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61"/>
  </p:notesMasterIdLst>
  <p:sldIdLst>
    <p:sldId id="1069" r:id="rId3"/>
    <p:sldId id="1421" r:id="rId4"/>
    <p:sldId id="1327" r:id="rId5"/>
    <p:sldId id="1409" r:id="rId6"/>
    <p:sldId id="1215" r:id="rId7"/>
    <p:sldId id="1276" r:id="rId8"/>
    <p:sldId id="1322" r:id="rId9"/>
    <p:sldId id="1333" r:id="rId10"/>
    <p:sldId id="1362" r:id="rId11"/>
    <p:sldId id="1343" r:id="rId12"/>
    <p:sldId id="1225" r:id="rId13"/>
    <p:sldId id="1330" r:id="rId14"/>
    <p:sldId id="1344" r:id="rId15"/>
    <p:sldId id="1336" r:id="rId16"/>
    <p:sldId id="1275" r:id="rId17"/>
    <p:sldId id="1345" r:id="rId18"/>
    <p:sldId id="1346" r:id="rId19"/>
    <p:sldId id="1229" r:id="rId20"/>
    <p:sldId id="1242" r:id="rId21"/>
    <p:sldId id="1350" r:id="rId22"/>
    <p:sldId id="1351" r:id="rId23"/>
    <p:sldId id="1353" r:id="rId24"/>
    <p:sldId id="1235" r:id="rId25"/>
    <p:sldId id="1240" r:id="rId26"/>
    <p:sldId id="1420" r:id="rId27"/>
    <p:sldId id="1384" r:id="rId28"/>
    <p:sldId id="1385" r:id="rId29"/>
    <p:sldId id="1369" r:id="rId30"/>
    <p:sldId id="1418" r:id="rId31"/>
    <p:sldId id="1233" r:id="rId32"/>
    <p:sldId id="1248" r:id="rId33"/>
    <p:sldId id="1370" r:id="rId34"/>
    <p:sldId id="1386" r:id="rId35"/>
    <p:sldId id="1357" r:id="rId36"/>
    <p:sldId id="1196" r:id="rId37"/>
    <p:sldId id="1419" r:id="rId38"/>
    <p:sldId id="1404" r:id="rId39"/>
    <p:sldId id="1416" r:id="rId40"/>
    <p:sldId id="1406" r:id="rId41"/>
    <p:sldId id="1417" r:id="rId42"/>
    <p:sldId id="1408" r:id="rId43"/>
    <p:sldId id="1269" r:id="rId44"/>
    <p:sldId id="1267" r:id="rId45"/>
    <p:sldId id="1323" r:id="rId46"/>
    <p:sldId id="1413" r:id="rId47"/>
    <p:sldId id="1414" r:id="rId48"/>
    <p:sldId id="1415" r:id="rId49"/>
    <p:sldId id="1411" r:id="rId50"/>
    <p:sldId id="1412" r:id="rId51"/>
    <p:sldId id="1410" r:id="rId52"/>
    <p:sldId id="1352" r:id="rId53"/>
    <p:sldId id="1368" r:id="rId54"/>
    <p:sldId id="1356" r:id="rId55"/>
    <p:sldId id="1397" r:id="rId56"/>
    <p:sldId id="1364" r:id="rId57"/>
    <p:sldId id="1187" r:id="rId58"/>
    <p:sldId id="1422" r:id="rId59"/>
    <p:sldId id="1241" r:id="rId60"/>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F9BEB7-10A6-4B8F-9747-A02F67984771}">
          <p14:sldIdLst>
            <p14:sldId id="1069"/>
            <p14:sldId id="1421"/>
            <p14:sldId id="1327"/>
            <p14:sldId id="1409"/>
            <p14:sldId id="1215"/>
            <p14:sldId id="1276"/>
            <p14:sldId id="1322"/>
            <p14:sldId id="1333"/>
            <p14:sldId id="1362"/>
            <p14:sldId id="1343"/>
            <p14:sldId id="1225"/>
            <p14:sldId id="1330"/>
            <p14:sldId id="1344"/>
            <p14:sldId id="1336"/>
            <p14:sldId id="1275"/>
            <p14:sldId id="1345"/>
            <p14:sldId id="1346"/>
            <p14:sldId id="1229"/>
            <p14:sldId id="1242"/>
            <p14:sldId id="1350"/>
            <p14:sldId id="1351"/>
            <p14:sldId id="1353"/>
            <p14:sldId id="1235"/>
            <p14:sldId id="1240"/>
            <p14:sldId id="1420"/>
            <p14:sldId id="1384"/>
            <p14:sldId id="1385"/>
            <p14:sldId id="1369"/>
          </p14:sldIdLst>
        </p14:section>
        <p14:section name="Untitled Section" id="{6D54C514-B201-4152-9F79-BCB3CCC84F5D}">
          <p14:sldIdLst>
            <p14:sldId id="1418"/>
            <p14:sldId id="1233"/>
            <p14:sldId id="1248"/>
            <p14:sldId id="1370"/>
            <p14:sldId id="1386"/>
            <p14:sldId id="1357"/>
            <p14:sldId id="1196"/>
            <p14:sldId id="1419"/>
            <p14:sldId id="1404"/>
            <p14:sldId id="1416"/>
            <p14:sldId id="1406"/>
            <p14:sldId id="1417"/>
            <p14:sldId id="1408"/>
            <p14:sldId id="1269"/>
            <p14:sldId id="1267"/>
            <p14:sldId id="1323"/>
            <p14:sldId id="1413"/>
            <p14:sldId id="1414"/>
            <p14:sldId id="1415"/>
            <p14:sldId id="1411"/>
            <p14:sldId id="1412"/>
            <p14:sldId id="1410"/>
            <p14:sldId id="1352"/>
            <p14:sldId id="1368"/>
            <p14:sldId id="1356"/>
            <p14:sldId id="1397"/>
            <p14:sldId id="1364"/>
            <p14:sldId id="1187"/>
            <p14:sldId id="1422"/>
            <p14:sldId id="1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8B6"/>
    <a:srgbClr val="0000FF"/>
    <a:srgbClr val="DE6614"/>
    <a:srgbClr val="F4FAD2"/>
    <a:srgbClr val="F7F6D4"/>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249" autoAdjust="0"/>
  </p:normalViewPr>
  <p:slideViewPr>
    <p:cSldViewPr snapToGrid="0">
      <p:cViewPr varScale="1">
        <p:scale>
          <a:sx n="81" d="100"/>
          <a:sy n="81" d="100"/>
        </p:scale>
        <p:origin x="1478" y="82"/>
      </p:cViewPr>
      <p:guideLst/>
    </p:cSldViewPr>
  </p:slideViewPr>
  <p:outlineViewPr>
    <p:cViewPr>
      <p:scale>
        <a:sx n="33" d="100"/>
        <a:sy n="33" d="100"/>
      </p:scale>
      <p:origin x="0" y="-53928"/>
    </p:cViewPr>
  </p:outlineViewPr>
  <p:notesTextViewPr>
    <p:cViewPr>
      <p:scale>
        <a:sx n="3" d="2"/>
        <a:sy n="3" d="2"/>
      </p:scale>
      <p:origin x="0" y="0"/>
    </p:cViewPr>
  </p:notesTextViewPr>
  <p:sorterViewPr>
    <p:cViewPr>
      <p:scale>
        <a:sx n="100" d="100"/>
        <a:sy n="100" d="100"/>
      </p:scale>
      <p:origin x="0" y="-478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7030"/>
          </a:xfrm>
          <a:prstGeom prst="rect">
            <a:avLst/>
          </a:prstGeom>
        </p:spPr>
        <p:txBody>
          <a:bodyPr vert="horz" lIns="96661" tIns="48331" rIns="96661" bIns="48331" rtlCol="0"/>
          <a:lstStyle>
            <a:lvl1pPr algn="r">
              <a:defRPr sz="1300"/>
            </a:lvl1pPr>
          </a:lstStyle>
          <a:p>
            <a:fld id="{7E620E71-F151-4621-BCF7-1E4C9D91A374}" type="datetimeFigureOut">
              <a:rPr lang="en-US" smtClean="0"/>
              <a:t>8/30/2021</a:t>
            </a:fld>
            <a:endParaRPr lang="en-US"/>
          </a:p>
        </p:txBody>
      </p:sp>
      <p:sp>
        <p:nvSpPr>
          <p:cNvPr id="4" name="Slide Image Placeholder 3"/>
          <p:cNvSpPr>
            <a:spLocks noGrp="1" noRot="1" noChangeAspect="1"/>
          </p:cNvSpPr>
          <p:nvPr>
            <p:ph type="sldImg" idx="2"/>
          </p:nvPr>
        </p:nvSpPr>
        <p:spPr>
          <a:xfrm>
            <a:off x="3154363" y="914400"/>
            <a:ext cx="3292475" cy="2468563"/>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520440"/>
            <a:ext cx="7680960" cy="2880360"/>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9CC87742-FF3A-40DF-8CFE-C06C62CB28DC}" type="slidenum">
              <a:rPr lang="en-US" smtClean="0"/>
              <a:t>‹#›</a:t>
            </a:fld>
            <a:endParaRPr lang="en-US"/>
          </a:p>
        </p:txBody>
      </p:sp>
    </p:spTree>
    <p:extLst>
      <p:ext uri="{BB962C8B-B14F-4D97-AF65-F5344CB8AC3E}">
        <p14:creationId xmlns:p14="http://schemas.microsoft.com/office/powerpoint/2010/main" val="1835800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2</a:t>
            </a:fld>
            <a:endParaRPr lang="en-US"/>
          </a:p>
        </p:txBody>
      </p:sp>
    </p:spTree>
    <p:extLst>
      <p:ext uri="{BB962C8B-B14F-4D97-AF65-F5344CB8AC3E}">
        <p14:creationId xmlns:p14="http://schemas.microsoft.com/office/powerpoint/2010/main" val="4284976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28</a:t>
            </a:fld>
            <a:endParaRPr lang="en-US"/>
          </a:p>
        </p:txBody>
      </p:sp>
    </p:spTree>
    <p:extLst>
      <p:ext uri="{BB962C8B-B14F-4D97-AF65-F5344CB8AC3E}">
        <p14:creationId xmlns:p14="http://schemas.microsoft.com/office/powerpoint/2010/main" val="248276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t>It allows to measure resistance excluding contact resistance, because unwanted voltage drop because of contact resistance is removed during measurement of voltage difference between B and C.</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In four probe measurement, all probes contact with material of unknown resistance. A DC current is force between the outer two probe, and a voltmeter measure the voltage difference between the inner two probes. The resistivity is calculated from geometric factor, the source current and the voltage measurement.</a:t>
            </a:r>
          </a:p>
        </p:txBody>
      </p:sp>
      <p:sp>
        <p:nvSpPr>
          <p:cNvPr id="4" name="Slide Number Placeholder 3"/>
          <p:cNvSpPr>
            <a:spLocks noGrp="1"/>
          </p:cNvSpPr>
          <p:nvPr>
            <p:ph type="sldNum" sz="quarter" idx="5"/>
          </p:nvPr>
        </p:nvSpPr>
        <p:spPr/>
        <p:txBody>
          <a:bodyPr/>
          <a:lstStyle/>
          <a:p>
            <a:fld id="{9CC87742-FF3A-40DF-8CFE-C06C62CB28DC}" type="slidenum">
              <a:rPr lang="en-US" smtClean="0"/>
              <a:t>29</a:t>
            </a:fld>
            <a:endParaRPr lang="en-US"/>
          </a:p>
        </p:txBody>
      </p:sp>
    </p:spTree>
    <p:extLst>
      <p:ext uri="{BB962C8B-B14F-4D97-AF65-F5344CB8AC3E}">
        <p14:creationId xmlns:p14="http://schemas.microsoft.com/office/powerpoint/2010/main" val="219723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30</a:t>
            </a:fld>
            <a:endParaRPr lang="en-US"/>
          </a:p>
        </p:txBody>
      </p:sp>
    </p:spTree>
    <p:extLst>
      <p:ext uri="{BB962C8B-B14F-4D97-AF65-F5344CB8AC3E}">
        <p14:creationId xmlns:p14="http://schemas.microsoft.com/office/powerpoint/2010/main" val="391752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32</a:t>
            </a:fld>
            <a:endParaRPr lang="en-US"/>
          </a:p>
        </p:txBody>
      </p:sp>
    </p:spTree>
    <p:extLst>
      <p:ext uri="{BB962C8B-B14F-4D97-AF65-F5344CB8AC3E}">
        <p14:creationId xmlns:p14="http://schemas.microsoft.com/office/powerpoint/2010/main" val="2511861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Scanning electron  microscopes are scientific instruments that use a beam of energetic electrons to examine object on a very fine scale. SEM used to visualize the surface of an object. SEM was developed due to the limitation of Light Microscopes.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SEM uses a focused electron beam over a surface to create an image.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electrons interact with the atom that make up the sample producing signals that contain information about the sample’s surface topography, and different properties like composition of materials. </a:t>
            </a:r>
            <a:r>
              <a:rPr lang="en-IN" sz="1200" dirty="0">
                <a:effectLst/>
                <a:latin typeface="Times New Roman" panose="02020603050405020304" pitchFamily="18" charset="0"/>
                <a:ea typeface="Times-Roman"/>
                <a:cs typeface="Times New Roman" panose="02020603050405020304" pitchFamily="18" charset="0"/>
              </a:rPr>
              <a:t>SEM scan the surface of the specimen</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a:effectLst/>
                <a:latin typeface="Times New Roman" panose="02020603050405020304" pitchFamily="18" charset="0"/>
                <a:ea typeface="Times-Roman"/>
                <a:cs typeface="Times New Roman" panose="02020603050405020304" pitchFamily="18" charset="0"/>
              </a:rPr>
              <a:t>systematically, producing large number of signals. These electron signals are eventually converted to a visual signal</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a:effectLst/>
                <a:latin typeface="Times New Roman" panose="02020603050405020304" pitchFamily="18" charset="0"/>
                <a:ea typeface="Times-Roman"/>
                <a:cs typeface="Times New Roman" panose="02020603050405020304" pitchFamily="18" charset="0"/>
              </a:rPr>
              <a:t>displayed on a cathode ray tube (CRT). SEM</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is a type of electron microscope that images a sample by scanning it with a high energy beam of electron in a raster scan pattern.</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33</a:t>
            </a:fld>
            <a:endParaRPr lang="en-US"/>
          </a:p>
        </p:txBody>
      </p:sp>
    </p:spTree>
    <p:extLst>
      <p:ext uri="{BB962C8B-B14F-4D97-AF65-F5344CB8AC3E}">
        <p14:creationId xmlns:p14="http://schemas.microsoft.com/office/powerpoint/2010/main" val="2819712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Electron microscopes are scientific instruments that use a beam of energetic electrons to examine object on a very fine scale. SEM used to visualize the surface of an object. SEM was developed due to the limitation of Light Microscopes.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SEM uses a focused electron beam over a surface to create an image.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electrons interact with the atom that make up the sample producing signals that contain information about the sample’s surface topography, and different properties like composition of materials. </a:t>
            </a:r>
            <a:r>
              <a:rPr lang="en-IN" sz="1200" dirty="0">
                <a:effectLst/>
                <a:latin typeface="Times New Roman" panose="02020603050405020304" pitchFamily="18" charset="0"/>
                <a:ea typeface="Times-Roman"/>
                <a:cs typeface="Times New Roman" panose="02020603050405020304" pitchFamily="18" charset="0"/>
              </a:rPr>
              <a:t>SEM scan the surface of the specimen</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a:effectLst/>
                <a:latin typeface="Times New Roman" panose="02020603050405020304" pitchFamily="18" charset="0"/>
                <a:ea typeface="Times-Roman"/>
                <a:cs typeface="Times New Roman" panose="02020603050405020304" pitchFamily="18" charset="0"/>
              </a:rPr>
              <a:t>systematically, producing large number of signals. These electron signals are eventually converted to a visual signal</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a:effectLst/>
                <a:latin typeface="Times New Roman" panose="02020603050405020304" pitchFamily="18" charset="0"/>
                <a:ea typeface="Times-Roman"/>
                <a:cs typeface="Times New Roman" panose="02020603050405020304" pitchFamily="18" charset="0"/>
              </a:rPr>
              <a:t>displayed on a cathode ray tube (CRT). SEM</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is a type of electron microscope that images a sample by scanning it with a high energy beam of electron in a raster scan pattern.</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34</a:t>
            </a:fld>
            <a:endParaRPr lang="en-US"/>
          </a:p>
        </p:txBody>
      </p:sp>
    </p:spTree>
    <p:extLst>
      <p:ext uri="{BB962C8B-B14F-4D97-AF65-F5344CB8AC3E}">
        <p14:creationId xmlns:p14="http://schemas.microsoft.com/office/powerpoint/2010/main" val="1856711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PMMA: Polymethyl methacrylate, IPA: Isopropyl alcohol</a:t>
            </a:r>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35</a:t>
            </a:fld>
            <a:endParaRPr lang="en-US"/>
          </a:p>
        </p:txBody>
      </p:sp>
    </p:spTree>
    <p:extLst>
      <p:ext uri="{BB962C8B-B14F-4D97-AF65-F5344CB8AC3E}">
        <p14:creationId xmlns:p14="http://schemas.microsoft.com/office/powerpoint/2010/main" val="2178187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SQUID-VSM ( Superconducting Quantum Interface Device Vibrating Sample Magnetometer)</a:t>
            </a:r>
            <a:endParaRPr lang="en-IN" dirty="0"/>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IN"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lang="en-IN"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73604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Magnitude of a circulation of electric field around a closed loop is equal to the rate of change of the magnetic flux through the are enclosed by the loop.</a:t>
            </a:r>
          </a:p>
        </p:txBody>
      </p:sp>
      <p:sp>
        <p:nvSpPr>
          <p:cNvPr id="4" name="Slide Number Placeholder 3"/>
          <p:cNvSpPr>
            <a:spLocks noGrp="1"/>
          </p:cNvSpPr>
          <p:nvPr>
            <p:ph type="sldNum" sz="quarter" idx="5"/>
          </p:nvPr>
        </p:nvSpPr>
        <p:spPr/>
        <p:txBody>
          <a:bodyPr/>
          <a:lstStyle/>
          <a:p>
            <a:fld id="{9CC87742-FF3A-40DF-8CFE-C06C62CB28DC}" type="slidenum">
              <a:rPr lang="en-US" smtClean="0"/>
              <a:t>38</a:t>
            </a:fld>
            <a:endParaRPr lang="en-US"/>
          </a:p>
        </p:txBody>
      </p:sp>
    </p:spTree>
    <p:extLst>
      <p:ext uri="{BB962C8B-B14F-4D97-AF65-F5344CB8AC3E}">
        <p14:creationId xmlns:p14="http://schemas.microsoft.com/office/powerpoint/2010/main" val="4163237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Magnitude of a circulation of electric field around a closed loop is equal to the rate of change of the magnetic flux through the are enclosed by the loop.</a:t>
            </a:r>
          </a:p>
        </p:txBody>
      </p:sp>
      <p:sp>
        <p:nvSpPr>
          <p:cNvPr id="4" name="Slide Number Placeholder 3"/>
          <p:cNvSpPr>
            <a:spLocks noGrp="1"/>
          </p:cNvSpPr>
          <p:nvPr>
            <p:ph type="sldNum" sz="quarter" idx="5"/>
          </p:nvPr>
        </p:nvSpPr>
        <p:spPr/>
        <p:txBody>
          <a:bodyPr/>
          <a:lstStyle/>
          <a:p>
            <a:fld id="{9CC87742-FF3A-40DF-8CFE-C06C62CB28DC}" type="slidenum">
              <a:rPr lang="en-US" smtClean="0"/>
              <a:t>39</a:t>
            </a:fld>
            <a:endParaRPr lang="en-US"/>
          </a:p>
        </p:txBody>
      </p:sp>
    </p:spTree>
    <p:extLst>
      <p:ext uri="{BB962C8B-B14F-4D97-AF65-F5344CB8AC3E}">
        <p14:creationId xmlns:p14="http://schemas.microsoft.com/office/powerpoint/2010/main" val="3450399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Line edge and random dopant fluctuation</a:t>
            </a:r>
          </a:p>
          <a:p>
            <a:pPr marL="171450" indent="-171450">
              <a:buFont typeface="Arial" panose="020B0604020202020204" pitchFamily="34" charset="0"/>
              <a:buChar char="•"/>
            </a:pPr>
            <a:r>
              <a:rPr lang="en-IN" dirty="0"/>
              <a:t>Density doubles in every two years, number of transistor per unit area</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3</a:t>
            </a:fld>
            <a:endParaRPr lang="en-US"/>
          </a:p>
        </p:txBody>
      </p:sp>
    </p:spTree>
    <p:extLst>
      <p:ext uri="{BB962C8B-B14F-4D97-AF65-F5344CB8AC3E}">
        <p14:creationId xmlns:p14="http://schemas.microsoft.com/office/powerpoint/2010/main" val="3410732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Magnitude of a circulation of electric field around a closed loop is equal to the rate of change of the magnetic flux through the are enclosed by the loop.</a:t>
            </a:r>
          </a:p>
        </p:txBody>
      </p:sp>
      <p:sp>
        <p:nvSpPr>
          <p:cNvPr id="4" name="Slide Number Placeholder 3"/>
          <p:cNvSpPr>
            <a:spLocks noGrp="1"/>
          </p:cNvSpPr>
          <p:nvPr>
            <p:ph type="sldNum" sz="quarter" idx="5"/>
          </p:nvPr>
        </p:nvSpPr>
        <p:spPr/>
        <p:txBody>
          <a:bodyPr/>
          <a:lstStyle/>
          <a:p>
            <a:fld id="{9CC87742-FF3A-40DF-8CFE-C06C62CB28DC}" type="slidenum">
              <a:rPr lang="en-US" smtClean="0"/>
              <a:t>40</a:t>
            </a:fld>
            <a:endParaRPr lang="en-US"/>
          </a:p>
        </p:txBody>
      </p:sp>
    </p:spTree>
    <p:extLst>
      <p:ext uri="{BB962C8B-B14F-4D97-AF65-F5344CB8AC3E}">
        <p14:creationId xmlns:p14="http://schemas.microsoft.com/office/powerpoint/2010/main" val="2563587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Magnitude of a circulation of electric field around a closed loop is equal to the rate of change of the magnetic flux through the are enclosed by the loop.</a:t>
            </a:r>
          </a:p>
        </p:txBody>
      </p:sp>
      <p:sp>
        <p:nvSpPr>
          <p:cNvPr id="4" name="Slide Number Placeholder 3"/>
          <p:cNvSpPr>
            <a:spLocks noGrp="1"/>
          </p:cNvSpPr>
          <p:nvPr>
            <p:ph type="sldNum" sz="quarter" idx="5"/>
          </p:nvPr>
        </p:nvSpPr>
        <p:spPr/>
        <p:txBody>
          <a:bodyPr/>
          <a:lstStyle/>
          <a:p>
            <a:fld id="{9CC87742-FF3A-40DF-8CFE-C06C62CB28DC}" type="slidenum">
              <a:rPr lang="en-US" smtClean="0"/>
              <a:t>41</a:t>
            </a:fld>
            <a:endParaRPr lang="en-US"/>
          </a:p>
        </p:txBody>
      </p:sp>
    </p:spTree>
    <p:extLst>
      <p:ext uri="{BB962C8B-B14F-4D97-AF65-F5344CB8AC3E}">
        <p14:creationId xmlns:p14="http://schemas.microsoft.com/office/powerpoint/2010/main" val="3386550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In four probe measurement, all probes contact with material of unknown resistance. A DC current is force between the outer two probe, and a voltmeter measure the voltage difference between the inner two probes. The resistivity is calculated from geometric factor, the source current and the voltage measurement.</a:t>
            </a:r>
          </a:p>
        </p:txBody>
      </p:sp>
      <p:sp>
        <p:nvSpPr>
          <p:cNvPr id="4" name="Slide Number Placeholder 3"/>
          <p:cNvSpPr>
            <a:spLocks noGrp="1"/>
          </p:cNvSpPr>
          <p:nvPr>
            <p:ph type="sldNum" sz="quarter" idx="5"/>
          </p:nvPr>
        </p:nvSpPr>
        <p:spPr/>
        <p:txBody>
          <a:bodyPr/>
          <a:lstStyle/>
          <a:p>
            <a:fld id="{9CC87742-FF3A-40DF-8CFE-C06C62CB28DC}" type="slidenum">
              <a:rPr lang="en-US" smtClean="0"/>
              <a:t>52</a:t>
            </a:fld>
            <a:endParaRPr lang="en-US"/>
          </a:p>
        </p:txBody>
      </p:sp>
    </p:spTree>
    <p:extLst>
      <p:ext uri="{BB962C8B-B14F-4D97-AF65-F5344CB8AC3E}">
        <p14:creationId xmlns:p14="http://schemas.microsoft.com/office/powerpoint/2010/main" val="2170515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56</a:t>
            </a:fld>
            <a:endParaRPr lang="en-US"/>
          </a:p>
        </p:txBody>
      </p:sp>
    </p:spTree>
    <p:extLst>
      <p:ext uri="{BB962C8B-B14F-4D97-AF65-F5344CB8AC3E}">
        <p14:creationId xmlns:p14="http://schemas.microsoft.com/office/powerpoint/2010/main" val="3365902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Line edge and random dopant fluctuation</a:t>
            </a:r>
          </a:p>
          <a:p>
            <a:pPr marL="171450" indent="-171450">
              <a:buFont typeface="Arial" panose="020B0604020202020204" pitchFamily="34" charset="0"/>
              <a:buChar char="•"/>
            </a:pPr>
            <a:r>
              <a:rPr lang="en-IN" dirty="0"/>
              <a:t>Density doubles in every two years, number of transistor per unit area</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4</a:t>
            </a:fld>
            <a:endParaRPr lang="en-US"/>
          </a:p>
        </p:txBody>
      </p:sp>
    </p:spTree>
    <p:extLst>
      <p:ext uri="{BB962C8B-B14F-4D97-AF65-F5344CB8AC3E}">
        <p14:creationId xmlns:p14="http://schemas.microsoft.com/office/powerpoint/2010/main" val="197282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effectLst/>
                <a:ea typeface="Calibri" panose="020F0502020204030204" pitchFamily="34" charset="0"/>
              </a:rPr>
              <a:t>Spin is the intrinsic angular momentum of an elementary particle as being the result of its rotation about its </a:t>
            </a:r>
            <a:r>
              <a:rPr lang="en-IN" sz="1200">
                <a:effectLst/>
                <a:ea typeface="Calibri" panose="020F0502020204030204" pitchFamily="34" charset="0"/>
              </a:rPr>
              <a:t>own axis</a:t>
            </a:r>
            <a:endParaRPr lang="en-IN" sz="1200" dirty="0">
              <a:effectLst/>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effectLst/>
                <a:ea typeface="Calibri" panose="020F0502020204030204" pitchFamily="34" charset="0"/>
              </a:rPr>
              <a:t>In Spintronics, information is stored and transmitted using another property of electrons called spin.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effectLst/>
                <a:ea typeface="Calibri" panose="020F0502020204030204" pitchFamily="34" charset="0"/>
                <a:cs typeface="Calibri" panose="020F0502020204030204" pitchFamily="34" charset="0"/>
              </a:rPr>
              <a:t>Electrons moving through a nonmagnetic material normally have random spins, so the net effect is zero</a:t>
            </a:r>
            <a:r>
              <a:rPr lang="en-IN" sz="1200">
                <a:effectLst/>
                <a:ea typeface="Calibri" panose="020F0502020204030204" pitchFamily="34" charset="0"/>
                <a:cs typeface="Calibri" panose="020F0502020204030204" pitchFamily="34" charset="0"/>
              </a:rPr>
              <a:t>. External </a:t>
            </a:r>
            <a:r>
              <a:rPr lang="en-IN" sz="1200" dirty="0">
                <a:effectLst/>
                <a:ea typeface="Calibri" panose="020F0502020204030204" pitchFamily="34" charset="0"/>
                <a:cs typeface="Calibri" panose="020F0502020204030204" pitchFamily="34" charset="0"/>
              </a:rPr>
              <a:t>magnetic fields can be applied so that the spins are aligned (all up or all down), allowing a new way to store binary data in the form of one’s (all spins up) and zeroes (all spins down).</a:t>
            </a:r>
            <a:endParaRPr lang="en-I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effectLst/>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effectLst/>
              <a:ea typeface="Calibri" panose="020F0502020204030204" pitchFamily="34" charset="0"/>
            </a:endParaRPr>
          </a:p>
          <a:p>
            <a:endParaRPr lang="en-IN" dirty="0"/>
          </a:p>
          <a:p>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5</a:t>
            </a:fld>
            <a:endParaRPr lang="en-US"/>
          </a:p>
        </p:txBody>
      </p:sp>
    </p:spTree>
    <p:extLst>
      <p:ext uri="{BB962C8B-B14F-4D97-AF65-F5344CB8AC3E}">
        <p14:creationId xmlns:p14="http://schemas.microsoft.com/office/powerpoint/2010/main" val="4161715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Single domain nanomagnets are formed due to exchange interaction, which is a simultaneous action of Pauli’s exclusion principle and Coulomb repulsion.</a:t>
            </a:r>
          </a:p>
        </p:txBody>
      </p:sp>
      <p:sp>
        <p:nvSpPr>
          <p:cNvPr id="4" name="Slide Number Placeholder 3"/>
          <p:cNvSpPr>
            <a:spLocks noGrp="1"/>
          </p:cNvSpPr>
          <p:nvPr>
            <p:ph type="sldNum" sz="quarter" idx="5"/>
          </p:nvPr>
        </p:nvSpPr>
        <p:spPr/>
        <p:txBody>
          <a:bodyPr/>
          <a:lstStyle/>
          <a:p>
            <a:fld id="{9CC87742-FF3A-40DF-8CFE-C06C62CB28DC}" type="slidenum">
              <a:rPr lang="en-US" smtClean="0"/>
              <a:t>6</a:t>
            </a:fld>
            <a:endParaRPr lang="en-US"/>
          </a:p>
        </p:txBody>
      </p:sp>
    </p:spTree>
    <p:extLst>
      <p:ext uri="{BB962C8B-B14F-4D97-AF65-F5344CB8AC3E}">
        <p14:creationId xmlns:p14="http://schemas.microsoft.com/office/powerpoint/2010/main" val="3127378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Here I am going to present similarities and differences between charge current and spin current.</a:t>
            </a:r>
          </a:p>
          <a:p>
            <a:endParaRPr lang="en-IN" dirty="0"/>
          </a:p>
        </p:txBody>
      </p:sp>
      <p:sp>
        <p:nvSpPr>
          <p:cNvPr id="4" name="Slide Number Placeholder 3"/>
          <p:cNvSpPr>
            <a:spLocks noGrp="1"/>
          </p:cNvSpPr>
          <p:nvPr>
            <p:ph type="sldNum" sz="quarter" idx="5"/>
          </p:nvPr>
        </p:nvSpPr>
        <p:spPr/>
        <p:txBody>
          <a:bodyPr/>
          <a:lstStyle/>
          <a:p>
            <a:fld id="{9CC87742-FF3A-40DF-8CFE-C06C62CB28DC}" type="slidenum">
              <a:rPr lang="en-US" smtClean="0"/>
              <a:t>8</a:t>
            </a:fld>
            <a:endParaRPr lang="en-US"/>
          </a:p>
        </p:txBody>
      </p:sp>
    </p:spTree>
    <p:extLst>
      <p:ext uri="{BB962C8B-B14F-4D97-AF65-F5344CB8AC3E}">
        <p14:creationId xmlns:p14="http://schemas.microsoft.com/office/powerpoint/2010/main" val="3905746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volume increases then E barrier also increases, because of that spontaneous fluctuation minimizes.</a:t>
                </a:r>
              </a:p>
              <a:p>
                <a:pPr marL="171450" indent="-171450">
                  <a:buFont typeface="Arial" panose="020B0604020202020204" pitchFamily="34" charset="0"/>
                  <a:buChar char="•"/>
                </a:pPr>
                <a14:m>
                  <m:oMath xmlns:m="http://schemas.openxmlformats.org/officeDocument/2006/math">
                    <m:sSub>
                      <m:sSubPr>
                        <m:ctrlPr>
                          <a:rPr lang="en-IN" sz="1200" i="1" smtClean="0">
                            <a:solidFill>
                              <a:schemeClr val="tx1"/>
                            </a:solidFill>
                            <a:latin typeface="Cambria Math" panose="02040503050406030204" pitchFamily="18" charset="0"/>
                          </a:rPr>
                        </m:ctrlPr>
                      </m:sSubPr>
                      <m:e>
                        <m:r>
                          <a:rPr lang="en-IN" sz="1200" b="0" i="1" smtClean="0">
                            <a:solidFill>
                              <a:schemeClr val="tx1"/>
                            </a:solidFill>
                            <a:latin typeface="Cambria Math" panose="02040503050406030204" pitchFamily="18" charset="0"/>
                          </a:rPr>
                          <m:t>𝑁</m:t>
                        </m:r>
                      </m:e>
                      <m:sub>
                        <m:r>
                          <a:rPr lang="en-IN" sz="1200" b="0" i="1" smtClean="0">
                            <a:solidFill>
                              <a:schemeClr val="tx1"/>
                            </a:solidFill>
                            <a:latin typeface="Cambria Math" panose="02040503050406030204" pitchFamily="18" charset="0"/>
                          </a:rPr>
                          <m:t>𝑑</m:t>
                        </m:r>
                        <m:r>
                          <a:rPr lang="en-IN" sz="1200" b="0" i="1" smtClean="0">
                            <a:solidFill>
                              <a:schemeClr val="tx1"/>
                            </a:solidFill>
                            <a:latin typeface="Cambria Math" panose="02040503050406030204" pitchFamily="18" charset="0"/>
                          </a:rPr>
                          <m:t>−</m:t>
                        </m:r>
                        <m:r>
                          <a:rPr lang="en-IN" sz="1200" b="0" i="1" smtClean="0">
                            <a:solidFill>
                              <a:schemeClr val="tx1"/>
                            </a:solidFill>
                            <a:latin typeface="Cambria Math" panose="02040503050406030204" pitchFamily="18" charset="0"/>
                          </a:rPr>
                          <m:t>𝑦𝑦</m:t>
                        </m:r>
                      </m:sub>
                    </m:sSub>
                  </m:oMath>
                </a14:m>
                <a:r>
                  <a:rPr lang="en-IN" dirty="0"/>
                  <a:t> id demagnetization factor</a:t>
                </a:r>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volume increases then E barrier also increases, because of that spontaneous fluctuation minimizes.</a:t>
                </a:r>
              </a:p>
              <a:p>
                <a:pPr marL="171450" indent="-171450">
                  <a:buFont typeface="Arial" panose="020B0604020202020204" pitchFamily="34" charset="0"/>
                  <a:buChar char="•"/>
                </a:pPr>
                <a:r>
                  <a:rPr lang="en-IN" sz="1200" b="0" i="0">
                    <a:solidFill>
                      <a:schemeClr val="tx1"/>
                    </a:solidFill>
                    <a:latin typeface="Cambria Math" panose="02040503050406030204" pitchFamily="18" charset="0"/>
                  </a:rPr>
                  <a:t>𝑁_(𝑑−𝑦𝑦)</a:t>
                </a:r>
                <a:r>
                  <a:rPr lang="en-IN" dirty="0"/>
                  <a:t> id demagnetization factor</a:t>
                </a:r>
              </a:p>
            </p:txBody>
          </p:sp>
        </mc:Fallback>
      </mc:AlternateContent>
      <p:sp>
        <p:nvSpPr>
          <p:cNvPr id="4" name="Slide Number Placeholder 3"/>
          <p:cNvSpPr>
            <a:spLocks noGrp="1"/>
          </p:cNvSpPr>
          <p:nvPr>
            <p:ph type="sldNum" sz="quarter" idx="5"/>
          </p:nvPr>
        </p:nvSpPr>
        <p:spPr/>
        <p:txBody>
          <a:bodyPr/>
          <a:lstStyle/>
          <a:p>
            <a:fld id="{9CC87742-FF3A-40DF-8CFE-C06C62CB28DC}" type="slidenum">
              <a:rPr lang="en-US" smtClean="0"/>
              <a:t>9</a:t>
            </a:fld>
            <a:endParaRPr lang="en-US"/>
          </a:p>
        </p:txBody>
      </p:sp>
    </p:spTree>
    <p:extLst>
      <p:ext uri="{BB962C8B-B14F-4D97-AF65-F5344CB8AC3E}">
        <p14:creationId xmlns:p14="http://schemas.microsoft.com/office/powerpoint/2010/main" val="327428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400" dirty="0"/>
              <a:t>Landau and Lifshitz formulated the theory of dynamics of magnetization in ferromagnetic bodies</a:t>
            </a:r>
          </a:p>
        </p:txBody>
      </p:sp>
      <p:sp>
        <p:nvSpPr>
          <p:cNvPr id="4" name="Slide Number Placeholder 3"/>
          <p:cNvSpPr>
            <a:spLocks noGrp="1"/>
          </p:cNvSpPr>
          <p:nvPr>
            <p:ph type="sldNum" sz="quarter" idx="5"/>
          </p:nvPr>
        </p:nvSpPr>
        <p:spPr/>
        <p:txBody>
          <a:bodyPr/>
          <a:lstStyle/>
          <a:p>
            <a:fld id="{9CC87742-FF3A-40DF-8CFE-C06C62CB28DC}" type="slidenum">
              <a:rPr lang="en-US" smtClean="0"/>
              <a:t>17</a:t>
            </a:fld>
            <a:endParaRPr lang="en-US"/>
          </a:p>
        </p:txBody>
      </p:sp>
    </p:spTree>
    <p:extLst>
      <p:ext uri="{BB962C8B-B14F-4D97-AF65-F5344CB8AC3E}">
        <p14:creationId xmlns:p14="http://schemas.microsoft.com/office/powerpoint/2010/main" val="2372673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Why two magnetic field? If only one magnetic field Hz then we required high magnetic field and it may change neighbouring bit.</a:t>
            </a:r>
          </a:p>
        </p:txBody>
      </p:sp>
      <p:sp>
        <p:nvSpPr>
          <p:cNvPr id="4" name="Slide Number Placeholder 3"/>
          <p:cNvSpPr>
            <a:spLocks noGrp="1"/>
          </p:cNvSpPr>
          <p:nvPr>
            <p:ph type="sldNum" sz="quarter" idx="5"/>
          </p:nvPr>
        </p:nvSpPr>
        <p:spPr/>
        <p:txBody>
          <a:bodyPr/>
          <a:lstStyle/>
          <a:p>
            <a:fld id="{9CC87742-FF3A-40DF-8CFE-C06C62CB28DC}" type="slidenum">
              <a:rPr lang="en-US" smtClean="0"/>
              <a:t>18</a:t>
            </a:fld>
            <a:endParaRPr lang="en-US"/>
          </a:p>
        </p:txBody>
      </p:sp>
    </p:spTree>
    <p:extLst>
      <p:ext uri="{BB962C8B-B14F-4D97-AF65-F5344CB8AC3E}">
        <p14:creationId xmlns:p14="http://schemas.microsoft.com/office/powerpoint/2010/main" val="283333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Priyesh Kumar</a:t>
            </a:r>
          </a:p>
        </p:txBody>
      </p:sp>
      <p:sp>
        <p:nvSpPr>
          <p:cNvPr id="5" name="Footer Placeholder 4"/>
          <p:cNvSpPr>
            <a:spLocks noGrp="1"/>
          </p:cNvSpPr>
          <p:nvPr>
            <p:ph type="ftr" sz="quarter" idx="11"/>
          </p:nvPr>
        </p:nvSpPr>
        <p:spPr/>
        <p:txBody>
          <a:bodyPr/>
          <a:lstStyle/>
          <a:p>
            <a:r>
              <a:rPr lang="en-US"/>
              <a:t>IISER Bhopal</a:t>
            </a:r>
          </a:p>
        </p:txBody>
      </p:sp>
      <p:sp>
        <p:nvSpPr>
          <p:cNvPr id="6" name="Slide Number Placeholder 5"/>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2619714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Priyesh Kumar</a:t>
            </a:r>
          </a:p>
        </p:txBody>
      </p:sp>
      <p:sp>
        <p:nvSpPr>
          <p:cNvPr id="5" name="Footer Placeholder 4"/>
          <p:cNvSpPr>
            <a:spLocks noGrp="1"/>
          </p:cNvSpPr>
          <p:nvPr>
            <p:ph type="ftr" sz="quarter" idx="11"/>
          </p:nvPr>
        </p:nvSpPr>
        <p:spPr/>
        <p:txBody>
          <a:bodyPr/>
          <a:lstStyle/>
          <a:p>
            <a:r>
              <a:rPr lang="en-US"/>
              <a:t>IISER Bhopal</a:t>
            </a:r>
          </a:p>
        </p:txBody>
      </p:sp>
      <p:sp>
        <p:nvSpPr>
          <p:cNvPr id="6" name="Slide Number Placeholder 5"/>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223735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Priyesh Kumar</a:t>
            </a:r>
          </a:p>
        </p:txBody>
      </p:sp>
      <p:sp>
        <p:nvSpPr>
          <p:cNvPr id="5" name="Footer Placeholder 4"/>
          <p:cNvSpPr>
            <a:spLocks noGrp="1"/>
          </p:cNvSpPr>
          <p:nvPr>
            <p:ph type="ftr" sz="quarter" idx="11"/>
          </p:nvPr>
        </p:nvSpPr>
        <p:spPr/>
        <p:txBody>
          <a:bodyPr/>
          <a:lstStyle/>
          <a:p>
            <a:r>
              <a:rPr lang="en-US"/>
              <a:t>IISER Bhopal</a:t>
            </a:r>
          </a:p>
        </p:txBody>
      </p:sp>
      <p:sp>
        <p:nvSpPr>
          <p:cNvPr id="6" name="Slide Number Placeholder 5"/>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3987696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Priyesh Kumar</a:t>
            </a:r>
          </a:p>
        </p:txBody>
      </p:sp>
      <p:sp>
        <p:nvSpPr>
          <p:cNvPr id="5" name="Footer Placeholder 4"/>
          <p:cNvSpPr>
            <a:spLocks noGrp="1"/>
          </p:cNvSpPr>
          <p:nvPr>
            <p:ph type="ftr" sz="quarter" idx="11"/>
          </p:nvPr>
        </p:nvSpPr>
        <p:spPr/>
        <p:txBody>
          <a:bodyPr/>
          <a:lstStyle/>
          <a:p>
            <a:r>
              <a:rPr lang="en-US"/>
              <a:t>IISER Bhopal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4294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9714"/>
          </a:xfrm>
        </p:spPr>
        <p:txBody>
          <a:bodyPr/>
          <a:lstStyle/>
          <a:p>
            <a:r>
              <a:rPr lang="en-US"/>
              <a:t>Click to edit Master title style</a:t>
            </a:r>
          </a:p>
        </p:txBody>
      </p:sp>
      <p:sp>
        <p:nvSpPr>
          <p:cNvPr id="3" name="Content Placeholder 2"/>
          <p:cNvSpPr>
            <a:spLocks noGrp="1"/>
          </p:cNvSpPr>
          <p:nvPr>
            <p:ph idx="1"/>
          </p:nvPr>
        </p:nvSpPr>
        <p:spPr>
          <a:xfrm>
            <a:off x="30480" y="709715"/>
            <a:ext cx="9113520" cy="5762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9817" y="6471962"/>
            <a:ext cx="2133600" cy="365125"/>
          </a:xfrm>
        </p:spPr>
        <p:txBody>
          <a:bodyPr/>
          <a:lstStyle/>
          <a:p>
            <a:r>
              <a:rPr lang="en-US"/>
              <a:t>Priyesh Kumar</a:t>
            </a:r>
          </a:p>
        </p:txBody>
      </p:sp>
      <p:sp>
        <p:nvSpPr>
          <p:cNvPr id="5" name="Footer Placeholder 4"/>
          <p:cNvSpPr>
            <a:spLocks noGrp="1"/>
          </p:cNvSpPr>
          <p:nvPr>
            <p:ph type="ftr" sz="quarter" idx="11"/>
          </p:nvPr>
        </p:nvSpPr>
        <p:spPr>
          <a:xfrm>
            <a:off x="3124200" y="6492875"/>
            <a:ext cx="2895600" cy="365125"/>
          </a:xfrm>
        </p:spPr>
        <p:txBody>
          <a:bodyPr/>
          <a:lstStyle/>
          <a:p>
            <a:r>
              <a:rPr lang="en-US"/>
              <a:t>IISER Bhopal</a:t>
            </a:r>
          </a:p>
        </p:txBody>
      </p:sp>
      <p:sp>
        <p:nvSpPr>
          <p:cNvPr id="6" name="Slide Number Placeholder 5"/>
          <p:cNvSpPr>
            <a:spLocks noGrp="1"/>
          </p:cNvSpPr>
          <p:nvPr>
            <p:ph type="sldNum" sz="quarter" idx="12"/>
          </p:nvPr>
        </p:nvSpPr>
        <p:spPr>
          <a:xfrm>
            <a:off x="7010400" y="6492874"/>
            <a:ext cx="21336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1924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Priyesh Kumar</a:t>
            </a:r>
          </a:p>
        </p:txBody>
      </p:sp>
      <p:sp>
        <p:nvSpPr>
          <p:cNvPr id="5" name="Footer Placeholder 4"/>
          <p:cNvSpPr>
            <a:spLocks noGrp="1"/>
          </p:cNvSpPr>
          <p:nvPr>
            <p:ph type="ftr" sz="quarter" idx="11"/>
          </p:nvPr>
        </p:nvSpPr>
        <p:spPr/>
        <p:txBody>
          <a:bodyPr/>
          <a:lstStyle/>
          <a:p>
            <a:r>
              <a:rPr lang="en-US"/>
              <a:t>IISER Bhopal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0738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Priyesh Kumar</a:t>
            </a:r>
          </a:p>
        </p:txBody>
      </p:sp>
      <p:sp>
        <p:nvSpPr>
          <p:cNvPr id="6" name="Footer Placeholder 5"/>
          <p:cNvSpPr>
            <a:spLocks noGrp="1"/>
          </p:cNvSpPr>
          <p:nvPr>
            <p:ph type="ftr" sz="quarter" idx="11"/>
          </p:nvPr>
        </p:nvSpPr>
        <p:spPr/>
        <p:txBody>
          <a:bodyPr/>
          <a:lstStyle/>
          <a:p>
            <a:r>
              <a:rPr lang="en-US"/>
              <a:t>IISER Bhopal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6281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Priyesh Kumar</a:t>
            </a:r>
          </a:p>
        </p:txBody>
      </p:sp>
      <p:sp>
        <p:nvSpPr>
          <p:cNvPr id="8" name="Footer Placeholder 7"/>
          <p:cNvSpPr>
            <a:spLocks noGrp="1"/>
          </p:cNvSpPr>
          <p:nvPr>
            <p:ph type="ftr" sz="quarter" idx="11"/>
          </p:nvPr>
        </p:nvSpPr>
        <p:spPr/>
        <p:txBody>
          <a:bodyPr/>
          <a:lstStyle/>
          <a:p>
            <a:r>
              <a:rPr lang="en-US"/>
              <a:t>IISER Bhopal</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5507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Priyesh Kumar</a:t>
            </a:r>
          </a:p>
        </p:txBody>
      </p:sp>
      <p:sp>
        <p:nvSpPr>
          <p:cNvPr id="4" name="Footer Placeholder 3"/>
          <p:cNvSpPr>
            <a:spLocks noGrp="1"/>
          </p:cNvSpPr>
          <p:nvPr>
            <p:ph type="ftr" sz="quarter" idx="11"/>
          </p:nvPr>
        </p:nvSpPr>
        <p:spPr/>
        <p:txBody>
          <a:bodyPr/>
          <a:lstStyle/>
          <a:p>
            <a:r>
              <a:rPr lang="en-US"/>
              <a:t>IISER Bhopal</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0598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Priyesh Kumar</a:t>
            </a:r>
          </a:p>
        </p:txBody>
      </p:sp>
      <p:sp>
        <p:nvSpPr>
          <p:cNvPr id="3" name="Footer Placeholder 2"/>
          <p:cNvSpPr>
            <a:spLocks noGrp="1"/>
          </p:cNvSpPr>
          <p:nvPr>
            <p:ph type="ftr" sz="quarter" idx="11"/>
          </p:nvPr>
        </p:nvSpPr>
        <p:spPr/>
        <p:txBody>
          <a:bodyPr/>
          <a:lstStyle/>
          <a:p>
            <a:r>
              <a:rPr lang="en-US"/>
              <a:t>IISER Bhopal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7165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Priyesh Kumar</a:t>
            </a:r>
          </a:p>
        </p:txBody>
      </p:sp>
      <p:sp>
        <p:nvSpPr>
          <p:cNvPr id="6" name="Footer Placeholder 5"/>
          <p:cNvSpPr>
            <a:spLocks noGrp="1"/>
          </p:cNvSpPr>
          <p:nvPr>
            <p:ph type="ftr" sz="quarter" idx="11"/>
          </p:nvPr>
        </p:nvSpPr>
        <p:spPr/>
        <p:txBody>
          <a:bodyPr/>
          <a:lstStyle/>
          <a:p>
            <a:r>
              <a:rPr lang="en-US"/>
              <a:t>IISER Bhopal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1730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53037"/>
          </a:xfrm>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a:xfrm>
            <a:off x="159503" y="978792"/>
            <a:ext cx="8870212" cy="55127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59503" y="6492875"/>
            <a:ext cx="2057400" cy="365125"/>
          </a:xfrm>
        </p:spPr>
        <p:txBody>
          <a:bodyPr/>
          <a:lstStyle>
            <a:lvl1pPr>
              <a:defRPr/>
            </a:lvl1pPr>
          </a:lstStyle>
          <a:p>
            <a:r>
              <a:rPr lang="en-US"/>
              <a:t>Priyesh Kumar</a:t>
            </a:r>
            <a:endParaRPr lang="en-US" dirty="0"/>
          </a:p>
        </p:txBody>
      </p:sp>
      <p:sp>
        <p:nvSpPr>
          <p:cNvPr id="5" name="Footer Placeholder 4"/>
          <p:cNvSpPr>
            <a:spLocks noGrp="1"/>
          </p:cNvSpPr>
          <p:nvPr>
            <p:ph type="ftr" sz="quarter" idx="11"/>
          </p:nvPr>
        </p:nvSpPr>
        <p:spPr>
          <a:xfrm>
            <a:off x="3051559" y="6491579"/>
            <a:ext cx="3086100" cy="365125"/>
          </a:xfrm>
        </p:spPr>
        <p:txBody>
          <a:bodyPr/>
          <a:lstStyle/>
          <a:p>
            <a:r>
              <a:rPr lang="en-US"/>
              <a:t>IISER Bhopal</a:t>
            </a:r>
            <a:endParaRPr lang="en-US" dirty="0"/>
          </a:p>
        </p:txBody>
      </p:sp>
      <p:sp>
        <p:nvSpPr>
          <p:cNvPr id="6" name="Slide Number Placeholder 5"/>
          <p:cNvSpPr>
            <a:spLocks noGrp="1"/>
          </p:cNvSpPr>
          <p:nvPr>
            <p:ph type="sldNum" sz="quarter" idx="12"/>
          </p:nvPr>
        </p:nvSpPr>
        <p:spPr>
          <a:xfrm>
            <a:off x="6972315" y="6492875"/>
            <a:ext cx="2057400" cy="365125"/>
          </a:xfrm>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1701968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Priyesh Kumar</a:t>
            </a:r>
          </a:p>
        </p:txBody>
      </p:sp>
      <p:sp>
        <p:nvSpPr>
          <p:cNvPr id="6" name="Footer Placeholder 5"/>
          <p:cNvSpPr>
            <a:spLocks noGrp="1"/>
          </p:cNvSpPr>
          <p:nvPr>
            <p:ph type="ftr" sz="quarter" idx="11"/>
          </p:nvPr>
        </p:nvSpPr>
        <p:spPr/>
        <p:txBody>
          <a:bodyPr/>
          <a:lstStyle/>
          <a:p>
            <a:r>
              <a:rPr lang="en-US"/>
              <a:t>IISER Bhopal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3441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Priyesh Kumar</a:t>
            </a:r>
          </a:p>
        </p:txBody>
      </p:sp>
      <p:sp>
        <p:nvSpPr>
          <p:cNvPr id="5" name="Footer Placeholder 4"/>
          <p:cNvSpPr>
            <a:spLocks noGrp="1"/>
          </p:cNvSpPr>
          <p:nvPr>
            <p:ph type="ftr" sz="quarter" idx="11"/>
          </p:nvPr>
        </p:nvSpPr>
        <p:spPr/>
        <p:txBody>
          <a:bodyPr/>
          <a:lstStyle/>
          <a:p>
            <a:r>
              <a:rPr lang="en-US"/>
              <a:t>IISER Bhopal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2274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Priyesh Kumar</a:t>
            </a:r>
          </a:p>
        </p:txBody>
      </p:sp>
      <p:sp>
        <p:nvSpPr>
          <p:cNvPr id="5" name="Footer Placeholder 4"/>
          <p:cNvSpPr>
            <a:spLocks noGrp="1"/>
          </p:cNvSpPr>
          <p:nvPr>
            <p:ph type="ftr" sz="quarter" idx="11"/>
          </p:nvPr>
        </p:nvSpPr>
        <p:spPr/>
        <p:txBody>
          <a:bodyPr/>
          <a:lstStyle/>
          <a:p>
            <a:r>
              <a:rPr lang="en-US"/>
              <a:t>IISER Bhopal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7618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Priyesh Kumar</a:t>
            </a:r>
          </a:p>
        </p:txBody>
      </p:sp>
      <p:sp>
        <p:nvSpPr>
          <p:cNvPr id="5" name="Footer Placeholder 4"/>
          <p:cNvSpPr>
            <a:spLocks noGrp="1"/>
          </p:cNvSpPr>
          <p:nvPr>
            <p:ph type="ftr" sz="quarter" idx="11"/>
          </p:nvPr>
        </p:nvSpPr>
        <p:spPr/>
        <p:txBody>
          <a:bodyPr/>
          <a:lstStyle/>
          <a:p>
            <a:r>
              <a:rPr lang="en-US"/>
              <a:t>IISER Bhopal</a:t>
            </a:r>
          </a:p>
        </p:txBody>
      </p:sp>
      <p:sp>
        <p:nvSpPr>
          <p:cNvPr id="6" name="Slide Number Placeholder 5"/>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1878140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Priyesh Kumar</a:t>
            </a:r>
          </a:p>
        </p:txBody>
      </p:sp>
      <p:sp>
        <p:nvSpPr>
          <p:cNvPr id="6" name="Footer Placeholder 5"/>
          <p:cNvSpPr>
            <a:spLocks noGrp="1"/>
          </p:cNvSpPr>
          <p:nvPr>
            <p:ph type="ftr" sz="quarter" idx="11"/>
          </p:nvPr>
        </p:nvSpPr>
        <p:spPr/>
        <p:txBody>
          <a:bodyPr/>
          <a:lstStyle/>
          <a:p>
            <a:r>
              <a:rPr lang="en-US"/>
              <a:t>IISER Bhopal</a:t>
            </a:r>
          </a:p>
        </p:txBody>
      </p:sp>
      <p:sp>
        <p:nvSpPr>
          <p:cNvPr id="7" name="Slide Number Placeholder 6"/>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215324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Priyesh Kumar</a:t>
            </a:r>
          </a:p>
        </p:txBody>
      </p:sp>
      <p:sp>
        <p:nvSpPr>
          <p:cNvPr id="8" name="Footer Placeholder 7"/>
          <p:cNvSpPr>
            <a:spLocks noGrp="1"/>
          </p:cNvSpPr>
          <p:nvPr>
            <p:ph type="ftr" sz="quarter" idx="11"/>
          </p:nvPr>
        </p:nvSpPr>
        <p:spPr/>
        <p:txBody>
          <a:bodyPr/>
          <a:lstStyle/>
          <a:p>
            <a:r>
              <a:rPr lang="en-US"/>
              <a:t>IISER Bhopal</a:t>
            </a:r>
          </a:p>
        </p:txBody>
      </p:sp>
      <p:sp>
        <p:nvSpPr>
          <p:cNvPr id="9" name="Slide Number Placeholder 8"/>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17504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Priyesh Kumar</a:t>
            </a:r>
          </a:p>
        </p:txBody>
      </p:sp>
      <p:sp>
        <p:nvSpPr>
          <p:cNvPr id="4" name="Footer Placeholder 3"/>
          <p:cNvSpPr>
            <a:spLocks noGrp="1"/>
          </p:cNvSpPr>
          <p:nvPr>
            <p:ph type="ftr" sz="quarter" idx="11"/>
          </p:nvPr>
        </p:nvSpPr>
        <p:spPr/>
        <p:txBody>
          <a:bodyPr/>
          <a:lstStyle/>
          <a:p>
            <a:r>
              <a:rPr lang="en-US"/>
              <a:t>IISER Bhopal</a:t>
            </a:r>
          </a:p>
        </p:txBody>
      </p:sp>
      <p:sp>
        <p:nvSpPr>
          <p:cNvPr id="5" name="Slide Number Placeholder 4"/>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242729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Priyesh Kumar</a:t>
            </a:r>
          </a:p>
        </p:txBody>
      </p:sp>
      <p:sp>
        <p:nvSpPr>
          <p:cNvPr id="3" name="Footer Placeholder 2"/>
          <p:cNvSpPr>
            <a:spLocks noGrp="1"/>
          </p:cNvSpPr>
          <p:nvPr>
            <p:ph type="ftr" sz="quarter" idx="11"/>
          </p:nvPr>
        </p:nvSpPr>
        <p:spPr/>
        <p:txBody>
          <a:bodyPr/>
          <a:lstStyle/>
          <a:p>
            <a:r>
              <a:rPr lang="en-US"/>
              <a:t>IISER Bhopal</a:t>
            </a:r>
          </a:p>
        </p:txBody>
      </p:sp>
      <p:sp>
        <p:nvSpPr>
          <p:cNvPr id="4" name="Slide Number Placeholder 3"/>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3374312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Priyesh Kumar</a:t>
            </a:r>
          </a:p>
        </p:txBody>
      </p:sp>
      <p:sp>
        <p:nvSpPr>
          <p:cNvPr id="6" name="Footer Placeholder 5"/>
          <p:cNvSpPr>
            <a:spLocks noGrp="1"/>
          </p:cNvSpPr>
          <p:nvPr>
            <p:ph type="ftr" sz="quarter" idx="11"/>
          </p:nvPr>
        </p:nvSpPr>
        <p:spPr/>
        <p:txBody>
          <a:bodyPr/>
          <a:lstStyle/>
          <a:p>
            <a:r>
              <a:rPr lang="en-US"/>
              <a:t>IISER Bhopal</a:t>
            </a:r>
          </a:p>
        </p:txBody>
      </p:sp>
      <p:sp>
        <p:nvSpPr>
          <p:cNvPr id="7" name="Slide Number Placeholder 6"/>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4182491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Priyesh Kumar</a:t>
            </a:r>
          </a:p>
        </p:txBody>
      </p:sp>
      <p:sp>
        <p:nvSpPr>
          <p:cNvPr id="6" name="Footer Placeholder 5"/>
          <p:cNvSpPr>
            <a:spLocks noGrp="1"/>
          </p:cNvSpPr>
          <p:nvPr>
            <p:ph type="ftr" sz="quarter" idx="11"/>
          </p:nvPr>
        </p:nvSpPr>
        <p:spPr/>
        <p:txBody>
          <a:bodyPr/>
          <a:lstStyle/>
          <a:p>
            <a:r>
              <a:rPr lang="en-US"/>
              <a:t>IISER Bhopal</a:t>
            </a:r>
          </a:p>
        </p:txBody>
      </p:sp>
      <p:sp>
        <p:nvSpPr>
          <p:cNvPr id="7" name="Slide Number Placeholder 6"/>
          <p:cNvSpPr>
            <a:spLocks noGrp="1"/>
          </p:cNvSpPr>
          <p:nvPr>
            <p:ph type="sldNum" sz="quarter" idx="12"/>
          </p:nvPr>
        </p:nvSpPr>
        <p:spPr/>
        <p:txBody>
          <a:bodyPr/>
          <a:lstStyle/>
          <a:p>
            <a:fld id="{4E3495D0-1C20-4D5C-AE9D-42F7DC54160D}" type="slidenum">
              <a:rPr lang="en-US" smtClean="0"/>
              <a:t>‹#›</a:t>
            </a:fld>
            <a:endParaRPr lang="en-US"/>
          </a:p>
        </p:txBody>
      </p:sp>
    </p:spTree>
    <p:extLst>
      <p:ext uri="{BB962C8B-B14F-4D97-AF65-F5344CB8AC3E}">
        <p14:creationId xmlns:p14="http://schemas.microsoft.com/office/powerpoint/2010/main" val="1528267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Priyesh Kumar</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IISER Bhopal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495D0-1C20-4D5C-AE9D-42F7DC54160D}" type="slidenum">
              <a:rPr lang="en-US" smtClean="0"/>
              <a:t>‹#›</a:t>
            </a:fld>
            <a:endParaRPr lang="en-US"/>
          </a:p>
        </p:txBody>
      </p:sp>
    </p:spTree>
    <p:extLst>
      <p:ext uri="{BB962C8B-B14F-4D97-AF65-F5344CB8AC3E}">
        <p14:creationId xmlns:p14="http://schemas.microsoft.com/office/powerpoint/2010/main" val="3134614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Priyesh Kumar</a:t>
            </a: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IISER Bhopal</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384852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untal@iiserb.ac.in" TargetMode="External"/><Relationship Id="rId2" Type="http://schemas.openxmlformats.org/officeDocument/2006/relationships/hyperlink" Target="mailto:priyesh19@iiserb.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9.png"/><Relationship Id="rId18" Type="http://schemas.openxmlformats.org/officeDocument/2006/relationships/image" Target="../media/image33.png"/><Relationship Id="rId3" Type="http://schemas.openxmlformats.org/officeDocument/2006/relationships/image" Target="../media/image19.png"/><Relationship Id="rId21" Type="http://schemas.openxmlformats.org/officeDocument/2006/relationships/image" Target="../media/image25.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2.png"/><Relationship Id="rId2" Type="http://schemas.openxmlformats.org/officeDocument/2006/relationships/slideLayout" Target="../slideLayouts/slideLayout2.xml"/><Relationship Id="rId16" Type="http://schemas.openxmlformats.org/officeDocument/2006/relationships/image" Target="../media/image281.png"/><Relationship Id="rId20" Type="http://schemas.openxmlformats.org/officeDocument/2006/relationships/image" Target="../media/image24.png"/><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270.png"/><Relationship Id="rId23"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4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0.jpg"/><Relationship Id="rId22"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12" Type="http://schemas.openxmlformats.org/officeDocument/2006/relationships/image" Target="../media/image31.sv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40.jp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3.png"/><Relationship Id="rId5" Type="http://schemas.openxmlformats.org/officeDocument/2006/relationships/image" Target="../media/image280.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3.png"/><Relationship Id="rId5" Type="http://schemas.openxmlformats.org/officeDocument/2006/relationships/image" Target="../media/image41.jp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54.png"/><Relationship Id="rId34" Type="http://schemas.openxmlformats.org/officeDocument/2006/relationships/image" Target="../media/image31.svg"/><Relationship Id="rId7" Type="http://schemas.openxmlformats.org/officeDocument/2006/relationships/image" Target="../media/image56.png"/><Relationship Id="rId12" Type="http://schemas.openxmlformats.org/officeDocument/2006/relationships/image" Target="../media/image60.png"/><Relationship Id="rId25" Type="http://schemas.openxmlformats.org/officeDocument/2006/relationships/image" Target="../media/image61.png"/><Relationship Id="rId33" Type="http://schemas.openxmlformats.org/officeDocument/2006/relationships/image" Target="../media/image30.png"/><Relationship Id="rId2" Type="http://schemas.openxmlformats.org/officeDocument/2006/relationships/slideLayout" Target="../slideLayouts/slideLayout2.xml"/><Relationship Id="rId29" Type="http://schemas.openxmlformats.org/officeDocument/2006/relationships/image" Target="../media/image40.png"/><Relationship Id="rId1" Type="http://schemas.openxmlformats.org/officeDocument/2006/relationships/tags" Target="../tags/tag9.xml"/><Relationship Id="rId6" Type="http://schemas.openxmlformats.org/officeDocument/2006/relationships/image" Target="../media/image45.png"/><Relationship Id="rId11" Type="http://schemas.openxmlformats.org/officeDocument/2006/relationships/image" Target="../media/image59.png"/><Relationship Id="rId24" Type="http://schemas.openxmlformats.org/officeDocument/2006/relationships/image" Target="../media/image63.png"/><Relationship Id="rId32" Type="http://schemas.openxmlformats.org/officeDocument/2006/relationships/image" Target="../media/image25.svg"/><Relationship Id="rId5" Type="http://schemas.openxmlformats.org/officeDocument/2006/relationships/image" Target="../media/image49.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58.png"/><Relationship Id="rId31" Type="http://schemas.openxmlformats.org/officeDocument/2006/relationships/image" Target="../media/image24.png"/><Relationship Id="rId4" Type="http://schemas.openxmlformats.org/officeDocument/2006/relationships/image" Target="../media/image55.png"/><Relationship Id="rId9" Type="http://schemas.openxmlformats.org/officeDocument/2006/relationships/image" Target="../media/image52.png"/><Relationship Id="rId27" Type="http://schemas.openxmlformats.org/officeDocument/2006/relationships/image" Target="../media/image66.png"/><Relationship Id="rId30"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2.png"/><Relationship Id="rId7" Type="http://schemas.openxmlformats.org/officeDocument/2006/relationships/image" Target="../media/image60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70.png"/><Relationship Id="rId5" Type="http://schemas.openxmlformats.org/officeDocument/2006/relationships/image" Target="../media/image72.png"/><Relationship Id="rId4" Type="http://schemas.openxmlformats.org/officeDocument/2006/relationships/image" Target="../media/image44.png"/><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7.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8.xml"/><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9.png"/><Relationship Id="rId7"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70.emf"/><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76.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83.png"/><Relationship Id="rId4" Type="http://schemas.openxmlformats.org/officeDocument/2006/relationships/image" Target="../media/image101.png"/><Relationship Id="rId9"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50.png"/><Relationship Id="rId7" Type="http://schemas.openxmlformats.org/officeDocument/2006/relationships/image" Target="../media/image106.png"/><Relationship Id="rId12"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080.png"/><Relationship Id="rId11" Type="http://schemas.openxmlformats.org/officeDocument/2006/relationships/image" Target="../media/image115.png"/><Relationship Id="rId5" Type="http://schemas.openxmlformats.org/officeDocument/2006/relationships/image" Target="../media/image1070.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60.png"/><Relationship Id="rId9" Type="http://schemas.openxmlformats.org/officeDocument/2006/relationships/image" Target="../media/image113.png"/><Relationship Id="rId14" Type="http://schemas.openxmlformats.org/officeDocument/2006/relationships/image" Target="../media/image118.png"/></Relationships>
</file>

<file path=ppt/slides/_rels/slide2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07.png"/><Relationship Id="rId9" Type="http://schemas.openxmlformats.org/officeDocument/2006/relationships/image" Target="../media/image127.png"/></Relationships>
</file>

<file path=ppt/slides/_rels/slide26.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090.png"/><Relationship Id="rId3" Type="http://schemas.openxmlformats.org/officeDocument/2006/relationships/image" Target="../media/image108.emf"/><Relationship Id="rId7" Type="http://schemas.openxmlformats.org/officeDocument/2006/relationships/image" Target="../media/image131.png"/><Relationship Id="rId2" Type="http://schemas.openxmlformats.org/officeDocument/2006/relationships/slideLayout" Target="../slideLayouts/slideLayout2.xml"/><Relationship Id="rId16" Type="http://schemas.openxmlformats.org/officeDocument/2006/relationships/image" Target="../media/image110.png"/><Relationship Id="rId1" Type="http://schemas.openxmlformats.org/officeDocument/2006/relationships/tags" Target="../tags/tag18.xml"/><Relationship Id="rId6" Type="http://schemas.openxmlformats.org/officeDocument/2006/relationships/image" Target="../media/image1190.png"/><Relationship Id="rId5" Type="http://schemas.openxmlformats.org/officeDocument/2006/relationships/image" Target="../media/image1180.png"/><Relationship Id="rId15" Type="http://schemas.openxmlformats.org/officeDocument/2006/relationships/image" Target="../media/image1230.png"/><Relationship Id="rId4" Type="http://schemas.openxmlformats.org/officeDocument/2006/relationships/image" Target="../media/image130.png"/><Relationship Id="rId14" Type="http://schemas.openxmlformats.org/officeDocument/2006/relationships/image" Target="../media/image1220.png"/></Relationships>
</file>

<file path=ppt/slides/_rels/slide2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1.emf"/><Relationship Id="rId7" Type="http://schemas.openxmlformats.org/officeDocument/2006/relationships/image" Target="../media/image136.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35.png"/><Relationship Id="rId5" Type="http://schemas.openxmlformats.org/officeDocument/2006/relationships/image" Target="../media/image1281.png"/><Relationship Id="rId4" Type="http://schemas.openxmlformats.org/officeDocument/2006/relationships/image" Target="../media/image127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notesSlide" Target="../notesSlides/notesSlide11.xm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40.png"/><Relationship Id="rId11" Type="http://schemas.openxmlformats.org/officeDocument/2006/relationships/image" Target="../media/image133.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29.png"/><Relationship Id="rId9" Type="http://schemas.openxmlformats.org/officeDocument/2006/relationships/image" Target="../media/image143.png"/><Relationship Id="rId14" Type="http://schemas.openxmlformats.org/officeDocument/2006/relationships/image" Target="../media/image13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8" Type="http://schemas.openxmlformats.org/officeDocument/2006/relationships/image" Target="../media/image1370.png"/><Relationship Id="rId26" Type="http://schemas.openxmlformats.org/officeDocument/2006/relationships/image" Target="../media/image1320.png"/><Relationship Id="rId21" Type="http://schemas.openxmlformats.org/officeDocument/2006/relationships/image" Target="../media/image1400.png"/><Relationship Id="rId34" Type="http://schemas.openxmlformats.org/officeDocument/2006/relationships/image" Target="../media/image138.jpg"/><Relationship Id="rId17" Type="http://schemas.openxmlformats.org/officeDocument/2006/relationships/image" Target="../media/image1360.png"/><Relationship Id="rId25" Type="http://schemas.openxmlformats.org/officeDocument/2006/relationships/image" Target="../media/image1310.png"/><Relationship Id="rId33" Type="http://schemas.openxmlformats.org/officeDocument/2006/relationships/image" Target="../media/image1470.png"/><Relationship Id="rId2" Type="http://schemas.openxmlformats.org/officeDocument/2006/relationships/notesSlide" Target="../notesSlides/notesSlide12.xml"/><Relationship Id="rId16" Type="http://schemas.openxmlformats.org/officeDocument/2006/relationships/image" Target="../media/image1350.png"/><Relationship Id="rId20" Type="http://schemas.openxmlformats.org/officeDocument/2006/relationships/image" Target="../media/image1390.png"/><Relationship Id="rId29" Type="http://schemas.openxmlformats.org/officeDocument/2006/relationships/image" Target="../media/image1430.png"/><Relationship Id="rId1" Type="http://schemas.openxmlformats.org/officeDocument/2006/relationships/slideLayout" Target="../slideLayouts/slideLayout2.xml"/><Relationship Id="rId24" Type="http://schemas.openxmlformats.org/officeDocument/2006/relationships/image" Target="../media/image1300.png"/><Relationship Id="rId32" Type="http://schemas.openxmlformats.org/officeDocument/2006/relationships/image" Target="../media/image1460.png"/><Relationship Id="rId15" Type="http://schemas.openxmlformats.org/officeDocument/2006/relationships/image" Target="../media/image1340.png"/><Relationship Id="rId23" Type="http://schemas.openxmlformats.org/officeDocument/2006/relationships/image" Target="../media/image137.png"/><Relationship Id="rId28" Type="http://schemas.openxmlformats.org/officeDocument/2006/relationships/image" Target="../media/image1420.png"/><Relationship Id="rId19" Type="http://schemas.openxmlformats.org/officeDocument/2006/relationships/image" Target="../media/image1380.png"/><Relationship Id="rId31" Type="http://schemas.openxmlformats.org/officeDocument/2006/relationships/image" Target="../media/image1450.png"/><Relationship Id="rId14" Type="http://schemas.openxmlformats.org/officeDocument/2006/relationships/image" Target="../media/image1330.png"/><Relationship Id="rId22" Type="http://schemas.openxmlformats.org/officeDocument/2006/relationships/image" Target="../media/image1280.png"/><Relationship Id="rId27" Type="http://schemas.openxmlformats.org/officeDocument/2006/relationships/image" Target="../media/image1410.png"/><Relationship Id="rId30" Type="http://schemas.openxmlformats.org/officeDocument/2006/relationships/image" Target="../media/image1440.png"/><Relationship Id="rId35" Type="http://schemas.openxmlformats.org/officeDocument/2006/relationships/image" Target="../media/image145.png"/></Relationships>
</file>

<file path=ppt/slides/_rels/slide3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49.png"/><Relationship Id="rId7" Type="http://schemas.openxmlformats.org/officeDocument/2006/relationships/image" Target="../media/image157.png"/><Relationship Id="rId2" Type="http://schemas.openxmlformats.org/officeDocument/2006/relationships/image" Target="../media/image148.png"/><Relationship Id="rId1" Type="http://schemas.openxmlformats.org/officeDocument/2006/relationships/slideLayout" Target="../slideLayouts/slideLayout13.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15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4.jpg"/></Relationships>
</file>

<file path=ppt/slides/_rels/slide36.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6.jpg"/><Relationship Id="rId7" Type="http://schemas.openxmlformats.org/officeDocument/2006/relationships/image" Target="../media/image160.jpg"/><Relationship Id="rId2" Type="http://schemas.openxmlformats.org/officeDocument/2006/relationships/image" Target="../media/image155.jpg"/><Relationship Id="rId1" Type="http://schemas.openxmlformats.org/officeDocument/2006/relationships/slideLayout" Target="../slideLayouts/slideLayout2.xml"/><Relationship Id="rId6" Type="http://schemas.openxmlformats.org/officeDocument/2006/relationships/image" Target="../media/image159.jpg"/><Relationship Id="rId11" Type="http://schemas.openxmlformats.org/officeDocument/2006/relationships/image" Target="../media/image176.png"/><Relationship Id="rId5" Type="http://schemas.openxmlformats.org/officeDocument/2006/relationships/image" Target="../media/image158.jpg"/><Relationship Id="rId10" Type="http://schemas.openxmlformats.org/officeDocument/2006/relationships/image" Target="../media/image175.png"/><Relationship Id="rId4" Type="http://schemas.openxmlformats.org/officeDocument/2006/relationships/image" Target="../media/image157.jpg"/><Relationship Id="rId9" Type="http://schemas.openxmlformats.org/officeDocument/2006/relationships/image" Target="../media/image174.png"/></Relationships>
</file>

<file path=ppt/slides/_rels/slide3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4.png"/><Relationship Id="rId4" Type="http://schemas.openxmlformats.org/officeDocument/2006/relationships/image" Target="../media/image178.png"/></Relationships>
</file>

<file path=ppt/slides/_rels/slide38.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9.png"/><Relationship Id="rId3" Type="http://schemas.openxmlformats.org/officeDocument/2006/relationships/image" Target="../media/image181.png"/><Relationship Id="rId7" Type="http://schemas.openxmlformats.org/officeDocument/2006/relationships/image" Target="../media/image184.png"/><Relationship Id="rId12" Type="http://schemas.openxmlformats.org/officeDocument/2006/relationships/image" Target="../media/image188.png"/><Relationship Id="rId17" Type="http://schemas.openxmlformats.org/officeDocument/2006/relationships/image" Target="../media/image168.png"/><Relationship Id="rId2" Type="http://schemas.openxmlformats.org/officeDocument/2006/relationships/notesSlide" Target="../notesSlides/notesSlide18.xml"/><Relationship Id="rId16"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187.png"/><Relationship Id="rId5" Type="http://schemas.openxmlformats.org/officeDocument/2006/relationships/image" Target="../media/image183.png"/><Relationship Id="rId15" Type="http://schemas.openxmlformats.org/officeDocument/2006/relationships/image" Target="../media/image191.png"/><Relationship Id="rId10" Type="http://schemas.openxmlformats.org/officeDocument/2006/relationships/image" Target="../media/image167.png"/><Relationship Id="rId4" Type="http://schemas.openxmlformats.org/officeDocument/2006/relationships/image" Target="../media/image182.png"/><Relationship Id="rId9" Type="http://schemas.microsoft.com/office/2017/06/relationships/model3d" Target="../media/model3d1.glb"/><Relationship Id="rId14" Type="http://schemas.openxmlformats.org/officeDocument/2006/relationships/image" Target="../media/image190.png"/></Relationships>
</file>

<file path=ppt/slides/_rels/slide39.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0.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1860.png"/><Relationship Id="rId17" Type="http://schemas.openxmlformats.org/officeDocument/2006/relationships/image" Target="../media/image169.png"/><Relationship Id="rId2" Type="http://schemas.openxmlformats.org/officeDocument/2006/relationships/notesSlide" Target="../notesSlides/notesSlide19.xml"/><Relationship Id="rId16"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1850.png"/><Relationship Id="rId5" Type="http://schemas.openxmlformats.org/officeDocument/2006/relationships/image" Target="../media/image196.png"/><Relationship Id="rId15" Type="http://schemas.openxmlformats.org/officeDocument/2006/relationships/image" Target="../media/image202.png"/><Relationship Id="rId4" Type="http://schemas.openxmlformats.org/officeDocument/2006/relationships/image" Target="../media/image195.png"/><Relationship Id="rId9" Type="http://schemas.openxmlformats.org/officeDocument/2006/relationships/image" Target="../media/image20.jpg"/><Relationship Id="rId14" Type="http://schemas.openxmlformats.org/officeDocument/2006/relationships/image" Target="../media/image20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semiengineering.com/one-on-one-mark-bohr/" TargetMode="Externa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171.png"/><Relationship Id="rId18" Type="http://schemas.openxmlformats.org/officeDocument/2006/relationships/image" Target="../media/image217.png"/><Relationship Id="rId3" Type="http://schemas.openxmlformats.org/officeDocument/2006/relationships/image" Target="../media/image20.jpg"/><Relationship Id="rId7" Type="http://schemas.openxmlformats.org/officeDocument/2006/relationships/image" Target="../media/image207.png"/><Relationship Id="rId12" Type="http://schemas.microsoft.com/office/2017/06/relationships/model3d" Target="../media/model3d1.glb"/><Relationship Id="rId17" Type="http://schemas.openxmlformats.org/officeDocument/2006/relationships/image" Target="../media/image216.png"/><Relationship Id="rId2" Type="http://schemas.openxmlformats.org/officeDocument/2006/relationships/notesSlide" Target="../notesSlides/notesSlide20.xml"/><Relationship Id="rId16"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11.png"/><Relationship Id="rId5" Type="http://schemas.openxmlformats.org/officeDocument/2006/relationships/image" Target="../media/image205.png"/><Relationship Id="rId15" Type="http://schemas.openxmlformats.org/officeDocument/2006/relationships/image" Target="../media/image214.png"/><Relationship Id="rId10" Type="http://schemas.openxmlformats.org/officeDocument/2006/relationships/image" Target="../media/image210.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172.png"/></Relationships>
</file>

<file path=ppt/slides/_rels/slide41.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3.png"/><Relationship Id="rId3" Type="http://schemas.openxmlformats.org/officeDocument/2006/relationships/image" Target="../media/image20.jpg"/><Relationship Id="rId7" Type="http://schemas.openxmlformats.org/officeDocument/2006/relationships/image" Target="../media/image218.png"/><Relationship Id="rId12" Type="http://schemas.openxmlformats.org/officeDocument/2006/relationships/image" Target="../media/image173.png"/><Relationship Id="rId17" Type="http://schemas.openxmlformats.org/officeDocument/2006/relationships/image" Target="../media/image227.png"/><Relationship Id="rId2" Type="http://schemas.openxmlformats.org/officeDocument/2006/relationships/notesSlide" Target="../notesSlides/notesSlide21.xml"/><Relationship Id="rId16"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170.png"/><Relationship Id="rId11" Type="http://schemas.microsoft.com/office/2017/06/relationships/model3d" Target="../media/model3d1.glb"/><Relationship Id="rId5" Type="http://schemas.openxmlformats.org/officeDocument/2006/relationships/image" Target="../media/image1950.png"/><Relationship Id="rId15" Type="http://schemas.openxmlformats.org/officeDocument/2006/relationships/image" Target="../media/image225.png"/><Relationship Id="rId10" Type="http://schemas.openxmlformats.org/officeDocument/2006/relationships/image" Target="../media/image221.png"/><Relationship Id="rId4" Type="http://schemas.openxmlformats.org/officeDocument/2006/relationships/image" Target="../media/image1940.png"/><Relationship Id="rId9" Type="http://schemas.openxmlformats.org/officeDocument/2006/relationships/image" Target="../media/image220.png"/><Relationship Id="rId14" Type="http://schemas.openxmlformats.org/officeDocument/2006/relationships/image" Target="../media/image2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emf"/><Relationship Id="rId7" Type="http://schemas.openxmlformats.org/officeDocument/2006/relationships/image" Target="../media/image236.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190.png"/><Relationship Id="rId5" Type="http://schemas.openxmlformats.org/officeDocument/2006/relationships/image" Target="../media/image1180.png"/><Relationship Id="rId4" Type="http://schemas.openxmlformats.org/officeDocument/2006/relationships/image" Target="../media/image235.png"/></Relationships>
</file>

<file path=ppt/slides/_rels/slide5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010.png"/><Relationship Id="rId13" Type="http://schemas.openxmlformats.org/officeDocument/2006/relationships/image" Target="../media/image214.jpg"/><Relationship Id="rId3" Type="http://schemas.openxmlformats.org/officeDocument/2006/relationships/image" Target="../media/image129.png"/><Relationship Id="rId7" Type="http://schemas.openxmlformats.org/officeDocument/2006/relationships/image" Target="../media/image213.png"/><Relationship Id="rId12" Type="http://schemas.openxmlformats.org/officeDocument/2006/relationships/image" Target="../media/image20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90.png"/><Relationship Id="rId11" Type="http://schemas.openxmlformats.org/officeDocument/2006/relationships/image" Target="../media/image2030.png"/><Relationship Id="rId10" Type="http://schemas.openxmlformats.org/officeDocument/2006/relationships/image" Target="../media/image2020.png"/><Relationship Id="rId4" Type="http://schemas.openxmlformats.org/officeDocument/2006/relationships/image" Target="../media/image212.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224.jpeg"/><Relationship Id="rId3" Type="http://schemas.openxmlformats.org/officeDocument/2006/relationships/image" Target="../media/image216.jpg"/><Relationship Id="rId7" Type="http://schemas.openxmlformats.org/officeDocument/2006/relationships/image" Target="../media/image223.jpeg"/><Relationship Id="rId2" Type="http://schemas.openxmlformats.org/officeDocument/2006/relationships/image" Target="../media/image215.jpe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18.jpeg"/><Relationship Id="rId4" Type="http://schemas.openxmlformats.org/officeDocument/2006/relationships/image" Target="../media/image217.jpg"/><Relationship Id="rId9" Type="http://schemas.openxmlformats.org/officeDocument/2006/relationships/image" Target="../media/image228.png"/></Relationships>
</file>

<file path=ppt/slides/_rels/slide5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 Id="rId4" Type="http://schemas.openxmlformats.org/officeDocument/2006/relationships/image" Target="../media/image232.jpg"/></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notesSlide" Target="../notesSlides/notesSlide7.xml"/><Relationship Id="rId7" Type="http://schemas.openxmlformats.org/officeDocument/2006/relationships/image" Target="../media/image8.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511.png"/><Relationship Id="rId1" Type="http://schemas.openxmlformats.org/officeDocument/2006/relationships/tags" Target="../tags/tag5.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5.sv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481109-E15A-41E8-AA8A-0DD661645E3B}"/>
              </a:ext>
            </a:extLst>
          </p:cNvPr>
          <p:cNvSpPr>
            <a:spLocks noGrp="1"/>
          </p:cNvSpPr>
          <p:nvPr>
            <p:ph type="subTitle" idx="1"/>
          </p:nvPr>
        </p:nvSpPr>
        <p:spPr>
          <a:xfrm>
            <a:off x="0" y="843379"/>
            <a:ext cx="9127998" cy="1478835"/>
          </a:xfrm>
        </p:spPr>
        <p:txBody>
          <a:bodyPr>
            <a:noAutofit/>
          </a:bodyPr>
          <a:lstStyle/>
          <a:p>
            <a:r>
              <a:rPr lang="en-US" sz="4800" b="1" dirty="0">
                <a:solidFill>
                  <a:schemeClr val="accent1">
                    <a:lumMod val="50000"/>
                  </a:schemeClr>
                </a:solidFill>
              </a:rPr>
              <a:t>Energy-efficient nanoelectronics using giant spin-orbit materials</a:t>
            </a:r>
          </a:p>
          <a:p>
            <a:r>
              <a:rPr lang="en-US" sz="4000" b="1" dirty="0">
                <a:solidFill>
                  <a:srgbClr val="C00000"/>
                </a:solidFill>
              </a:rPr>
              <a:t>Comprehensive Viva</a:t>
            </a:r>
          </a:p>
        </p:txBody>
      </p:sp>
      <p:sp>
        <p:nvSpPr>
          <p:cNvPr id="4" name="Subtitle 2">
            <a:extLst>
              <a:ext uri="{FF2B5EF4-FFF2-40B4-BE49-F238E27FC236}">
                <a16:creationId xmlns:a16="http://schemas.microsoft.com/office/drawing/2014/main" id="{A23177FF-A6D0-475E-ADBD-D4ED4EDC1158}"/>
              </a:ext>
            </a:extLst>
          </p:cNvPr>
          <p:cNvSpPr txBox="1">
            <a:spLocks/>
          </p:cNvSpPr>
          <p:nvPr/>
        </p:nvSpPr>
        <p:spPr>
          <a:xfrm>
            <a:off x="-32002" y="3774020"/>
            <a:ext cx="9143999" cy="307045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i-FI" dirty="0"/>
              <a:t>Priyesh Kumar </a:t>
            </a:r>
          </a:p>
          <a:p>
            <a:r>
              <a:rPr lang="fi-FI" dirty="0"/>
              <a:t>Roll: 1910705, Email: </a:t>
            </a:r>
            <a:r>
              <a:rPr lang="fi-FI" dirty="0">
                <a:hlinkClick r:id="rId2"/>
              </a:rPr>
              <a:t>priyesh19@iiserb.ac.in</a:t>
            </a:r>
            <a:endParaRPr lang="fi-FI" dirty="0"/>
          </a:p>
          <a:p>
            <a:r>
              <a:rPr lang="en-US" dirty="0"/>
              <a:t>Electrical Engineering and Computer Science (EECS) Dept.</a:t>
            </a:r>
          </a:p>
          <a:p>
            <a:r>
              <a:rPr lang="en-US" dirty="0"/>
              <a:t>Indian Institute of Science Education and Research (IISER) Bhopal</a:t>
            </a:r>
          </a:p>
          <a:p>
            <a:endParaRPr lang="en-US" dirty="0"/>
          </a:p>
          <a:p>
            <a:r>
              <a:rPr lang="en-US" b="1" dirty="0"/>
              <a:t>Advisor: </a:t>
            </a:r>
            <a:r>
              <a:rPr lang="en-US" dirty="0"/>
              <a:t>Dr. Kuntal Roy, Email: </a:t>
            </a:r>
            <a:r>
              <a:rPr lang="en-US" dirty="0">
                <a:hlinkClick r:id="rId3"/>
              </a:rPr>
              <a:t>kuntal@iiserb.ac.in</a:t>
            </a:r>
            <a:endParaRPr lang="en-US" dirty="0"/>
          </a:p>
          <a:p>
            <a:endParaRPr lang="en-US" dirty="0"/>
          </a:p>
          <a:p>
            <a:endParaRPr lang="en-US" dirty="0"/>
          </a:p>
        </p:txBody>
      </p:sp>
      <p:sp>
        <p:nvSpPr>
          <p:cNvPr id="2" name="TextBox 1">
            <a:extLst>
              <a:ext uri="{FF2B5EF4-FFF2-40B4-BE49-F238E27FC236}">
                <a16:creationId xmlns:a16="http://schemas.microsoft.com/office/drawing/2014/main" id="{1873E39F-445F-463A-B66C-711FD94CC260}"/>
              </a:ext>
            </a:extLst>
          </p:cNvPr>
          <p:cNvSpPr txBox="1"/>
          <p:nvPr/>
        </p:nvSpPr>
        <p:spPr>
          <a:xfrm>
            <a:off x="2984254" y="2989710"/>
            <a:ext cx="3175492" cy="615959"/>
          </a:xfrm>
          <a:prstGeom prst="rect">
            <a:avLst/>
          </a:prstGeom>
          <a:noFill/>
        </p:spPr>
        <p:txBody>
          <a:bodyPr wrap="square" rtlCol="0">
            <a:spAutoFit/>
          </a:bodyPr>
          <a:lstStyle/>
          <a:p>
            <a:r>
              <a:rPr lang="en-IN" sz="3600" b="1" dirty="0"/>
              <a:t>27 August 2021</a:t>
            </a:r>
          </a:p>
        </p:txBody>
      </p:sp>
    </p:spTree>
    <p:extLst>
      <p:ext uri="{BB962C8B-B14F-4D97-AF65-F5344CB8AC3E}">
        <p14:creationId xmlns:p14="http://schemas.microsoft.com/office/powerpoint/2010/main" val="815403834"/>
      </p:ext>
    </p:extLst>
  </p:cSld>
  <p:clrMapOvr>
    <a:masterClrMapping/>
  </p:clrMapOvr>
  <mc:AlternateContent xmlns:mc="http://schemas.openxmlformats.org/markup-compatibility/2006" xmlns:p14="http://schemas.microsoft.com/office/powerpoint/2010/main">
    <mc:Choice Requires="p14">
      <p:transition spd="slow" p14:dur="2000" advTm="9256"/>
    </mc:Choice>
    <mc:Fallback xmlns="">
      <p:transition spd="slow" advTm="92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4220-78F3-4AEA-85D8-381BEAFEA6D9}"/>
              </a:ext>
            </a:extLst>
          </p:cNvPr>
          <p:cNvSpPr>
            <a:spLocks noGrp="1"/>
          </p:cNvSpPr>
          <p:nvPr>
            <p:ph type="title"/>
          </p:nvPr>
        </p:nvSpPr>
        <p:spPr/>
        <p:txBody>
          <a:bodyPr/>
          <a:lstStyle/>
          <a:p>
            <a:r>
              <a:rPr lang="en-IN" dirty="0"/>
              <a:t>3D potential landscape of nanomagnet</a:t>
            </a:r>
          </a:p>
        </p:txBody>
      </p:sp>
      <p:sp>
        <p:nvSpPr>
          <p:cNvPr id="5" name="Footer Placeholder 4">
            <a:extLst>
              <a:ext uri="{FF2B5EF4-FFF2-40B4-BE49-F238E27FC236}">
                <a16:creationId xmlns:a16="http://schemas.microsoft.com/office/drawing/2014/main" id="{F1BF295B-0F34-47CE-8F0C-9A30D619F1DE}"/>
              </a:ext>
            </a:extLst>
          </p:cNvPr>
          <p:cNvSpPr>
            <a:spLocks noGrp="1"/>
          </p:cNvSpPr>
          <p:nvPr>
            <p:ph type="ftr" sz="quarter" idx="11"/>
          </p:nvPr>
        </p:nvSpPr>
        <p:spPr/>
        <p:txBody>
          <a:bodyPr/>
          <a:lstStyle/>
          <a:p>
            <a:r>
              <a:rPr lang="en-US"/>
              <a:t>IISER Bhopal</a:t>
            </a: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EEC3B2-F6FE-4873-A07C-8EDD5C94A24E}"/>
                  </a:ext>
                </a:extLst>
              </p:cNvPr>
              <p:cNvSpPr txBox="1"/>
              <p:nvPr/>
            </p:nvSpPr>
            <p:spPr>
              <a:xfrm>
                <a:off x="78921" y="1985910"/>
                <a:ext cx="1853404" cy="830997"/>
              </a:xfrm>
              <a:prstGeom prst="rect">
                <a:avLst/>
              </a:prstGeom>
              <a:solidFill>
                <a:schemeClr val="bg1">
                  <a:lumMod val="95000"/>
                </a:schemeClr>
              </a:solidFill>
            </p:spPr>
            <p:txBody>
              <a:bodyPr wrap="square" rtlCol="0">
                <a:spAutoFit/>
              </a:bodyPr>
              <a:lstStyle/>
              <a:p>
                <a:pPr algn="ctr"/>
                <a:r>
                  <a:rPr lang="en-US" sz="2400" dirty="0"/>
                  <a:t>Easy axis:</a:t>
                </a:r>
              </a:p>
              <a:p>
                <a:pPr algn="ct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US" sz="2400" b="1" i="1" dirty="0" smtClean="0">
                          <a:latin typeface="Cambria Math" panose="02040503050406030204" pitchFamily="18" charset="0"/>
                        </a:rPr>
                        <m:t>=</m:t>
                      </m:r>
                      <m:sSup>
                        <m:sSupPr>
                          <m:ctrlPr>
                            <a:rPr lang="en-IN" sz="2400" i="1" dirty="0">
                              <a:latin typeface="Cambria Math" panose="02040503050406030204" pitchFamily="18" charset="0"/>
                            </a:rPr>
                          </m:ctrlPr>
                        </m:sSupPr>
                        <m:e>
                          <m:r>
                            <a:rPr lang="en-US" sz="2400" i="1" dirty="0">
                              <a:latin typeface="Cambria Math" panose="02040503050406030204" pitchFamily="18" charset="0"/>
                            </a:rPr>
                            <m:t>0</m:t>
                          </m:r>
                        </m:e>
                        <m:sup>
                          <m:r>
                            <a:rPr lang="en-IN" sz="2400" i="1" dirty="0">
                              <a:latin typeface="Cambria Math" panose="02040503050406030204" pitchFamily="18" charset="0"/>
                            </a:rPr>
                            <m:t>𝑜</m:t>
                          </m:r>
                        </m:sup>
                      </m:sSup>
                      <m:r>
                        <a:rPr lang="en-US" sz="2400" b="1" i="1" dirty="0">
                          <a:latin typeface="Cambria Math" panose="02040503050406030204" pitchFamily="18" charset="0"/>
                          <a:cs typeface="Arial" panose="020B0604020202020204" pitchFamily="34" charset="0"/>
                        </a:rPr>
                        <m:t>,</m:t>
                      </m:r>
                      <m:sSup>
                        <m:sSupPr>
                          <m:ctrlPr>
                            <a:rPr lang="en-IN" sz="2400" i="1" dirty="0">
                              <a:latin typeface="Cambria Math" panose="02040503050406030204" pitchFamily="18" charset="0"/>
                            </a:rPr>
                          </m:ctrlPr>
                        </m:sSupPr>
                        <m:e>
                          <m:r>
                            <a:rPr lang="en-IN" sz="2400" i="1" dirty="0">
                              <a:latin typeface="Cambria Math" panose="02040503050406030204" pitchFamily="18" charset="0"/>
                            </a:rPr>
                            <m:t>18</m:t>
                          </m:r>
                          <m:r>
                            <a:rPr lang="en-US" sz="2400" i="1" dirty="0">
                              <a:latin typeface="Cambria Math" panose="02040503050406030204" pitchFamily="18" charset="0"/>
                            </a:rPr>
                            <m:t>0</m:t>
                          </m:r>
                        </m:e>
                        <m:sup>
                          <m:r>
                            <a:rPr lang="en-IN" sz="2400" i="1" dirty="0">
                              <a:latin typeface="Cambria Math" panose="02040503050406030204" pitchFamily="18" charset="0"/>
                            </a:rPr>
                            <m:t>𝑜</m:t>
                          </m:r>
                        </m:sup>
                      </m:sSup>
                    </m:oMath>
                  </m:oMathPara>
                </a14:m>
                <a:endParaRPr lang="en-IN" sz="2400" b="1" dirty="0"/>
              </a:p>
            </p:txBody>
          </p:sp>
        </mc:Choice>
        <mc:Fallback xmlns="">
          <p:sp>
            <p:nvSpPr>
              <p:cNvPr id="20" name="TextBox 19">
                <a:extLst>
                  <a:ext uri="{FF2B5EF4-FFF2-40B4-BE49-F238E27FC236}">
                    <a16:creationId xmlns:a16="http://schemas.microsoft.com/office/drawing/2014/main" id="{97EEC3B2-F6FE-4873-A07C-8EDD5C94A24E}"/>
                  </a:ext>
                </a:extLst>
              </p:cNvPr>
              <p:cNvSpPr txBox="1">
                <a:spLocks noRot="1" noChangeAspect="1" noMove="1" noResize="1" noEditPoints="1" noAdjustHandles="1" noChangeArrowheads="1" noChangeShapeType="1" noTextEdit="1"/>
              </p:cNvSpPr>
              <p:nvPr/>
            </p:nvSpPr>
            <p:spPr>
              <a:xfrm>
                <a:off x="78921" y="1985910"/>
                <a:ext cx="1853404" cy="830997"/>
              </a:xfrm>
              <a:prstGeom prst="rect">
                <a:avLst/>
              </a:prstGeom>
              <a:blipFill>
                <a:blip r:embed="rId3"/>
                <a:stretch>
                  <a:fillRect l="-658" t="-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6C4FA65-3EEB-44EC-B3BC-2A9ACC6EDF04}"/>
                  </a:ext>
                </a:extLst>
              </p:cNvPr>
              <p:cNvSpPr txBox="1"/>
              <p:nvPr/>
            </p:nvSpPr>
            <p:spPr>
              <a:xfrm>
                <a:off x="1883663" y="662310"/>
                <a:ext cx="5514606"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𝐸</m:t>
                          </m:r>
                        </m:e>
                        <m:sub>
                          <m:r>
                            <a:rPr lang="en-IN" sz="2400" b="0" i="1" dirty="0" smtClean="0">
                              <a:latin typeface="Cambria Math" panose="02040503050406030204" pitchFamily="18" charset="0"/>
                            </a:rPr>
                            <m:t>𝑠h𝑎𝑝𝑒</m:t>
                          </m:r>
                        </m:sub>
                      </m:sSub>
                      <m:d>
                        <m:dPr>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𝜃</m:t>
                          </m:r>
                          <m:r>
                            <a:rPr lang="en-IN" sz="2400" i="0" dirty="0">
                              <a:latin typeface="Cambria Math" panose="02040503050406030204" pitchFamily="18" charset="0"/>
                            </a:rPr>
                            <m:t>,</m:t>
                          </m:r>
                          <m:r>
                            <a:rPr lang="en-IN" sz="2400" i="1" dirty="0">
                              <a:latin typeface="Cambria Math" panose="02040503050406030204" pitchFamily="18" charset="0"/>
                            </a:rPr>
                            <m:t>𝜙</m:t>
                          </m:r>
                        </m:e>
                      </m:d>
                      <m:r>
                        <a:rPr lang="en-IN" sz="2400" i="0" dirty="0">
                          <a:latin typeface="Cambria Math" panose="02040503050406030204" pitchFamily="18" charset="0"/>
                        </a:rPr>
                        <m:t>=</m:t>
                      </m:r>
                      <m:f>
                        <m:fPr>
                          <m:ctrlPr>
                            <a:rPr lang="en-IN" sz="2400" i="1" dirty="0">
                              <a:solidFill>
                                <a:srgbClr val="836967"/>
                              </a:solidFill>
                              <a:latin typeface="Cambria Math" panose="02040503050406030204" pitchFamily="18" charset="0"/>
                            </a:rPr>
                          </m:ctrlPr>
                        </m:fPr>
                        <m:num>
                          <m:r>
                            <a:rPr lang="en-IN" sz="2400" i="0" dirty="0">
                              <a:latin typeface="Cambria Math" panose="02040503050406030204" pitchFamily="18" charset="0"/>
                            </a:rPr>
                            <m:t>1</m:t>
                          </m:r>
                        </m:num>
                        <m:den>
                          <m:r>
                            <a:rPr lang="en-IN" sz="2400" i="0" dirty="0">
                              <a:latin typeface="Cambria Math" panose="02040503050406030204" pitchFamily="18" charset="0"/>
                            </a:rPr>
                            <m:t>2</m:t>
                          </m:r>
                        </m:den>
                      </m:f>
                      <m:sSub>
                        <m:sSubPr>
                          <m:ctrlPr>
                            <a:rPr lang="en-IN" sz="2400" i="1" dirty="0">
                              <a:solidFill>
                                <a:srgbClr val="836967"/>
                              </a:solidFill>
                              <a:latin typeface="Cambria Math" panose="02040503050406030204" pitchFamily="18" charset="0"/>
                            </a:rPr>
                          </m:ctrlPr>
                        </m:sSubPr>
                        <m:e>
                          <m:r>
                            <a:rPr lang="en-IN" sz="2400" b="0" i="1" dirty="0" smtClean="0">
                              <a:solidFill>
                                <a:srgbClr val="836967"/>
                              </a:solidFill>
                              <a:latin typeface="Cambria Math" panose="02040503050406030204" pitchFamily="18" charset="0"/>
                            </a:rPr>
                            <m:t> </m:t>
                          </m:r>
                          <m:r>
                            <a:rPr lang="en-IN" sz="2400" i="1" dirty="0">
                              <a:latin typeface="Cambria Math" panose="02040503050406030204" pitchFamily="18" charset="0"/>
                            </a:rPr>
                            <m:t>𝜇</m:t>
                          </m:r>
                        </m:e>
                        <m:sub>
                          <m:r>
                            <a:rPr lang="en-IN" sz="2400" i="0" dirty="0">
                              <a:latin typeface="Cambria Math" panose="02040503050406030204" pitchFamily="18" charset="0"/>
                            </a:rPr>
                            <m:t>0</m:t>
                          </m:r>
                          <m:r>
                            <a:rPr lang="en-IN" sz="2400" b="0" i="0" dirty="0" smtClean="0">
                              <a:latin typeface="Cambria Math" panose="02040503050406030204" pitchFamily="18" charset="0"/>
                            </a:rPr>
                            <m:t> </m:t>
                          </m:r>
                        </m:sub>
                      </m:sSub>
                      <m:sSubSup>
                        <m:sSubSupPr>
                          <m:ctrlPr>
                            <a:rPr lang="en-IN" sz="2400" i="1" dirty="0">
                              <a:solidFill>
                                <a:srgbClr val="836967"/>
                              </a:solidFill>
                              <a:latin typeface="Cambria Math" panose="02040503050406030204" pitchFamily="18" charset="0"/>
                            </a:rPr>
                          </m:ctrlPr>
                        </m:sSubSupPr>
                        <m:e>
                          <m:r>
                            <a:rPr lang="en-IN" sz="2400" i="1" dirty="0">
                              <a:latin typeface="Cambria Math" panose="02040503050406030204" pitchFamily="18" charset="0"/>
                            </a:rPr>
                            <m:t>𝑀</m:t>
                          </m:r>
                        </m:e>
                        <m:sub>
                          <m:r>
                            <m:rPr>
                              <m:sty m:val="p"/>
                            </m:rPr>
                            <a:rPr lang="en-IN" sz="2400" b="0" i="0" dirty="0" smtClean="0">
                              <a:latin typeface="Cambria Math" panose="02040503050406030204" pitchFamily="18" charset="0"/>
                            </a:rPr>
                            <m:t>s</m:t>
                          </m:r>
                          <m:r>
                            <a:rPr lang="en-IN" sz="2400" b="0" i="0" dirty="0" smtClean="0">
                              <a:latin typeface="Cambria Math" panose="02040503050406030204" pitchFamily="18" charset="0"/>
                            </a:rPr>
                            <m:t> </m:t>
                          </m:r>
                        </m:sub>
                        <m:sup>
                          <m:r>
                            <a:rPr lang="en-IN" sz="2400" i="0" dirty="0">
                              <a:latin typeface="Cambria Math" panose="02040503050406030204" pitchFamily="18" charset="0"/>
                            </a:rPr>
                            <m:t>2</m:t>
                          </m:r>
                        </m:sup>
                      </m:sSubSup>
                      <m:r>
                        <a:rPr lang="en-IN" sz="2400" i="1" dirty="0">
                          <a:latin typeface="Cambria Math" panose="02040503050406030204" pitchFamily="18" charset="0"/>
                        </a:rPr>
                        <m:t>𝛺</m:t>
                      </m:r>
                      <m:sSub>
                        <m:sSubPr>
                          <m:ctrlPr>
                            <a:rPr lang="en-IN" sz="2400" i="1" dirty="0">
                              <a:solidFill>
                                <a:srgbClr val="836967"/>
                              </a:solidFill>
                              <a:latin typeface="Cambria Math" panose="02040503050406030204" pitchFamily="18" charset="0"/>
                            </a:rPr>
                          </m:ctrlPr>
                        </m:sSubPr>
                        <m:e>
                          <m:r>
                            <a:rPr lang="en-IN" sz="2400" b="0" i="1" dirty="0" smtClean="0">
                              <a:solidFill>
                                <a:srgbClr val="836967"/>
                              </a:solidFill>
                              <a:latin typeface="Cambria Math" panose="02040503050406030204" pitchFamily="18" charset="0"/>
                            </a:rPr>
                            <m:t> </m:t>
                          </m:r>
                          <m:r>
                            <a:rPr lang="en-IN" sz="2400" i="1" dirty="0">
                              <a:latin typeface="Cambria Math" panose="02040503050406030204" pitchFamily="18" charset="0"/>
                            </a:rPr>
                            <m:t>𝑁</m:t>
                          </m:r>
                        </m:e>
                        <m:sub>
                          <m:r>
                            <a:rPr lang="en-IN" sz="2400" i="1" dirty="0">
                              <a:latin typeface="Cambria Math" panose="02040503050406030204" pitchFamily="18" charset="0"/>
                            </a:rPr>
                            <m:t>𝑑</m:t>
                          </m:r>
                        </m:sub>
                      </m:sSub>
                      <m:d>
                        <m:dPr>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𝜃</m:t>
                          </m:r>
                          <m:r>
                            <a:rPr lang="en-IN" sz="2400" i="0" dirty="0">
                              <a:latin typeface="Cambria Math" panose="02040503050406030204" pitchFamily="18" charset="0"/>
                            </a:rPr>
                            <m:t>,</m:t>
                          </m:r>
                          <m:r>
                            <m:rPr>
                              <m:nor/>
                            </m:rPr>
                            <a:rPr lang="en-IN" sz="2400" b="0" i="1" dirty="0" smtClean="0">
                              <a:latin typeface="Cambria Math" panose="02040503050406030204" pitchFamily="18" charset="0"/>
                            </a:rPr>
                            <m:t> </m:t>
                          </m:r>
                          <m:r>
                            <a:rPr lang="en-IN" sz="2400" b="0" i="1" dirty="0" smtClean="0">
                              <a:latin typeface="Cambria Math" panose="02040503050406030204" pitchFamily="18" charset="0"/>
                            </a:rPr>
                            <m:t>𝜙</m:t>
                          </m:r>
                        </m:e>
                      </m:d>
                    </m:oMath>
                  </m:oMathPara>
                </a14:m>
                <a:endParaRPr lang="en-IN" sz="2400" dirty="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D6C4FA65-3EEB-44EC-B3BC-2A9ACC6EDF04}"/>
                  </a:ext>
                </a:extLst>
              </p:cNvPr>
              <p:cNvSpPr txBox="1">
                <a:spLocks noRot="1" noChangeAspect="1" noMove="1" noResize="1" noEditPoints="1" noAdjustHandles="1" noChangeArrowheads="1" noChangeShapeType="1" noTextEdit="1"/>
              </p:cNvSpPr>
              <p:nvPr/>
            </p:nvSpPr>
            <p:spPr>
              <a:xfrm>
                <a:off x="1883663" y="662310"/>
                <a:ext cx="5514606" cy="78380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E14A8F-2786-402D-9BED-A52A16098FEF}"/>
                  </a:ext>
                </a:extLst>
              </p:cNvPr>
              <p:cNvSpPr txBox="1"/>
              <p:nvPr/>
            </p:nvSpPr>
            <p:spPr>
              <a:xfrm>
                <a:off x="5049417" y="1874528"/>
                <a:ext cx="3922677" cy="519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𝐻</m:t>
                          </m:r>
                        </m:e>
                        <m:sub>
                          <m:r>
                            <a:rPr lang="en-IN" sz="2400" i="1" dirty="0">
                              <a:latin typeface="Cambria Math" panose="02040503050406030204" pitchFamily="18" charset="0"/>
                            </a:rPr>
                            <m:t>𝑘</m:t>
                          </m:r>
                        </m:sub>
                      </m:sSub>
                      <m:r>
                        <a:rPr lang="en-IN" sz="2400" i="0" dirty="0">
                          <a:latin typeface="Cambria Math" panose="02040503050406030204" pitchFamily="18" charset="0"/>
                        </a:rPr>
                        <m:t>=</m:t>
                      </m:r>
                      <m:d>
                        <m:dPr>
                          <m:ctrlPr>
                            <a:rPr lang="en-IN" sz="2400" i="1" dirty="0">
                              <a:solidFill>
                                <a:srgbClr val="836967"/>
                              </a:solidFill>
                              <a:latin typeface="Cambria Math" panose="02040503050406030204" pitchFamily="18" charset="0"/>
                            </a:rPr>
                          </m:ctrlPr>
                        </m:dPr>
                        <m:e>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𝑧𝑧</m:t>
                              </m:r>
                            </m:sub>
                          </m:sSub>
                        </m:e>
                      </m:d>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𝑀</m:t>
                          </m:r>
                        </m:e>
                        <m:sub>
                          <m:r>
                            <a:rPr lang="en-IN" sz="2400" i="1" dirty="0">
                              <a:latin typeface="Cambria Math" panose="02040503050406030204" pitchFamily="18" charset="0"/>
                            </a:rPr>
                            <m:t>𝑠</m:t>
                          </m:r>
                        </m:sub>
                      </m:sSub>
                    </m:oMath>
                  </m:oMathPara>
                </a14:m>
                <a:endParaRPr lang="en-IN" sz="2400" dirty="0">
                  <a:cs typeface="Arial" panose="020B0604020202020204" pitchFamily="34" charset="0"/>
                </a:endParaRPr>
              </a:p>
            </p:txBody>
          </p:sp>
        </mc:Choice>
        <mc:Fallback xmlns="">
          <p:sp>
            <p:nvSpPr>
              <p:cNvPr id="35" name="TextBox 34">
                <a:extLst>
                  <a:ext uri="{FF2B5EF4-FFF2-40B4-BE49-F238E27FC236}">
                    <a16:creationId xmlns:a16="http://schemas.microsoft.com/office/drawing/2014/main" id="{93E14A8F-2786-402D-9BED-A52A16098FEF}"/>
                  </a:ext>
                </a:extLst>
              </p:cNvPr>
              <p:cNvSpPr txBox="1">
                <a:spLocks noRot="1" noChangeAspect="1" noMove="1" noResize="1" noEditPoints="1" noAdjustHandles="1" noChangeArrowheads="1" noChangeShapeType="1" noTextEdit="1"/>
              </p:cNvSpPr>
              <p:nvPr/>
            </p:nvSpPr>
            <p:spPr>
              <a:xfrm>
                <a:off x="5049417" y="1874528"/>
                <a:ext cx="3922677" cy="51982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AD67167-41DB-4BCE-A6D6-697D2448D512}"/>
                  </a:ext>
                </a:extLst>
              </p:cNvPr>
              <p:cNvSpPr txBox="1"/>
              <p:nvPr/>
            </p:nvSpPr>
            <p:spPr>
              <a:xfrm>
                <a:off x="5009139" y="2374509"/>
                <a:ext cx="3922677" cy="519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𝐻</m:t>
                          </m:r>
                        </m:e>
                        <m:sub>
                          <m:r>
                            <a:rPr lang="en-IN" sz="2400" b="0" i="1" dirty="0" smtClean="0">
                              <a:latin typeface="Cambria Math" panose="02040503050406030204" pitchFamily="18" charset="0"/>
                            </a:rPr>
                            <m:t>𝑑</m:t>
                          </m:r>
                        </m:sub>
                      </m:sSub>
                      <m:r>
                        <a:rPr lang="en-IN" sz="2400" i="0" dirty="0">
                          <a:latin typeface="Cambria Math" panose="02040503050406030204" pitchFamily="18" charset="0"/>
                        </a:rPr>
                        <m:t>=</m:t>
                      </m:r>
                      <m:d>
                        <m:dPr>
                          <m:ctrlPr>
                            <a:rPr lang="en-IN" sz="2400" i="1" dirty="0">
                              <a:solidFill>
                                <a:srgbClr val="836967"/>
                              </a:solidFill>
                              <a:latin typeface="Cambria Math" panose="02040503050406030204" pitchFamily="18" charset="0"/>
                            </a:rPr>
                          </m:ctrlPr>
                        </m:dPr>
                        <m:e>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𝑥𝑥</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e>
                      </m:d>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𝑀</m:t>
                          </m:r>
                        </m:e>
                        <m:sub>
                          <m:r>
                            <a:rPr lang="en-IN" sz="2400" i="1" dirty="0">
                              <a:latin typeface="Cambria Math" panose="02040503050406030204" pitchFamily="18" charset="0"/>
                            </a:rPr>
                            <m:t>𝑠</m:t>
                          </m:r>
                        </m:sub>
                      </m:sSub>
                    </m:oMath>
                  </m:oMathPara>
                </a14:m>
                <a:endParaRPr lang="en-IN" sz="2400" dirty="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2AD67167-41DB-4BCE-A6D6-697D2448D512}"/>
                  </a:ext>
                </a:extLst>
              </p:cNvPr>
              <p:cNvSpPr txBox="1">
                <a:spLocks noRot="1" noChangeAspect="1" noMove="1" noResize="1" noEditPoints="1" noAdjustHandles="1" noChangeArrowheads="1" noChangeShapeType="1" noTextEdit="1"/>
              </p:cNvSpPr>
              <p:nvPr/>
            </p:nvSpPr>
            <p:spPr>
              <a:xfrm>
                <a:off x="5009139" y="2374509"/>
                <a:ext cx="3922677" cy="51982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9DBAC73-5F53-4942-BCA8-01FBBF5F1305}"/>
                  </a:ext>
                </a:extLst>
              </p:cNvPr>
              <p:cNvSpPr txBox="1"/>
              <p:nvPr/>
            </p:nvSpPr>
            <p:spPr>
              <a:xfrm>
                <a:off x="111437" y="1401513"/>
                <a:ext cx="8907994" cy="405945"/>
              </a:xfrm>
              <a:prstGeom prst="rect">
                <a:avLst/>
              </a:prstGeom>
              <a:solidFill>
                <a:schemeClr val="accent2">
                  <a:lumMod val="40000"/>
                  <a:lumOff val="60000"/>
                </a:schemeClr>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i="1" smtClean="0">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sub>
                      </m:sSub>
                      <m:d>
                        <m:dPr>
                          <m:ctrlPr>
                            <a:rPr lang="en-IN" sz="2400" i="1">
                              <a:solidFill>
                                <a:srgbClr val="836967"/>
                              </a:solidFill>
                              <a:latin typeface="Cambria Math" panose="02040503050406030204" pitchFamily="18" charset="0"/>
                            </a:rPr>
                          </m:ctrlPr>
                        </m:dPr>
                        <m:e>
                          <m:r>
                            <a:rPr lang="en-IN" sz="2400" i="1">
                              <a:latin typeface="Cambria Math" panose="02040503050406030204" pitchFamily="18" charset="0"/>
                            </a:rPr>
                            <m:t>𝜃</m:t>
                          </m:r>
                          <m:r>
                            <a:rPr lang="en-IN" sz="2400" i="0">
                              <a:latin typeface="Cambria Math" panose="02040503050406030204" pitchFamily="18" charset="0"/>
                            </a:rPr>
                            <m:t>,</m:t>
                          </m:r>
                          <m:r>
                            <a:rPr lang="en-IN" sz="2400" i="1">
                              <a:latin typeface="Cambria Math" panose="02040503050406030204" pitchFamily="18" charset="0"/>
                            </a:rPr>
                            <m:t>𝜙</m:t>
                          </m:r>
                        </m:e>
                      </m:d>
                      <m:r>
                        <a:rPr lang="en-IN" sz="2400" i="0">
                          <a:latin typeface="Cambria Math" panose="02040503050406030204" pitchFamily="18" charset="0"/>
                        </a:rPr>
                        <m:t>=</m:t>
                      </m:r>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i="0">
                              <a:latin typeface="Cambria Math" panose="02040503050406030204" pitchFamily="18" charset="0"/>
                            </a:rPr>
                            <m:t>−</m:t>
                          </m:r>
                          <m:r>
                            <a:rPr lang="en-IN" sz="2400" b="0" i="1" smtClean="0">
                              <a:latin typeface="Cambria Math" panose="02040503050406030204" pitchFamily="18" charset="0"/>
                            </a:rPr>
                            <m:t>𝑥𝑥</m:t>
                          </m:r>
                        </m:sub>
                      </m:sSub>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i="0">
                                  <a:latin typeface="Cambria Math" panose="02040503050406030204" pitchFamily="18" charset="0"/>
                                </a:rPr>
                                <m:t>sin</m:t>
                              </m:r>
                            </m:e>
                            <m:sup>
                              <m:r>
                                <a:rPr lang="en-IN" sz="2400" i="0">
                                  <a:latin typeface="Cambria Math" panose="02040503050406030204" pitchFamily="18" charset="0"/>
                                </a:rPr>
                                <m:t>2</m:t>
                              </m:r>
                            </m:sup>
                          </m:sSup>
                        </m:fName>
                        <m:e>
                          <m:r>
                            <a:rPr lang="en-IN" sz="2400" i="1">
                              <a:latin typeface="Cambria Math" panose="02040503050406030204" pitchFamily="18" charset="0"/>
                            </a:rPr>
                            <m:t>𝜃</m:t>
                          </m:r>
                        </m:e>
                      </m:func>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a:latin typeface="Cambria Math" panose="02040503050406030204" pitchFamily="18" charset="0"/>
                                </a:rPr>
                                <m:t>cos</m:t>
                              </m:r>
                            </m:e>
                            <m:sup>
                              <m:r>
                                <a:rPr lang="en-IN" sz="2400">
                                  <a:latin typeface="Cambria Math" panose="02040503050406030204" pitchFamily="18" charset="0"/>
                                </a:rPr>
                                <m:t>2</m:t>
                              </m:r>
                            </m:sup>
                          </m:sSup>
                        </m:fName>
                        <m:e>
                          <m:r>
                            <a:rPr lang="en-IN" sz="2400" i="1" dirty="0">
                              <a:latin typeface="Cambria Math" panose="02040503050406030204" pitchFamily="18" charset="0"/>
                            </a:rPr>
                            <m:t>𝜙</m:t>
                          </m:r>
                        </m:e>
                      </m:func>
                      <m:r>
                        <a:rPr lang="en-IN" sz="2400" i="0">
                          <a:latin typeface="Cambria Math" panose="02040503050406030204" pitchFamily="18" charset="0"/>
                        </a:rPr>
                        <m:t>+</m:t>
                      </m:r>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sSub>
                                <m:sSubPr>
                                  <m:ctrlPr>
                                    <a:rPr lang="en-IN" sz="2400" i="1" smtClean="0">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a:latin typeface="Cambria Math" panose="02040503050406030204" pitchFamily="18" charset="0"/>
                                    </a:rPr>
                                    <m:t>−</m:t>
                                  </m:r>
                                  <m:r>
                                    <a:rPr lang="en-IN" sz="2400" i="1">
                                      <a:latin typeface="Cambria Math" panose="02040503050406030204" pitchFamily="18" charset="0"/>
                                    </a:rPr>
                                    <m:t>𝑦𝑦</m:t>
                                  </m:r>
                                </m:sub>
                              </m:sSub>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a:latin typeface="Cambria Math" panose="02040503050406030204" pitchFamily="18" charset="0"/>
                                        </a:rPr>
                                        <m:t>sin</m:t>
                                      </m:r>
                                    </m:e>
                                    <m:sup>
                                      <m:r>
                                        <a:rPr lang="en-IN" sz="2400">
                                          <a:latin typeface="Cambria Math" panose="02040503050406030204" pitchFamily="18" charset="0"/>
                                        </a:rPr>
                                        <m:t>2</m:t>
                                      </m:r>
                                    </m:sup>
                                  </m:sSup>
                                </m:fName>
                                <m:e>
                                  <m:r>
                                    <a:rPr lang="en-IN" sz="2400" i="1">
                                      <a:latin typeface="Cambria Math" panose="02040503050406030204" pitchFamily="18" charset="0"/>
                                    </a:rPr>
                                    <m:t>𝜃</m:t>
                                  </m:r>
                                </m:e>
                              </m:func>
                              <m:r>
                                <m:rPr>
                                  <m:sty m:val="p"/>
                                </m:rPr>
                                <a:rPr lang="en-IN" sz="2400" i="0">
                                  <a:latin typeface="Cambria Math" panose="02040503050406030204" pitchFamily="18" charset="0"/>
                                </a:rPr>
                                <m:t>sin</m:t>
                              </m:r>
                            </m:e>
                            <m:sup>
                              <m:r>
                                <a:rPr lang="en-IN" sz="2400" i="0">
                                  <a:latin typeface="Cambria Math" panose="02040503050406030204" pitchFamily="18" charset="0"/>
                                </a:rPr>
                                <m:t>2</m:t>
                              </m:r>
                            </m:sup>
                          </m:sSup>
                        </m:fName>
                        <m:e>
                          <m:r>
                            <a:rPr lang="en-IN" sz="2400" i="1">
                              <a:latin typeface="Cambria Math" panose="02040503050406030204" pitchFamily="18" charset="0"/>
                            </a:rPr>
                            <m:t>𝜙</m:t>
                          </m:r>
                        </m:e>
                      </m:func>
                      <m:r>
                        <a:rPr lang="en-IN" sz="2400" i="0">
                          <a:latin typeface="Cambria Math" panose="02040503050406030204" pitchFamily="18" charset="0"/>
                        </a:rPr>
                        <m:t>+</m:t>
                      </m:r>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a:latin typeface="Cambria Math" panose="02040503050406030204" pitchFamily="18" charset="0"/>
                                    </a:rPr>
                                    <m:t>−</m:t>
                                  </m:r>
                                  <m:r>
                                    <a:rPr lang="en-IN" sz="2400" b="0" i="1" smtClean="0">
                                      <a:latin typeface="Cambria Math" panose="02040503050406030204" pitchFamily="18" charset="0"/>
                                    </a:rPr>
                                    <m:t>𝑧𝑧</m:t>
                                  </m:r>
                                </m:sub>
                              </m:sSub>
                              <m:r>
                                <a:rPr lang="en-IN" sz="2400" b="0" i="0" smtClean="0">
                                  <a:latin typeface="Cambria Math" panose="02040503050406030204" pitchFamily="18" charset="0"/>
                                </a:rPr>
                                <m:t> </m:t>
                              </m:r>
                              <m:r>
                                <m:rPr>
                                  <m:sty m:val="p"/>
                                </m:rPr>
                                <a:rPr lang="en-IN" sz="2400" i="0">
                                  <a:latin typeface="Cambria Math" panose="02040503050406030204" pitchFamily="18" charset="0"/>
                                </a:rPr>
                                <m:t>cos</m:t>
                              </m:r>
                            </m:e>
                            <m:sup>
                              <m:r>
                                <a:rPr lang="en-IN" sz="2400" i="0">
                                  <a:latin typeface="Cambria Math" panose="02040503050406030204" pitchFamily="18" charset="0"/>
                                </a:rPr>
                                <m:t>2</m:t>
                              </m:r>
                            </m:sup>
                          </m:sSup>
                        </m:fName>
                        <m:e>
                          <m:r>
                            <a:rPr lang="en-IN" sz="2400" i="1">
                              <a:latin typeface="Cambria Math" panose="02040503050406030204" pitchFamily="18" charset="0"/>
                            </a:rPr>
                            <m:t>𝜃</m:t>
                          </m:r>
                        </m:e>
                      </m:func>
                    </m:oMath>
                  </m:oMathPara>
                </a14:m>
                <a:endParaRPr lang="en-IN" sz="2400" dirty="0"/>
              </a:p>
            </p:txBody>
          </p:sp>
        </mc:Choice>
        <mc:Fallback xmlns="">
          <p:sp>
            <p:nvSpPr>
              <p:cNvPr id="79" name="TextBox 78">
                <a:extLst>
                  <a:ext uri="{FF2B5EF4-FFF2-40B4-BE49-F238E27FC236}">
                    <a16:creationId xmlns:a16="http://schemas.microsoft.com/office/drawing/2014/main" id="{E9DBAC73-5F53-4942-BCA8-01FBBF5F1305}"/>
                  </a:ext>
                </a:extLst>
              </p:cNvPr>
              <p:cNvSpPr txBox="1">
                <a:spLocks noRot="1" noChangeAspect="1" noMove="1" noResize="1" noEditPoints="1" noAdjustHandles="1" noChangeArrowheads="1" noChangeShapeType="1" noTextEdit="1"/>
              </p:cNvSpPr>
              <p:nvPr/>
            </p:nvSpPr>
            <p:spPr>
              <a:xfrm>
                <a:off x="111437" y="1401513"/>
                <a:ext cx="8907994" cy="405945"/>
              </a:xfrm>
              <a:prstGeom prst="rect">
                <a:avLst/>
              </a:prstGeom>
              <a:blipFill>
                <a:blip r:embed="rId7"/>
                <a:stretch>
                  <a:fillRect l="-1231" r="-274" b="-25758"/>
                </a:stretch>
              </a:blipFill>
            </p:spPr>
            <p:txBody>
              <a:bodyPr/>
              <a:lstStyle/>
              <a:p>
                <a:r>
                  <a:rPr lang="en-IN">
                    <a:noFill/>
                  </a:rPr>
                  <a:t> </a:t>
                </a:r>
              </a:p>
            </p:txBody>
          </p:sp>
        </mc:Fallback>
      </mc:AlternateContent>
      <p:pic>
        <p:nvPicPr>
          <p:cNvPr id="27" name="Content Placeholder 26">
            <a:extLst>
              <a:ext uri="{FF2B5EF4-FFF2-40B4-BE49-F238E27FC236}">
                <a16:creationId xmlns:a16="http://schemas.microsoft.com/office/drawing/2014/main" id="{FE15A1AC-9C52-4AA0-8573-16D7F02F9EA0}"/>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44373" y="3994763"/>
            <a:ext cx="3665112" cy="2748834"/>
          </a:xfrm>
        </p:spPr>
      </p:pic>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E8DA0C3-B088-4A36-AB75-201F08E5FB0C}"/>
                  </a:ext>
                </a:extLst>
              </p:cNvPr>
              <p:cNvSpPr txBox="1"/>
              <p:nvPr/>
            </p:nvSpPr>
            <p:spPr>
              <a:xfrm>
                <a:off x="1266136" y="4299996"/>
                <a:ext cx="2160734" cy="403637"/>
              </a:xfrm>
              <a:prstGeom prst="rect">
                <a:avLst/>
              </a:prstGeom>
              <a:solidFill>
                <a:schemeClr val="accent6">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Arial" panose="020B0604020202020204" pitchFamily="34" charset="0"/>
                        </a:rPr>
                        <m:t>𝑀</m:t>
                      </m:r>
                      <m:r>
                        <a:rPr lang="en-IN" sz="2000" i="1" baseline="-25000" dirty="0" smtClean="0">
                          <a:latin typeface="Cambria Math" panose="02040503050406030204" pitchFamily="18" charset="0"/>
                          <a:cs typeface="Arial" panose="020B0604020202020204" pitchFamily="34" charset="0"/>
                        </a:rPr>
                        <m:t>𝑠</m:t>
                      </m:r>
                      <m:r>
                        <a:rPr lang="en-IN" sz="2000" b="0" i="1" dirty="0" smtClean="0">
                          <a:latin typeface="Cambria Math" panose="02040503050406030204" pitchFamily="18" charset="0"/>
                        </a:rPr>
                        <m:t>=8</m:t>
                      </m:r>
                      <m:r>
                        <a:rPr lang="en-IN" sz="2000" b="0" i="1" dirty="0" smtClean="0">
                          <a:latin typeface="Cambria Math" panose="02040503050406030204" pitchFamily="18" charset="0"/>
                          <a:ea typeface="Cambria Math" panose="02040503050406030204" pitchFamily="18" charset="0"/>
                        </a:rPr>
                        <m:t>×</m:t>
                      </m:r>
                      <m:sSup>
                        <m:sSupPr>
                          <m:ctrlPr>
                            <a:rPr lang="en-IN" sz="2000" b="0" i="1" dirty="0" smtClean="0">
                              <a:latin typeface="Cambria Math" panose="02040503050406030204" pitchFamily="18" charset="0"/>
                            </a:rPr>
                          </m:ctrlPr>
                        </m:sSupPr>
                        <m:e>
                          <m:r>
                            <a:rPr lang="en-IN" sz="2000" b="0" i="1" dirty="0" smtClean="0">
                              <a:latin typeface="Cambria Math" panose="02040503050406030204" pitchFamily="18" charset="0"/>
                            </a:rPr>
                            <m:t>10</m:t>
                          </m:r>
                        </m:e>
                        <m:sup>
                          <m:r>
                            <a:rPr lang="en-IN" sz="2000" b="0" i="1" dirty="0" smtClean="0">
                              <a:latin typeface="Cambria Math" panose="02040503050406030204" pitchFamily="18" charset="0"/>
                            </a:rPr>
                            <m:t>5</m:t>
                          </m:r>
                        </m:sup>
                      </m:sSup>
                      <m:r>
                        <a:rPr lang="en-IN" sz="2000" i="1" dirty="0" smtClean="0">
                          <a:latin typeface="Cambria Math" panose="02040503050406030204" pitchFamily="18" charset="0"/>
                        </a:rPr>
                        <m:t>𝐴</m:t>
                      </m:r>
                      <m:r>
                        <a:rPr lang="en-IN" sz="2000" i="1" dirty="0" smtClean="0">
                          <a:latin typeface="Cambria Math" panose="02040503050406030204" pitchFamily="18" charset="0"/>
                        </a:rPr>
                        <m:t>/</m:t>
                      </m:r>
                      <m:r>
                        <a:rPr lang="en-IN" sz="2000" i="1" dirty="0" smtClean="0">
                          <a:latin typeface="Cambria Math" panose="02040503050406030204" pitchFamily="18" charset="0"/>
                        </a:rPr>
                        <m:t>𝑚</m:t>
                      </m:r>
                    </m:oMath>
                  </m:oMathPara>
                </a14:m>
                <a:endParaRPr lang="en-IN" sz="2000" b="1" dirty="0"/>
              </a:p>
            </p:txBody>
          </p:sp>
        </mc:Choice>
        <mc:Fallback xmlns="">
          <p:sp>
            <p:nvSpPr>
              <p:cNvPr id="81" name="TextBox 80">
                <a:extLst>
                  <a:ext uri="{FF2B5EF4-FFF2-40B4-BE49-F238E27FC236}">
                    <a16:creationId xmlns:a16="http://schemas.microsoft.com/office/drawing/2014/main" id="{9E8DA0C3-B088-4A36-AB75-201F08E5FB0C}"/>
                  </a:ext>
                </a:extLst>
              </p:cNvPr>
              <p:cNvSpPr txBox="1">
                <a:spLocks noRot="1" noChangeAspect="1" noMove="1" noResize="1" noEditPoints="1" noAdjustHandles="1" noChangeArrowheads="1" noChangeShapeType="1" noTextEdit="1"/>
              </p:cNvSpPr>
              <p:nvPr/>
            </p:nvSpPr>
            <p:spPr>
              <a:xfrm>
                <a:off x="1266136" y="4299996"/>
                <a:ext cx="2160734" cy="403637"/>
              </a:xfrm>
              <a:prstGeom prst="rect">
                <a:avLst/>
              </a:prstGeom>
              <a:blipFill>
                <a:blip r:embed="rId9"/>
                <a:stretch>
                  <a:fillRect b="-134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C32AAC4-BE76-4E32-AC05-5E6EC67BBF2B}"/>
                  </a:ext>
                </a:extLst>
              </p:cNvPr>
              <p:cNvSpPr txBox="1"/>
              <p:nvPr/>
            </p:nvSpPr>
            <p:spPr>
              <a:xfrm>
                <a:off x="42206" y="3764919"/>
                <a:ext cx="3575706" cy="469077"/>
              </a:xfrm>
              <a:prstGeom prst="rect">
                <a:avLst/>
              </a:prstGeom>
              <a:solidFill>
                <a:schemeClr val="accent2">
                  <a:lumMod val="40000"/>
                  <a:lumOff val="60000"/>
                </a:schemeClr>
              </a:solidFill>
            </p:spPr>
            <p:txBody>
              <a:bodyPr wrap="square" rtlCol="0">
                <a:spAutoFit/>
              </a:bodyPr>
              <a:lstStyle/>
              <a:p>
                <a:r>
                  <a:rPr lang="en-US" sz="2400" dirty="0"/>
                  <a:t>Magnet’s plane:</a:t>
                </a:r>
                <a:r>
                  <a:rPr lang="en-IN" sz="2400" dirty="0"/>
                  <a:t> </a:t>
                </a:r>
                <a14:m>
                  <m:oMath xmlns:m="http://schemas.openxmlformats.org/officeDocument/2006/math">
                    <m:r>
                      <a:rPr lang="en-IN" sz="2400" i="1" dirty="0">
                        <a:latin typeface="Cambria Math" panose="02040503050406030204" pitchFamily="18" charset="0"/>
                      </a:rPr>
                      <m:t>𝜙</m:t>
                    </m:r>
                    <m:r>
                      <a:rPr lang="en-IN" sz="2400" i="1" dirty="0">
                        <a:latin typeface="Cambria Math" panose="02040503050406030204" pitchFamily="18" charset="0"/>
                      </a:rPr>
                      <m:t>=</m:t>
                    </m:r>
                    <m:r>
                      <a:rPr lang="en-IN" sz="2400" b="1" i="1" dirty="0" smtClean="0">
                        <a:latin typeface="Cambria Math" panose="02040503050406030204" pitchFamily="18" charset="0"/>
                      </a:rPr>
                      <m:t>±</m:t>
                    </m:r>
                    <m:r>
                      <a:rPr lang="en-IN" sz="2400" b="0" i="1" dirty="0" smtClean="0">
                        <a:latin typeface="Cambria Math" panose="02040503050406030204" pitchFamily="18" charset="0"/>
                      </a:rPr>
                      <m:t>9</m:t>
                    </m:r>
                    <m:sSup>
                      <m:sSupPr>
                        <m:ctrlPr>
                          <a:rPr lang="en-IN" sz="2400" i="1" dirty="0" smtClean="0">
                            <a:latin typeface="Cambria Math" panose="02040503050406030204" pitchFamily="18" charset="0"/>
                          </a:rPr>
                        </m:ctrlPr>
                      </m:sSupPr>
                      <m:e>
                        <m:r>
                          <a:rPr lang="en-IN" sz="2400" b="0" i="1" dirty="0" smtClean="0">
                            <a:latin typeface="Cambria Math" panose="02040503050406030204" pitchFamily="18" charset="0"/>
                          </a:rPr>
                          <m:t>0</m:t>
                        </m:r>
                      </m:e>
                      <m:sup>
                        <m:r>
                          <a:rPr lang="en-IN" sz="2400" b="0" i="1" dirty="0" smtClean="0">
                            <a:latin typeface="Cambria Math" panose="02040503050406030204" pitchFamily="18" charset="0"/>
                          </a:rPr>
                          <m:t>𝑜</m:t>
                        </m:r>
                      </m:sup>
                    </m:sSup>
                  </m:oMath>
                </a14:m>
                <a:endParaRPr lang="en-IN" sz="2400" dirty="0"/>
              </a:p>
            </p:txBody>
          </p:sp>
        </mc:Choice>
        <mc:Fallback xmlns="">
          <p:sp>
            <p:nvSpPr>
              <p:cNvPr id="85" name="TextBox 84">
                <a:extLst>
                  <a:ext uri="{FF2B5EF4-FFF2-40B4-BE49-F238E27FC236}">
                    <a16:creationId xmlns:a16="http://schemas.microsoft.com/office/drawing/2014/main" id="{FC32AAC4-BE76-4E32-AC05-5E6EC67BBF2B}"/>
                  </a:ext>
                </a:extLst>
              </p:cNvPr>
              <p:cNvSpPr txBox="1">
                <a:spLocks noRot="1" noChangeAspect="1" noMove="1" noResize="1" noEditPoints="1" noAdjustHandles="1" noChangeArrowheads="1" noChangeShapeType="1" noTextEdit="1"/>
              </p:cNvSpPr>
              <p:nvPr/>
            </p:nvSpPr>
            <p:spPr>
              <a:xfrm>
                <a:off x="42206" y="3764919"/>
                <a:ext cx="3575706" cy="469077"/>
              </a:xfrm>
              <a:prstGeom prst="rect">
                <a:avLst/>
              </a:prstGeom>
              <a:blipFill>
                <a:blip r:embed="rId10"/>
                <a:stretch>
                  <a:fillRect l="-2730" t="-10390" b="-27273"/>
                </a:stretch>
              </a:blipFill>
            </p:spPr>
            <p:txBody>
              <a:bodyPr/>
              <a:lstStyle/>
              <a:p>
                <a:r>
                  <a:rPr lang="en-IN">
                    <a:noFill/>
                  </a:rPr>
                  <a:t> </a:t>
                </a:r>
              </a:p>
            </p:txBody>
          </p:sp>
        </mc:Fallback>
      </mc:AlternateContent>
      <p:sp>
        <p:nvSpPr>
          <p:cNvPr id="87" name="Date Placeholder 3">
            <a:extLst>
              <a:ext uri="{FF2B5EF4-FFF2-40B4-BE49-F238E27FC236}">
                <a16:creationId xmlns:a16="http://schemas.microsoft.com/office/drawing/2014/main" id="{FB838A4C-FE57-4FCD-BB91-9C6F97BD8C70}"/>
              </a:ext>
            </a:extLst>
          </p:cNvPr>
          <p:cNvSpPr>
            <a:spLocks noGrp="1"/>
          </p:cNvSpPr>
          <p:nvPr>
            <p:ph type="dt" sz="half" idx="10"/>
          </p:nvPr>
        </p:nvSpPr>
        <p:spPr>
          <a:xfrm>
            <a:off x="159503" y="6492875"/>
            <a:ext cx="2057400" cy="365125"/>
          </a:xfrm>
        </p:spPr>
        <p:txBody>
          <a:bodyPr/>
          <a:lstStyle/>
          <a:p>
            <a:r>
              <a:rPr lang="en-US"/>
              <a:t>Priyesh Kumar</a:t>
            </a:r>
            <a:endParaRPr lang="en-US" dirty="0"/>
          </a:p>
        </p:txBody>
      </p:sp>
      <p:grpSp>
        <p:nvGrpSpPr>
          <p:cNvPr id="4" name="Group 3">
            <a:extLst>
              <a:ext uri="{FF2B5EF4-FFF2-40B4-BE49-F238E27FC236}">
                <a16:creationId xmlns:a16="http://schemas.microsoft.com/office/drawing/2014/main" id="{5A8C0971-3CAB-4716-9A0A-C3831A68282F}"/>
              </a:ext>
            </a:extLst>
          </p:cNvPr>
          <p:cNvGrpSpPr/>
          <p:nvPr/>
        </p:nvGrpSpPr>
        <p:grpSpPr>
          <a:xfrm>
            <a:off x="1733819" y="1747084"/>
            <a:ext cx="2625143" cy="2016888"/>
            <a:chOff x="1747220" y="1745321"/>
            <a:chExt cx="2625143" cy="2016888"/>
          </a:xfrm>
        </p:grpSpPr>
        <p:sp>
          <p:nvSpPr>
            <p:cNvPr id="18" name="TextBox 17">
              <a:extLst>
                <a:ext uri="{FF2B5EF4-FFF2-40B4-BE49-F238E27FC236}">
                  <a16:creationId xmlns:a16="http://schemas.microsoft.com/office/drawing/2014/main" id="{3CDF52CA-EB31-48E2-A342-6941629432FD}"/>
                </a:ext>
              </a:extLst>
            </p:cNvPr>
            <p:cNvSpPr txBox="1"/>
            <p:nvPr/>
          </p:nvSpPr>
          <p:spPr>
            <a:xfrm>
              <a:off x="3640258" y="2756234"/>
              <a:ext cx="362122" cy="461665"/>
            </a:xfrm>
            <a:prstGeom prst="rect">
              <a:avLst/>
            </a:prstGeom>
            <a:noFill/>
          </p:spPr>
          <p:txBody>
            <a:bodyPr wrap="square" rtlCol="0">
              <a:spAutoFit/>
            </a:bodyPr>
            <a:lstStyle/>
            <a:p>
              <a:r>
                <a:rPr lang="en-IN" sz="2400" b="1" dirty="0"/>
                <a:t>y</a:t>
              </a:r>
            </a:p>
          </p:txBody>
        </p:sp>
        <p:grpSp>
          <p:nvGrpSpPr>
            <p:cNvPr id="8" name="Group 7">
              <a:extLst>
                <a:ext uri="{FF2B5EF4-FFF2-40B4-BE49-F238E27FC236}">
                  <a16:creationId xmlns:a16="http://schemas.microsoft.com/office/drawing/2014/main" id="{FDA7759B-A3FC-43A0-A2DC-865F6BEEB976}"/>
                </a:ext>
              </a:extLst>
            </p:cNvPr>
            <p:cNvGrpSpPr/>
            <p:nvPr/>
          </p:nvGrpSpPr>
          <p:grpSpPr>
            <a:xfrm>
              <a:off x="1747220" y="1745321"/>
              <a:ext cx="2324731" cy="1926829"/>
              <a:chOff x="1540957" y="998961"/>
              <a:chExt cx="2812922" cy="2331464"/>
            </a:xfrm>
          </p:grpSpPr>
          <p:sp>
            <p:nvSpPr>
              <p:cNvPr id="9" name="Oval 8">
                <a:extLst>
                  <a:ext uri="{FF2B5EF4-FFF2-40B4-BE49-F238E27FC236}">
                    <a16:creationId xmlns:a16="http://schemas.microsoft.com/office/drawing/2014/main" id="{CDEC413D-BE13-4401-9637-1A18C5398F9D}"/>
                  </a:ext>
                </a:extLst>
              </p:cNvPr>
              <p:cNvSpPr/>
              <p:nvPr/>
            </p:nvSpPr>
            <p:spPr>
              <a:xfrm>
                <a:off x="2346041" y="1576761"/>
                <a:ext cx="887313" cy="171998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A9F19537-40EA-40BA-905F-93D3FD2EB25A}"/>
                  </a:ext>
                </a:extLst>
              </p:cNvPr>
              <p:cNvSpPr/>
              <p:nvPr/>
            </p:nvSpPr>
            <p:spPr>
              <a:xfrm>
                <a:off x="2216060" y="1610443"/>
                <a:ext cx="887313" cy="171998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D5434E2F-2C14-48E4-959B-1B7A2BFA2EF0}"/>
                  </a:ext>
                </a:extLst>
              </p:cNvPr>
              <p:cNvCxnSpPr>
                <a:cxnSpLocks/>
              </p:cNvCxnSpPr>
              <p:nvPr/>
            </p:nvCxnSpPr>
            <p:spPr>
              <a:xfrm flipV="1">
                <a:off x="2668627" y="1403183"/>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DE10B1-FC81-49C3-8765-E65A9D681C26}"/>
                  </a:ext>
                </a:extLst>
              </p:cNvPr>
              <p:cNvCxnSpPr/>
              <p:nvPr/>
            </p:nvCxnSpPr>
            <p:spPr>
              <a:xfrm>
                <a:off x="2668557" y="2563929"/>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BDC405-9591-43F3-BD15-4918FA419B98}"/>
                  </a:ext>
                </a:extLst>
              </p:cNvPr>
              <p:cNvCxnSpPr/>
              <p:nvPr/>
            </p:nvCxnSpPr>
            <p:spPr>
              <a:xfrm flipH="1">
                <a:off x="1858995" y="2557942"/>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rrow: Up-Down 15">
                <a:extLst>
                  <a:ext uri="{FF2B5EF4-FFF2-40B4-BE49-F238E27FC236}">
                    <a16:creationId xmlns:a16="http://schemas.microsoft.com/office/drawing/2014/main" id="{01B482E6-68D5-43C4-8F63-F3A17A1FB018}"/>
                  </a:ext>
                </a:extLst>
              </p:cNvPr>
              <p:cNvSpPr/>
              <p:nvPr/>
            </p:nvSpPr>
            <p:spPr>
              <a:xfrm>
                <a:off x="2501006" y="2038841"/>
                <a:ext cx="343119" cy="953038"/>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259934DC-EB00-49E1-9728-A0877806F4EE}"/>
                  </a:ext>
                </a:extLst>
              </p:cNvPr>
              <p:cNvSpPr txBox="1"/>
              <p:nvPr/>
            </p:nvSpPr>
            <p:spPr>
              <a:xfrm>
                <a:off x="2493410" y="998961"/>
                <a:ext cx="362122" cy="461664"/>
              </a:xfrm>
              <a:prstGeom prst="rect">
                <a:avLst/>
              </a:prstGeom>
              <a:noFill/>
            </p:spPr>
            <p:txBody>
              <a:bodyPr wrap="square" rtlCol="0">
                <a:spAutoFit/>
              </a:bodyPr>
              <a:lstStyle/>
              <a:p>
                <a:r>
                  <a:rPr lang="en-IN" sz="2400" b="1" dirty="0"/>
                  <a:t>z</a:t>
                </a:r>
              </a:p>
            </p:txBody>
          </p:sp>
          <p:sp>
            <p:nvSpPr>
              <p:cNvPr id="19" name="TextBox 18">
                <a:extLst>
                  <a:ext uri="{FF2B5EF4-FFF2-40B4-BE49-F238E27FC236}">
                    <a16:creationId xmlns:a16="http://schemas.microsoft.com/office/drawing/2014/main" id="{08AD80B5-D574-4F0F-8C72-D5F91C6D1257}"/>
                  </a:ext>
                </a:extLst>
              </p:cNvPr>
              <p:cNvSpPr txBox="1"/>
              <p:nvPr/>
            </p:nvSpPr>
            <p:spPr>
              <a:xfrm>
                <a:off x="1540957" y="2841403"/>
                <a:ext cx="362122" cy="461665"/>
              </a:xfrm>
              <a:prstGeom prst="rect">
                <a:avLst/>
              </a:prstGeom>
              <a:noFill/>
            </p:spPr>
            <p:txBody>
              <a:bodyPr wrap="square" rtlCol="0">
                <a:spAutoFit/>
              </a:bodyPr>
              <a:lstStyle/>
              <a:p>
                <a:r>
                  <a:rPr lang="en-IN" sz="2400" b="1"/>
                  <a:t>x</a:t>
                </a:r>
                <a:endParaRPr lang="en-IN" sz="2400" b="1"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FA982E-004B-434D-A340-7C9702554D1A}"/>
                      </a:ext>
                    </a:extLst>
                  </p:cNvPr>
                  <p:cNvSpPr txBox="1"/>
                  <p:nvPr/>
                </p:nvSpPr>
                <p:spPr>
                  <a:xfrm>
                    <a:off x="3005061" y="1201266"/>
                    <a:ext cx="1348818" cy="48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25" name="TextBox 24">
                    <a:extLst>
                      <a:ext uri="{FF2B5EF4-FFF2-40B4-BE49-F238E27FC236}">
                        <a16:creationId xmlns:a16="http://schemas.microsoft.com/office/drawing/2014/main" id="{45FA982E-004B-434D-A340-7C9702554D1A}"/>
                      </a:ext>
                    </a:extLst>
                  </p:cNvPr>
                  <p:cNvSpPr txBox="1">
                    <a:spLocks noRot="1" noChangeAspect="1" noMove="1" noResize="1" noEditPoints="1" noAdjustHandles="1" noChangeArrowheads="1" noChangeShapeType="1" noTextEdit="1"/>
                  </p:cNvSpPr>
                  <p:nvPr/>
                </p:nvSpPr>
                <p:spPr>
                  <a:xfrm>
                    <a:off x="3005061" y="1201266"/>
                    <a:ext cx="1348818" cy="484133"/>
                  </a:xfrm>
                  <a:prstGeom prst="rect">
                    <a:avLst/>
                  </a:prstGeom>
                  <a:blipFill>
                    <a:blip r:embed="rId11"/>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E63FF6A4-37D9-4516-A956-D5609F00DD03}"/>
                    </a:ext>
                  </a:extLst>
                </p:cNvPr>
                <p:cNvSpPr txBox="1"/>
                <p:nvPr/>
              </p:nvSpPr>
              <p:spPr>
                <a:xfrm>
                  <a:off x="3023543" y="3362099"/>
                  <a:ext cx="13488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IN" sz="2000" b="0" i="1" dirty="0" smtClean="0">
                                <a:latin typeface="Cambria Math" panose="02040503050406030204" pitchFamily="18" charset="0"/>
                              </a:rPr>
                              <m:t>18</m:t>
                            </m:r>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89" name="TextBox 88">
                  <a:extLst>
                    <a:ext uri="{FF2B5EF4-FFF2-40B4-BE49-F238E27FC236}">
                      <a16:creationId xmlns:a16="http://schemas.microsoft.com/office/drawing/2014/main" id="{E63FF6A4-37D9-4516-A956-D5609F00DD03}"/>
                    </a:ext>
                  </a:extLst>
                </p:cNvPr>
                <p:cNvSpPr txBox="1">
                  <a:spLocks noRot="1" noChangeAspect="1" noMove="1" noResize="1" noEditPoints="1" noAdjustHandles="1" noChangeArrowheads="1" noChangeShapeType="1" noTextEdit="1"/>
                </p:cNvSpPr>
                <p:nvPr/>
              </p:nvSpPr>
              <p:spPr>
                <a:xfrm>
                  <a:off x="3023543" y="3362099"/>
                  <a:ext cx="1348820" cy="400110"/>
                </a:xfrm>
                <a:prstGeom prst="rect">
                  <a:avLst/>
                </a:prstGeom>
                <a:blipFill>
                  <a:blip r:embed="rId12"/>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2D18689-B695-4873-9207-6A890AEB0E37}"/>
                  </a:ext>
                </a:extLst>
              </p:cNvPr>
              <p:cNvSpPr txBox="1"/>
              <p:nvPr/>
            </p:nvSpPr>
            <p:spPr>
              <a:xfrm>
                <a:off x="77434" y="2904424"/>
                <a:ext cx="1434684" cy="830997"/>
              </a:xfrm>
              <a:prstGeom prst="rect">
                <a:avLst/>
              </a:prstGeom>
              <a:solidFill>
                <a:schemeClr val="bg1">
                  <a:lumMod val="95000"/>
                </a:schemeClr>
              </a:solidFill>
            </p:spPr>
            <p:txBody>
              <a:bodyPr wrap="square" rtlCol="0">
                <a:spAutoFit/>
              </a:bodyPr>
              <a:lstStyle/>
              <a:p>
                <a:pPr algn="ctr"/>
                <a:r>
                  <a:rPr lang="en-US" sz="2400" dirty="0"/>
                  <a:t>Hard axis:</a:t>
                </a:r>
              </a:p>
              <a:p>
                <a:pPr algn="ct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US" sz="2400" b="1" i="1" dirty="0" smtClean="0">
                          <a:latin typeface="Cambria Math" panose="02040503050406030204" pitchFamily="18" charset="0"/>
                        </a:rPr>
                        <m:t>=</m:t>
                      </m:r>
                      <m:sSup>
                        <m:sSupPr>
                          <m:ctrlPr>
                            <a:rPr lang="en-IN" sz="2400" i="1" dirty="0">
                              <a:latin typeface="Cambria Math" panose="02040503050406030204" pitchFamily="18" charset="0"/>
                            </a:rPr>
                          </m:ctrlPr>
                        </m:sSupPr>
                        <m:e>
                          <m:r>
                            <a:rPr lang="en-IN" sz="2400" b="0" i="1" dirty="0" smtClean="0">
                              <a:latin typeface="Cambria Math" panose="02040503050406030204" pitchFamily="18" charset="0"/>
                            </a:rPr>
                            <m:t>9</m:t>
                          </m:r>
                          <m:r>
                            <a:rPr lang="en-US" sz="2400" i="1" dirty="0">
                              <a:latin typeface="Cambria Math" panose="02040503050406030204" pitchFamily="18" charset="0"/>
                            </a:rPr>
                            <m:t>0</m:t>
                          </m:r>
                        </m:e>
                        <m:sup>
                          <m:r>
                            <a:rPr lang="en-IN" sz="2400" i="1" dirty="0">
                              <a:latin typeface="Cambria Math" panose="02040503050406030204" pitchFamily="18" charset="0"/>
                            </a:rPr>
                            <m:t>𝑜</m:t>
                          </m:r>
                        </m:sup>
                      </m:sSup>
                    </m:oMath>
                  </m:oMathPara>
                </a14:m>
                <a:endParaRPr lang="en-IN" sz="2400" b="1" dirty="0"/>
              </a:p>
            </p:txBody>
          </p:sp>
        </mc:Choice>
        <mc:Fallback xmlns="">
          <p:sp>
            <p:nvSpPr>
              <p:cNvPr id="90" name="TextBox 89">
                <a:extLst>
                  <a:ext uri="{FF2B5EF4-FFF2-40B4-BE49-F238E27FC236}">
                    <a16:creationId xmlns:a16="http://schemas.microsoft.com/office/drawing/2014/main" id="{D2D18689-B695-4873-9207-6A890AEB0E37}"/>
                  </a:ext>
                </a:extLst>
              </p:cNvPr>
              <p:cNvSpPr txBox="1">
                <a:spLocks noRot="1" noChangeAspect="1" noMove="1" noResize="1" noEditPoints="1" noAdjustHandles="1" noChangeArrowheads="1" noChangeShapeType="1" noTextEdit="1"/>
              </p:cNvSpPr>
              <p:nvPr/>
            </p:nvSpPr>
            <p:spPr>
              <a:xfrm>
                <a:off x="77434" y="2904424"/>
                <a:ext cx="1434684" cy="830997"/>
              </a:xfrm>
              <a:prstGeom prst="rect">
                <a:avLst/>
              </a:prstGeom>
              <a:blipFill>
                <a:blip r:embed="rId13"/>
                <a:stretch>
                  <a:fillRect l="-5532" t="-5839" r="-5106"/>
                </a:stretch>
              </a:blipFill>
            </p:spPr>
            <p:txBody>
              <a:bodyPr/>
              <a:lstStyle/>
              <a:p>
                <a:r>
                  <a:rPr lang="en-IN">
                    <a:noFill/>
                  </a:rPr>
                  <a:t> </a:t>
                </a:r>
              </a:p>
            </p:txBody>
          </p:sp>
        </mc:Fallback>
      </mc:AlternateContent>
      <p:grpSp>
        <p:nvGrpSpPr>
          <p:cNvPr id="21" name="Group 20">
            <a:extLst>
              <a:ext uri="{FF2B5EF4-FFF2-40B4-BE49-F238E27FC236}">
                <a16:creationId xmlns:a16="http://schemas.microsoft.com/office/drawing/2014/main" id="{46875C39-66A5-42DC-BD86-2D3E21E74995}"/>
              </a:ext>
            </a:extLst>
          </p:cNvPr>
          <p:cNvGrpSpPr/>
          <p:nvPr/>
        </p:nvGrpSpPr>
        <p:grpSpPr>
          <a:xfrm>
            <a:off x="4160539" y="3689801"/>
            <a:ext cx="4906027" cy="3028242"/>
            <a:chOff x="4159052" y="3690799"/>
            <a:chExt cx="4906027" cy="3028242"/>
          </a:xfrm>
        </p:grpSpPr>
        <p:grpSp>
          <p:nvGrpSpPr>
            <p:cNvPr id="15" name="Group 14">
              <a:extLst>
                <a:ext uri="{FF2B5EF4-FFF2-40B4-BE49-F238E27FC236}">
                  <a16:creationId xmlns:a16="http://schemas.microsoft.com/office/drawing/2014/main" id="{8F7B8017-2C93-4B6D-8EF6-3A3B2350B76B}"/>
                </a:ext>
              </a:extLst>
            </p:cNvPr>
            <p:cNvGrpSpPr/>
            <p:nvPr/>
          </p:nvGrpSpPr>
          <p:grpSpPr>
            <a:xfrm>
              <a:off x="4931110" y="3690799"/>
              <a:ext cx="4133969" cy="3028242"/>
              <a:chOff x="4931110" y="3689376"/>
              <a:chExt cx="4133969" cy="3028242"/>
            </a:xfrm>
          </p:grpSpPr>
          <p:grpSp>
            <p:nvGrpSpPr>
              <p:cNvPr id="14" name="Group 13">
                <a:extLst>
                  <a:ext uri="{FF2B5EF4-FFF2-40B4-BE49-F238E27FC236}">
                    <a16:creationId xmlns:a16="http://schemas.microsoft.com/office/drawing/2014/main" id="{40E1A374-BB6C-4702-9966-64BE7B766805}"/>
                  </a:ext>
                </a:extLst>
              </p:cNvPr>
              <p:cNvGrpSpPr/>
              <p:nvPr/>
            </p:nvGrpSpPr>
            <p:grpSpPr>
              <a:xfrm>
                <a:off x="4931110" y="3689376"/>
                <a:ext cx="4133969" cy="3028242"/>
                <a:chOff x="4766218" y="3598237"/>
                <a:chExt cx="4133969" cy="3028242"/>
              </a:xfrm>
            </p:grpSpPr>
            <p:grpSp>
              <p:nvGrpSpPr>
                <p:cNvPr id="7" name="Group 6">
                  <a:extLst>
                    <a:ext uri="{FF2B5EF4-FFF2-40B4-BE49-F238E27FC236}">
                      <a16:creationId xmlns:a16="http://schemas.microsoft.com/office/drawing/2014/main" id="{648D4CD3-AA62-4106-B273-C94C41130134}"/>
                    </a:ext>
                  </a:extLst>
                </p:cNvPr>
                <p:cNvGrpSpPr/>
                <p:nvPr/>
              </p:nvGrpSpPr>
              <p:grpSpPr>
                <a:xfrm>
                  <a:off x="4787442" y="3848167"/>
                  <a:ext cx="3503993" cy="2669491"/>
                  <a:chOff x="4807447" y="3965698"/>
                  <a:chExt cx="3503993" cy="2669491"/>
                </a:xfrm>
              </p:grpSpPr>
              <p:grpSp>
                <p:nvGrpSpPr>
                  <p:cNvPr id="3" name="Group 2">
                    <a:extLst>
                      <a:ext uri="{FF2B5EF4-FFF2-40B4-BE49-F238E27FC236}">
                        <a16:creationId xmlns:a16="http://schemas.microsoft.com/office/drawing/2014/main" id="{D67C67D4-0E69-40C3-9B44-249D3B00F00D}"/>
                      </a:ext>
                    </a:extLst>
                  </p:cNvPr>
                  <p:cNvGrpSpPr/>
                  <p:nvPr/>
                </p:nvGrpSpPr>
                <p:grpSpPr>
                  <a:xfrm>
                    <a:off x="4807447" y="3965698"/>
                    <a:ext cx="3503993" cy="2669491"/>
                    <a:chOff x="4807447" y="3965698"/>
                    <a:chExt cx="3503993" cy="2669491"/>
                  </a:xfrm>
                </p:grpSpPr>
                <p:pic>
                  <p:nvPicPr>
                    <p:cNvPr id="99" name="Content Placeholder 7">
                      <a:extLst>
                        <a:ext uri="{FF2B5EF4-FFF2-40B4-BE49-F238E27FC236}">
                          <a16:creationId xmlns:a16="http://schemas.microsoft.com/office/drawing/2014/main" id="{34C0BC93-6CE1-4440-8542-58AE3B6297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07447" y="3965698"/>
                      <a:ext cx="3503993" cy="2669491"/>
                    </a:xfrm>
                    <a:prstGeom prst="rect">
                      <a:avLst/>
                    </a:prstGeom>
                  </p:spPr>
                </p:pic>
                <p:sp>
                  <p:nvSpPr>
                    <p:cNvPr id="105" name="Freeform: Shape 104">
                      <a:extLst>
                        <a:ext uri="{FF2B5EF4-FFF2-40B4-BE49-F238E27FC236}">
                          <a16:creationId xmlns:a16="http://schemas.microsoft.com/office/drawing/2014/main" id="{6FF0A15B-0CE5-4D13-8B50-464B8ADB21B5}"/>
                        </a:ext>
                      </a:extLst>
                    </p:cNvPr>
                    <p:cNvSpPr/>
                    <p:nvPr/>
                  </p:nvSpPr>
                  <p:spPr>
                    <a:xfrm rot="20942771">
                      <a:off x="6353022" y="4788685"/>
                      <a:ext cx="428481" cy="1255622"/>
                    </a:xfrm>
                    <a:custGeom>
                      <a:avLst/>
                      <a:gdLst>
                        <a:gd name="connsiteX0" fmla="*/ 0 w 382336"/>
                        <a:gd name="connsiteY0" fmla="*/ 0 h 1319752"/>
                        <a:gd name="connsiteX1" fmla="*/ 358218 w 382336"/>
                        <a:gd name="connsiteY1" fmla="*/ 565608 h 1319752"/>
                        <a:gd name="connsiteX2" fmla="*/ 320511 w 382336"/>
                        <a:gd name="connsiteY2" fmla="*/ 1319752 h 1319752"/>
                      </a:gdLst>
                      <a:ahLst/>
                      <a:cxnLst>
                        <a:cxn ang="0">
                          <a:pos x="connsiteX0" y="connsiteY0"/>
                        </a:cxn>
                        <a:cxn ang="0">
                          <a:pos x="connsiteX1" y="connsiteY1"/>
                        </a:cxn>
                        <a:cxn ang="0">
                          <a:pos x="connsiteX2" y="connsiteY2"/>
                        </a:cxn>
                      </a:cxnLst>
                      <a:rect l="l" t="t" r="r" b="b"/>
                      <a:pathLst>
                        <a:path w="382336" h="1319752">
                          <a:moveTo>
                            <a:pt x="0" y="0"/>
                          </a:moveTo>
                          <a:cubicBezTo>
                            <a:pt x="152400" y="172824"/>
                            <a:pt x="304800" y="345649"/>
                            <a:pt x="358218" y="565608"/>
                          </a:cubicBezTo>
                          <a:cubicBezTo>
                            <a:pt x="411636" y="785567"/>
                            <a:pt x="366073" y="1052659"/>
                            <a:pt x="320511" y="1319752"/>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06" name="Straight Arrow Connector 105">
                    <a:extLst>
                      <a:ext uri="{FF2B5EF4-FFF2-40B4-BE49-F238E27FC236}">
                        <a16:creationId xmlns:a16="http://schemas.microsoft.com/office/drawing/2014/main" id="{A99351CA-FA40-4BD9-85F5-1313B4B7D47C}"/>
                      </a:ext>
                    </a:extLst>
                  </p:cNvPr>
                  <p:cNvCxnSpPr>
                    <a:cxnSpLocks/>
                  </p:cNvCxnSpPr>
                  <p:nvPr/>
                </p:nvCxnSpPr>
                <p:spPr>
                  <a:xfrm>
                    <a:off x="6829073" y="5824400"/>
                    <a:ext cx="0" cy="2073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92C66F8-FD88-4997-962C-0D5DC9D1A773}"/>
                      </a:ext>
                    </a:extLst>
                  </p:cNvPr>
                  <p:cNvCxnSpPr>
                    <a:cxnSpLocks/>
                  </p:cNvCxnSpPr>
                  <p:nvPr/>
                </p:nvCxnSpPr>
                <p:spPr>
                  <a:xfrm flipH="1" flipV="1">
                    <a:off x="6219296" y="4835686"/>
                    <a:ext cx="142102" cy="887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D8769D70-F562-4017-A92D-D733EEFE2CC3}"/>
                    </a:ext>
                  </a:extLst>
                </p:cNvPr>
                <p:cNvSpPr txBox="1"/>
                <p:nvPr/>
              </p:nvSpPr>
              <p:spPr>
                <a:xfrm>
                  <a:off x="6233726" y="3598237"/>
                  <a:ext cx="2666461" cy="805484"/>
                </a:xfrm>
                <a:prstGeom prst="rect">
                  <a:avLst/>
                </a:prstGeom>
                <a:solidFill>
                  <a:schemeClr val="accent2">
                    <a:lumMod val="40000"/>
                    <a:lumOff val="60000"/>
                    <a:alpha val="20000"/>
                  </a:schemeClr>
                </a:solidFill>
              </p:spPr>
              <p:txBody>
                <a:bodyPr wrap="square" rtlCol="0">
                  <a:spAutoFit/>
                </a:bodyPr>
                <a:lstStyle/>
                <a:p>
                  <a:r>
                    <a:rPr lang="en-IN" sz="2400" dirty="0">
                      <a:cs typeface="Arial" panose="020B0604020202020204" pitchFamily="34" charset="0"/>
                    </a:rPr>
                    <a:t>Out of plane energy</a:t>
                  </a:r>
                </a:p>
                <a:p>
                  <a:r>
                    <a:rPr lang="en-IN" sz="2400" dirty="0">
                      <a:cs typeface="Arial" panose="020B0604020202020204" pitchFamily="34" charset="0"/>
                    </a:rPr>
                    <a:t> barrier goes higher</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26D1BEF-3603-4ADC-930B-B9E7AC2839C7}"/>
                        </a:ext>
                      </a:extLst>
                    </p:cNvPr>
                    <p:cNvSpPr txBox="1"/>
                    <p:nvPr/>
                  </p:nvSpPr>
                  <p:spPr>
                    <a:xfrm rot="21043235">
                      <a:off x="6453472" y="6257147"/>
                      <a:ext cx="11696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dirty="0"/>
                              <m:t>φ</m:t>
                            </m:r>
                            <m:r>
                              <a:rPr lang="en-IN" i="1" dirty="0">
                                <a:latin typeface="Cambria Math" panose="02040503050406030204" pitchFamily="18" charset="0"/>
                              </a:rPr>
                              <m:t> (</m:t>
                            </m:r>
                            <m:r>
                              <a:rPr lang="en-IN" i="1" dirty="0">
                                <a:latin typeface="Cambria Math" panose="02040503050406030204" pitchFamily="18" charset="0"/>
                              </a:rPr>
                              <m:t>𝑑𝑒𝑔𝑟𝑒𝑒</m:t>
                            </m:r>
                            <m:r>
                              <a:rPr lang="en-IN" i="1" dirty="0">
                                <a:latin typeface="Cambria Math" panose="02040503050406030204" pitchFamily="18" charset="0"/>
                              </a:rPr>
                              <m:t>)</m:t>
                            </m:r>
                          </m:oMath>
                        </m:oMathPara>
                      </a14:m>
                      <a:endParaRPr lang="en-IN" dirty="0"/>
                    </a:p>
                  </p:txBody>
                </p:sp>
              </mc:Choice>
              <mc:Fallback xmlns="">
                <p:sp>
                  <p:nvSpPr>
                    <p:cNvPr id="60" name="TextBox 59">
                      <a:extLst>
                        <a:ext uri="{FF2B5EF4-FFF2-40B4-BE49-F238E27FC236}">
                          <a16:creationId xmlns:a16="http://schemas.microsoft.com/office/drawing/2014/main" id="{226D1BEF-3603-4ADC-930B-B9E7AC2839C7}"/>
                        </a:ext>
                      </a:extLst>
                    </p:cNvPr>
                    <p:cNvSpPr txBox="1">
                      <a:spLocks noRot="1" noChangeAspect="1" noMove="1" noResize="1" noEditPoints="1" noAdjustHandles="1" noChangeArrowheads="1" noChangeShapeType="1" noTextEdit="1"/>
                    </p:cNvSpPr>
                    <p:nvPr/>
                  </p:nvSpPr>
                  <p:spPr>
                    <a:xfrm rot="21043235">
                      <a:off x="6453472" y="6257147"/>
                      <a:ext cx="1169657" cy="369332"/>
                    </a:xfrm>
                    <a:prstGeom prst="rect">
                      <a:avLst/>
                    </a:prstGeom>
                    <a:blipFill>
                      <a:blip r:embed="rId15"/>
                      <a:stretch>
                        <a:fillRect l="-500" r="-12000" b="-65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DF096CF-E7C6-4FBF-8FE6-D44E559D36B2}"/>
                        </a:ext>
                      </a:extLst>
                    </p:cNvPr>
                    <p:cNvSpPr txBox="1"/>
                    <p:nvPr/>
                  </p:nvSpPr>
                  <p:spPr>
                    <a:xfrm rot="3722068">
                      <a:off x="4356552" y="5501802"/>
                      <a:ext cx="11886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 </m:t>
                            </m:r>
                            <m:r>
                              <a:rPr lang="el-GR" sz="1800" i="1" dirty="0">
                                <a:latin typeface="Cambria Math" panose="02040503050406030204" pitchFamily="18" charset="0"/>
                                <a:cs typeface="Arial" panose="020B0604020202020204" pitchFamily="34" charset="0"/>
                              </a:rPr>
                              <m:t>𝜃</m:t>
                            </m:r>
                            <m:r>
                              <a:rPr lang="en-IN" i="1" dirty="0">
                                <a:latin typeface="Cambria Math" panose="02040503050406030204" pitchFamily="18" charset="0"/>
                              </a:rPr>
                              <m:t> (</m:t>
                            </m:r>
                            <m:r>
                              <a:rPr lang="en-IN" i="1" dirty="0">
                                <a:latin typeface="Cambria Math" panose="02040503050406030204" pitchFamily="18" charset="0"/>
                              </a:rPr>
                              <m:t>𝑑𝑒𝑔𝑟𝑒𝑒</m:t>
                            </m:r>
                            <m:r>
                              <a:rPr lang="en-IN" i="1" dirty="0">
                                <a:latin typeface="Cambria Math" panose="02040503050406030204" pitchFamily="18" charset="0"/>
                              </a:rPr>
                              <m:t>)</m:t>
                            </m:r>
                          </m:oMath>
                        </m:oMathPara>
                      </a14:m>
                      <a:endParaRPr lang="en-IN" dirty="0"/>
                    </a:p>
                  </p:txBody>
                </p:sp>
              </mc:Choice>
              <mc:Fallback xmlns="">
                <p:sp>
                  <p:nvSpPr>
                    <p:cNvPr id="61" name="TextBox 60">
                      <a:extLst>
                        <a:ext uri="{FF2B5EF4-FFF2-40B4-BE49-F238E27FC236}">
                          <a16:creationId xmlns:a16="http://schemas.microsoft.com/office/drawing/2014/main" id="{0DF096CF-E7C6-4FBF-8FE6-D44E559D36B2}"/>
                        </a:ext>
                      </a:extLst>
                    </p:cNvPr>
                    <p:cNvSpPr txBox="1">
                      <a:spLocks noRot="1" noChangeAspect="1" noMove="1" noResize="1" noEditPoints="1" noAdjustHandles="1" noChangeArrowheads="1" noChangeShapeType="1" noTextEdit="1"/>
                    </p:cNvSpPr>
                    <p:nvPr/>
                  </p:nvSpPr>
                  <p:spPr>
                    <a:xfrm rot="3722068">
                      <a:off x="4356552" y="5501802"/>
                      <a:ext cx="1188664" cy="369332"/>
                    </a:xfrm>
                    <a:prstGeom prst="rect">
                      <a:avLst/>
                    </a:prstGeom>
                    <a:blipFill>
                      <a:blip r:embed="rId16"/>
                      <a:stretch>
                        <a:fillRect r="-4795" b="-13433"/>
                      </a:stretch>
                    </a:blipFill>
                  </p:spPr>
                  <p:txBody>
                    <a:bodyPr/>
                    <a:lstStyle/>
                    <a:p>
                      <a:r>
                        <a:rPr lang="en-IN">
                          <a:noFill/>
                        </a:rPr>
                        <a:t> </a:t>
                      </a:r>
                    </a:p>
                  </p:txBody>
                </p:sp>
              </mc:Fallback>
            </mc:AlternateContent>
          </p:grpSp>
          <p:cxnSp>
            <p:nvCxnSpPr>
              <p:cNvPr id="80" name="Straight Arrow Connector 79">
                <a:extLst>
                  <a:ext uri="{FF2B5EF4-FFF2-40B4-BE49-F238E27FC236}">
                    <a16:creationId xmlns:a16="http://schemas.microsoft.com/office/drawing/2014/main" id="{0A6AD427-5B60-4A95-ACE1-F4CD881D4773}"/>
                  </a:ext>
                </a:extLst>
              </p:cNvPr>
              <p:cNvCxnSpPr>
                <a:cxnSpLocks/>
              </p:cNvCxnSpPr>
              <p:nvPr/>
            </p:nvCxnSpPr>
            <p:spPr>
              <a:xfrm flipV="1">
                <a:off x="7025814" y="4488218"/>
                <a:ext cx="289642" cy="7017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TextBox 90">
              <a:extLst>
                <a:ext uri="{FF2B5EF4-FFF2-40B4-BE49-F238E27FC236}">
                  <a16:creationId xmlns:a16="http://schemas.microsoft.com/office/drawing/2014/main" id="{3F6ACC06-753E-42E6-8A0E-1A9E9971B82F}"/>
                </a:ext>
              </a:extLst>
            </p:cNvPr>
            <p:cNvSpPr txBox="1"/>
            <p:nvPr/>
          </p:nvSpPr>
          <p:spPr>
            <a:xfrm rot="16200000">
              <a:off x="3941479" y="4401014"/>
              <a:ext cx="1143031" cy="707886"/>
            </a:xfrm>
            <a:prstGeom prst="rect">
              <a:avLst/>
            </a:prstGeom>
            <a:noFill/>
          </p:spPr>
          <p:txBody>
            <a:bodyPr wrap="square" rtlCol="0">
              <a:spAutoFit/>
            </a:bodyPr>
            <a:lstStyle/>
            <a:p>
              <a:r>
                <a:rPr lang="en-IN" sz="2000" dirty="0"/>
                <a:t>Potential energy</a:t>
              </a:r>
            </a:p>
          </p:txBody>
        </p:sp>
      </p:grpSp>
      <p:grpSp>
        <p:nvGrpSpPr>
          <p:cNvPr id="23" name="Group 22">
            <a:extLst>
              <a:ext uri="{FF2B5EF4-FFF2-40B4-BE49-F238E27FC236}">
                <a16:creationId xmlns:a16="http://schemas.microsoft.com/office/drawing/2014/main" id="{1B6EEEA3-7845-4EEE-901E-88AA9D14E706}"/>
              </a:ext>
            </a:extLst>
          </p:cNvPr>
          <p:cNvGrpSpPr/>
          <p:nvPr/>
        </p:nvGrpSpPr>
        <p:grpSpPr>
          <a:xfrm>
            <a:off x="-61865" y="4939114"/>
            <a:ext cx="4074907" cy="1757549"/>
            <a:chOff x="-61865" y="4936185"/>
            <a:chExt cx="4074907" cy="1757549"/>
          </a:xfrm>
        </p:grpSpPr>
        <p:sp>
          <p:nvSpPr>
            <p:cNvPr id="84" name="TextBox 83">
              <a:extLst>
                <a:ext uri="{FF2B5EF4-FFF2-40B4-BE49-F238E27FC236}">
                  <a16:creationId xmlns:a16="http://schemas.microsoft.com/office/drawing/2014/main" id="{4519ED46-4250-4824-B843-6F61B0643C30}"/>
                </a:ext>
              </a:extLst>
            </p:cNvPr>
            <p:cNvSpPr txBox="1"/>
            <p:nvPr/>
          </p:nvSpPr>
          <p:spPr>
            <a:xfrm rot="16200000">
              <a:off x="-279438" y="5153758"/>
              <a:ext cx="1143031" cy="707886"/>
            </a:xfrm>
            <a:prstGeom prst="rect">
              <a:avLst/>
            </a:prstGeom>
            <a:noFill/>
          </p:spPr>
          <p:txBody>
            <a:bodyPr wrap="square" rtlCol="0">
              <a:spAutoFit/>
            </a:bodyPr>
            <a:lstStyle/>
            <a:p>
              <a:r>
                <a:rPr lang="en-IN" sz="2000" dirty="0"/>
                <a:t>Potential energy</a:t>
              </a: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D327AFE-90FA-4478-9DC3-347C371655D1}"/>
                    </a:ext>
                  </a:extLst>
                </p:cNvPr>
                <p:cNvSpPr txBox="1"/>
                <p:nvPr/>
              </p:nvSpPr>
              <p:spPr>
                <a:xfrm rot="498893">
                  <a:off x="764181" y="6324402"/>
                  <a:ext cx="11886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 </m:t>
                        </m:r>
                        <m:r>
                          <a:rPr lang="el-GR" sz="1800" i="1" dirty="0">
                            <a:latin typeface="Cambria Math" panose="02040503050406030204" pitchFamily="18" charset="0"/>
                            <a:cs typeface="Arial" panose="020B0604020202020204" pitchFamily="34" charset="0"/>
                          </a:rPr>
                          <m:t>𝜃</m:t>
                        </m:r>
                        <m:r>
                          <a:rPr lang="en-IN" i="1" dirty="0">
                            <a:latin typeface="Cambria Math" panose="02040503050406030204" pitchFamily="18" charset="0"/>
                          </a:rPr>
                          <m:t> (</m:t>
                        </m:r>
                        <m:r>
                          <a:rPr lang="en-IN" i="1" dirty="0">
                            <a:latin typeface="Cambria Math" panose="02040503050406030204" pitchFamily="18" charset="0"/>
                          </a:rPr>
                          <m:t>𝑑𝑒𝑔𝑟𝑒𝑒</m:t>
                        </m:r>
                        <m:r>
                          <a:rPr lang="en-IN" i="1" dirty="0">
                            <a:latin typeface="Cambria Math" panose="02040503050406030204" pitchFamily="18" charset="0"/>
                          </a:rPr>
                          <m:t>)</m:t>
                        </m:r>
                      </m:oMath>
                    </m:oMathPara>
                  </a14:m>
                  <a:endParaRPr lang="en-IN" dirty="0"/>
                </a:p>
              </p:txBody>
            </p:sp>
          </mc:Choice>
          <mc:Fallback xmlns="">
            <p:sp>
              <p:nvSpPr>
                <p:cNvPr id="92" name="TextBox 91">
                  <a:extLst>
                    <a:ext uri="{FF2B5EF4-FFF2-40B4-BE49-F238E27FC236}">
                      <a16:creationId xmlns:a16="http://schemas.microsoft.com/office/drawing/2014/main" id="{7D327AFE-90FA-4478-9DC3-347C371655D1}"/>
                    </a:ext>
                  </a:extLst>
                </p:cNvPr>
                <p:cNvSpPr txBox="1">
                  <a:spLocks noRot="1" noChangeAspect="1" noMove="1" noResize="1" noEditPoints="1" noAdjustHandles="1" noChangeArrowheads="1" noChangeShapeType="1" noTextEdit="1"/>
                </p:cNvSpPr>
                <p:nvPr/>
              </p:nvSpPr>
              <p:spPr>
                <a:xfrm rot="498893">
                  <a:off x="764181" y="6324402"/>
                  <a:ext cx="1188664" cy="369332"/>
                </a:xfrm>
                <a:prstGeom prst="rect">
                  <a:avLst/>
                </a:prstGeom>
                <a:blipFill>
                  <a:blip r:embed="rId17"/>
                  <a:stretch>
                    <a:fillRect r="-12376" b="-1236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C0A3A0D-6021-4231-92A5-1564D67E6927}"/>
                    </a:ext>
                  </a:extLst>
                </p:cNvPr>
                <p:cNvSpPr txBox="1"/>
                <p:nvPr/>
              </p:nvSpPr>
              <p:spPr>
                <a:xfrm rot="19986174">
                  <a:off x="2843385" y="6244075"/>
                  <a:ext cx="11696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dirty="0"/>
                          <m:t>φ</m:t>
                        </m:r>
                        <m:r>
                          <a:rPr lang="en-IN" i="1" dirty="0">
                            <a:latin typeface="Cambria Math" panose="02040503050406030204" pitchFamily="18" charset="0"/>
                          </a:rPr>
                          <m:t> (</m:t>
                        </m:r>
                        <m:r>
                          <a:rPr lang="en-IN" i="1" dirty="0">
                            <a:latin typeface="Cambria Math" panose="02040503050406030204" pitchFamily="18" charset="0"/>
                          </a:rPr>
                          <m:t>𝑑𝑒𝑔𝑟𝑒𝑒</m:t>
                        </m:r>
                        <m:r>
                          <a:rPr lang="en-IN" i="1" dirty="0">
                            <a:latin typeface="Cambria Math" panose="02040503050406030204" pitchFamily="18" charset="0"/>
                          </a:rPr>
                          <m:t>)</m:t>
                        </m:r>
                      </m:oMath>
                    </m:oMathPara>
                  </a14:m>
                  <a:endParaRPr lang="en-IN" dirty="0"/>
                </a:p>
              </p:txBody>
            </p:sp>
          </mc:Choice>
          <mc:Fallback xmlns="">
            <p:sp>
              <p:nvSpPr>
                <p:cNvPr id="93" name="TextBox 92">
                  <a:extLst>
                    <a:ext uri="{FF2B5EF4-FFF2-40B4-BE49-F238E27FC236}">
                      <a16:creationId xmlns:a16="http://schemas.microsoft.com/office/drawing/2014/main" id="{EC0A3A0D-6021-4231-92A5-1564D67E6927}"/>
                    </a:ext>
                  </a:extLst>
                </p:cNvPr>
                <p:cNvSpPr txBox="1">
                  <a:spLocks noRot="1" noChangeAspect="1" noMove="1" noResize="1" noEditPoints="1" noAdjustHandles="1" noChangeArrowheads="1" noChangeShapeType="1" noTextEdit="1"/>
                </p:cNvSpPr>
                <p:nvPr/>
              </p:nvSpPr>
              <p:spPr>
                <a:xfrm rot="19986174">
                  <a:off x="2843385" y="6244075"/>
                  <a:ext cx="1169657" cy="369332"/>
                </a:xfrm>
                <a:prstGeom prst="rect">
                  <a:avLst/>
                </a:prstGeom>
                <a:blipFill>
                  <a:blip r:embed="rId18"/>
                  <a:stretch>
                    <a:fillRect t="-3521" r="-12563" b="-3521"/>
                  </a:stretch>
                </a:blipFill>
              </p:spPr>
              <p:txBody>
                <a:bodyPr/>
                <a:lstStyle/>
                <a:p>
                  <a:r>
                    <a:rPr lang="en-IN">
                      <a:noFill/>
                    </a:rPr>
                    <a:t> </a:t>
                  </a:r>
                </a:p>
              </p:txBody>
            </p:sp>
          </mc:Fallback>
        </mc:AlternateContent>
      </p:grpSp>
      <p:grpSp>
        <p:nvGrpSpPr>
          <p:cNvPr id="63" name="Group 62">
            <a:extLst>
              <a:ext uri="{FF2B5EF4-FFF2-40B4-BE49-F238E27FC236}">
                <a16:creationId xmlns:a16="http://schemas.microsoft.com/office/drawing/2014/main" id="{D3CF486C-B704-46E3-AA45-1C3385BC7ADD}"/>
              </a:ext>
            </a:extLst>
          </p:cNvPr>
          <p:cNvGrpSpPr/>
          <p:nvPr/>
        </p:nvGrpSpPr>
        <p:grpSpPr>
          <a:xfrm>
            <a:off x="3773614" y="2310848"/>
            <a:ext cx="4947728" cy="2100963"/>
            <a:chOff x="5672290" y="1119194"/>
            <a:chExt cx="5728492" cy="2180739"/>
          </a:xfrm>
        </p:grpSpPr>
        <p:grpSp>
          <p:nvGrpSpPr>
            <p:cNvPr id="70" name="Group 69">
              <a:extLst>
                <a:ext uri="{FF2B5EF4-FFF2-40B4-BE49-F238E27FC236}">
                  <a16:creationId xmlns:a16="http://schemas.microsoft.com/office/drawing/2014/main" id="{D8591BBC-9862-4B91-98E2-A3A6D103C50E}"/>
                </a:ext>
              </a:extLst>
            </p:cNvPr>
            <p:cNvGrpSpPr/>
            <p:nvPr/>
          </p:nvGrpSpPr>
          <p:grpSpPr>
            <a:xfrm>
              <a:off x="5672290" y="1119194"/>
              <a:ext cx="5728492" cy="2180739"/>
              <a:chOff x="5308669" y="1104702"/>
              <a:chExt cx="5728492" cy="2180739"/>
            </a:xfrm>
          </p:grpSpPr>
          <p:cxnSp>
            <p:nvCxnSpPr>
              <p:cNvPr id="88" name="Straight Arrow Connector 87">
                <a:extLst>
                  <a:ext uri="{FF2B5EF4-FFF2-40B4-BE49-F238E27FC236}">
                    <a16:creationId xmlns:a16="http://schemas.microsoft.com/office/drawing/2014/main" id="{BD8C848F-EE89-4564-9AA4-D3821AE2F120}"/>
                  </a:ext>
                </a:extLst>
              </p:cNvPr>
              <p:cNvCxnSpPr>
                <a:cxnSpLocks/>
              </p:cNvCxnSpPr>
              <p:nvPr/>
            </p:nvCxnSpPr>
            <p:spPr>
              <a:xfrm flipV="1">
                <a:off x="6364617" y="1282635"/>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9CF3562-3AA0-4FBF-A1E3-2F5C128525F4}"/>
                  </a:ext>
                </a:extLst>
              </p:cNvPr>
              <p:cNvCxnSpPr>
                <a:cxnSpLocks/>
              </p:cNvCxnSpPr>
              <p:nvPr/>
            </p:nvCxnSpPr>
            <p:spPr>
              <a:xfrm>
                <a:off x="6364617" y="2444929"/>
                <a:ext cx="121198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0DA917B-835F-4E2A-A136-411C8A64063C}"/>
                  </a:ext>
                </a:extLst>
              </p:cNvPr>
              <p:cNvCxnSpPr>
                <a:cxnSpLocks/>
              </p:cNvCxnSpPr>
              <p:nvPr/>
            </p:nvCxnSpPr>
            <p:spPr>
              <a:xfrm flipH="1">
                <a:off x="5555055" y="2440382"/>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D19D82C-A690-4F6E-A2C6-6E2E27BE9347}"/>
                  </a:ext>
                </a:extLst>
              </p:cNvPr>
              <p:cNvSpPr txBox="1"/>
              <p:nvPr/>
            </p:nvSpPr>
            <p:spPr>
              <a:xfrm>
                <a:off x="5308669" y="2823776"/>
                <a:ext cx="361946" cy="461665"/>
              </a:xfrm>
              <a:prstGeom prst="rect">
                <a:avLst/>
              </a:prstGeom>
              <a:noFill/>
            </p:spPr>
            <p:txBody>
              <a:bodyPr wrap="square" rtlCol="0">
                <a:spAutoFit/>
              </a:bodyPr>
              <a:lstStyle/>
              <a:p>
                <a:r>
                  <a:rPr lang="en-IN" sz="2400" b="1"/>
                  <a:t>x</a:t>
                </a:r>
                <a:endParaRPr lang="en-IN" sz="2400" b="1" dirty="0"/>
              </a:p>
            </p:txBody>
          </p:sp>
          <p:sp>
            <p:nvSpPr>
              <p:cNvPr id="97" name="TextBox 96">
                <a:extLst>
                  <a:ext uri="{FF2B5EF4-FFF2-40B4-BE49-F238E27FC236}">
                    <a16:creationId xmlns:a16="http://schemas.microsoft.com/office/drawing/2014/main" id="{90311C19-260B-4DF7-8952-1BB55EF4BAF2}"/>
                  </a:ext>
                </a:extLst>
              </p:cNvPr>
              <p:cNvSpPr txBox="1"/>
              <p:nvPr/>
            </p:nvSpPr>
            <p:spPr>
              <a:xfrm>
                <a:off x="7550981" y="2196595"/>
                <a:ext cx="361946" cy="461665"/>
              </a:xfrm>
              <a:prstGeom prst="rect">
                <a:avLst/>
              </a:prstGeom>
              <a:noFill/>
            </p:spPr>
            <p:txBody>
              <a:bodyPr wrap="square" rtlCol="0">
                <a:spAutoFit/>
              </a:bodyPr>
              <a:lstStyle/>
              <a:p>
                <a:r>
                  <a:rPr lang="en-IN" sz="2400" b="1" dirty="0"/>
                  <a:t>y</a:t>
                </a:r>
              </a:p>
            </p:txBody>
          </p:sp>
          <p:sp>
            <p:nvSpPr>
              <p:cNvPr id="98" name="TextBox 97">
                <a:extLst>
                  <a:ext uri="{FF2B5EF4-FFF2-40B4-BE49-F238E27FC236}">
                    <a16:creationId xmlns:a16="http://schemas.microsoft.com/office/drawing/2014/main" id="{5330BA6B-3A34-4D8A-B68C-4C24CEE27510}"/>
                  </a:ext>
                </a:extLst>
              </p:cNvPr>
              <p:cNvSpPr txBox="1"/>
              <p:nvPr/>
            </p:nvSpPr>
            <p:spPr>
              <a:xfrm>
                <a:off x="5928503" y="1104702"/>
                <a:ext cx="361946" cy="461665"/>
              </a:xfrm>
              <a:prstGeom prst="rect">
                <a:avLst/>
              </a:prstGeom>
              <a:noFill/>
            </p:spPr>
            <p:txBody>
              <a:bodyPr wrap="square" rtlCol="0">
                <a:spAutoFit/>
              </a:bodyPr>
              <a:lstStyle/>
              <a:p>
                <a:r>
                  <a:rPr lang="en-IN" sz="2400" b="1" dirty="0"/>
                  <a:t>z</a:t>
                </a:r>
              </a:p>
            </p:txBody>
          </p:sp>
          <p:cxnSp>
            <p:nvCxnSpPr>
              <p:cNvPr id="100" name="Straight Arrow Connector 99">
                <a:extLst>
                  <a:ext uri="{FF2B5EF4-FFF2-40B4-BE49-F238E27FC236}">
                    <a16:creationId xmlns:a16="http://schemas.microsoft.com/office/drawing/2014/main" id="{8BB358B6-B414-41E4-AB76-CB794B2A7020}"/>
                  </a:ext>
                </a:extLst>
              </p:cNvPr>
              <p:cNvCxnSpPr>
                <a:cxnSpLocks/>
              </p:cNvCxnSpPr>
              <p:nvPr/>
            </p:nvCxnSpPr>
            <p:spPr>
              <a:xfrm flipV="1">
                <a:off x="6366680" y="1981740"/>
                <a:ext cx="1011742" cy="4460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234ACD88-E520-4BFF-815C-5B73196A35B2}"/>
                  </a:ext>
                </a:extLst>
              </p:cNvPr>
              <p:cNvSpPr txBox="1"/>
              <p:nvPr/>
            </p:nvSpPr>
            <p:spPr>
              <a:xfrm>
                <a:off x="7305779" y="1931089"/>
                <a:ext cx="3731382" cy="479195"/>
              </a:xfrm>
              <a:prstGeom prst="rect">
                <a:avLst/>
              </a:prstGeom>
              <a:noFill/>
            </p:spPr>
            <p:txBody>
              <a:bodyPr wrap="square" rtlCol="0">
                <a:spAutoFit/>
              </a:bodyPr>
              <a:lstStyle/>
              <a:p>
                <a:pPr algn="ctr"/>
                <a:r>
                  <a:rPr lang="en-IN" sz="2400" b="1" dirty="0">
                    <a:solidFill>
                      <a:srgbClr val="C00000"/>
                    </a:solidFill>
                  </a:rPr>
                  <a:t>Magnetization direction</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003D289-99E9-4A02-BAF5-5A48FD7334CD}"/>
                      </a:ext>
                    </a:extLst>
                  </p:cNvPr>
                  <p:cNvSpPr txBox="1"/>
                  <p:nvPr/>
                </p:nvSpPr>
                <p:spPr>
                  <a:xfrm>
                    <a:off x="6486254" y="1584463"/>
                    <a:ext cx="36194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oMath>
                      </m:oMathPara>
                    </a14:m>
                    <a:endParaRPr lang="en-IN" sz="2400" b="1" dirty="0"/>
                  </a:p>
                </p:txBody>
              </p:sp>
            </mc:Choice>
            <mc:Fallback xmlns="">
              <p:sp>
                <p:nvSpPr>
                  <p:cNvPr id="66" name="TextBox 65">
                    <a:extLst>
                      <a:ext uri="{FF2B5EF4-FFF2-40B4-BE49-F238E27FC236}">
                        <a16:creationId xmlns:a16="http://schemas.microsoft.com/office/drawing/2014/main" id="{A48DF31D-94AA-4FA7-8568-CB522D69DCB2}"/>
                      </a:ext>
                    </a:extLst>
                  </p:cNvPr>
                  <p:cNvSpPr txBox="1">
                    <a:spLocks noRot="1" noChangeAspect="1" noMove="1" noResize="1" noEditPoints="1" noAdjustHandles="1" noChangeArrowheads="1" noChangeShapeType="1" noTextEdit="1"/>
                  </p:cNvSpPr>
                  <p:nvPr/>
                </p:nvSpPr>
                <p:spPr>
                  <a:xfrm>
                    <a:off x="6486254" y="1584463"/>
                    <a:ext cx="361946" cy="461665"/>
                  </a:xfrm>
                  <a:prstGeom prst="rect">
                    <a:avLst/>
                  </a:prstGeom>
                  <a:blipFill>
                    <a:blip r:embed="rId19"/>
                    <a:stretch>
                      <a:fillRect l="-5085" r="-1695"/>
                    </a:stretch>
                  </a:blipFill>
                </p:spPr>
                <p:txBody>
                  <a:bodyPr/>
                  <a:lstStyle/>
                  <a:p>
                    <a:r>
                      <a:rPr lang="en-IN">
                        <a:noFill/>
                      </a:rPr>
                      <a:t> </a:t>
                    </a:r>
                  </a:p>
                </p:txBody>
              </p:sp>
            </mc:Fallback>
          </mc:AlternateContent>
          <p:cxnSp>
            <p:nvCxnSpPr>
              <p:cNvPr id="103" name="Straight Connector 102">
                <a:extLst>
                  <a:ext uri="{FF2B5EF4-FFF2-40B4-BE49-F238E27FC236}">
                    <a16:creationId xmlns:a16="http://schemas.microsoft.com/office/drawing/2014/main" id="{B3BA923C-853E-43DD-B6DF-6B3BEA55D2B5}"/>
                  </a:ext>
                </a:extLst>
              </p:cNvPr>
              <p:cNvCxnSpPr>
                <a:cxnSpLocks/>
              </p:cNvCxnSpPr>
              <p:nvPr/>
            </p:nvCxnSpPr>
            <p:spPr>
              <a:xfrm>
                <a:off x="7351443" y="1978416"/>
                <a:ext cx="0" cy="966859"/>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08BE704-4185-4F27-A4E5-0D4093EF600F}"/>
                  </a:ext>
                </a:extLst>
              </p:cNvPr>
              <p:cNvCxnSpPr>
                <a:cxnSpLocks/>
              </p:cNvCxnSpPr>
              <p:nvPr/>
            </p:nvCxnSpPr>
            <p:spPr>
              <a:xfrm>
                <a:off x="6364617" y="2460928"/>
                <a:ext cx="986826" cy="484347"/>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ECD8B4B-F4F7-4AD8-8EF0-AD8D3E94E127}"/>
                  </a:ext>
                </a:extLst>
              </p:cNvPr>
              <p:cNvSpPr txBox="1"/>
              <p:nvPr/>
            </p:nvSpPr>
            <p:spPr>
              <a:xfrm>
                <a:off x="5993581" y="2642309"/>
                <a:ext cx="361946" cy="461665"/>
              </a:xfrm>
              <a:prstGeom prst="rect">
                <a:avLst/>
              </a:prstGeom>
              <a:noFill/>
            </p:spPr>
            <p:txBody>
              <a:bodyPr wrap="square" rtlCol="0">
                <a:spAutoFit/>
              </a:bodyPr>
              <a:lstStyle/>
              <a:p>
                <a:r>
                  <a:rPr lang="el-GR" sz="2400" dirty="0"/>
                  <a:t>φ</a:t>
                </a:r>
                <a:endParaRPr lang="en-IN" sz="2400" dirty="0"/>
              </a:p>
            </p:txBody>
          </p:sp>
        </p:grpSp>
        <p:pic>
          <p:nvPicPr>
            <p:cNvPr id="82" name="Graphic 81" descr="Line arrow Counter clockwise curve">
              <a:extLst>
                <a:ext uri="{FF2B5EF4-FFF2-40B4-BE49-F238E27FC236}">
                  <a16:creationId xmlns:a16="http://schemas.microsoft.com/office/drawing/2014/main" id="{B92A381D-7FF8-4C16-9E74-864A5BD01D2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6213955">
              <a:off x="6521169" y="2403450"/>
              <a:ext cx="468447" cy="468447"/>
            </a:xfrm>
            <a:prstGeom prst="rect">
              <a:avLst/>
            </a:prstGeom>
          </p:spPr>
        </p:pic>
        <p:pic>
          <p:nvPicPr>
            <p:cNvPr id="83" name="Graphic 82" descr="Line arrow Counter clockwise curve">
              <a:extLst>
                <a:ext uri="{FF2B5EF4-FFF2-40B4-BE49-F238E27FC236}">
                  <a16:creationId xmlns:a16="http://schemas.microsoft.com/office/drawing/2014/main" id="{D93C0CEA-D276-44CF-BD67-8B48C77209C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7387071" flipH="1">
              <a:off x="6561233" y="1870315"/>
              <a:ext cx="677967" cy="468447"/>
            </a:xfrm>
            <a:prstGeom prst="rect">
              <a:avLst/>
            </a:prstGeom>
          </p:spPr>
        </p:pic>
      </p:grpSp>
      <p:sp>
        <p:nvSpPr>
          <p:cNvPr id="24" name="Slide Number Placeholder 23">
            <a:extLst>
              <a:ext uri="{FF2B5EF4-FFF2-40B4-BE49-F238E27FC236}">
                <a16:creationId xmlns:a16="http://schemas.microsoft.com/office/drawing/2014/main" id="{4EFBD448-72CD-4EC3-BD74-7D42D8A46CCB}"/>
              </a:ext>
            </a:extLst>
          </p:cNvPr>
          <p:cNvSpPr>
            <a:spLocks noGrp="1"/>
          </p:cNvSpPr>
          <p:nvPr>
            <p:ph type="sldNum" sz="quarter" idx="12"/>
          </p:nvPr>
        </p:nvSpPr>
        <p:spPr/>
        <p:txBody>
          <a:bodyPr/>
          <a:lstStyle/>
          <a:p>
            <a:fld id="{4E3495D0-1C20-4D5C-AE9D-42F7DC54160D}" type="slidenum">
              <a:rPr lang="en-US" smtClean="0"/>
              <a:t>10</a:t>
            </a:fld>
            <a:endParaRPr lang="en-US"/>
          </a:p>
        </p:txBody>
      </p:sp>
    </p:spTree>
    <p:custDataLst>
      <p:tags r:id="rId1"/>
    </p:custDataLst>
    <p:extLst>
      <p:ext uri="{BB962C8B-B14F-4D97-AF65-F5344CB8AC3E}">
        <p14:creationId xmlns:p14="http://schemas.microsoft.com/office/powerpoint/2010/main" val="781316777"/>
      </p:ext>
    </p:extLst>
  </p:cSld>
  <p:clrMapOvr>
    <a:masterClrMapping/>
  </p:clrMapOvr>
  <mc:AlternateContent xmlns:mc="http://schemas.openxmlformats.org/markup-compatibility/2006" xmlns:p14="http://schemas.microsoft.com/office/powerpoint/2010/main">
    <mc:Choice Requires="p14">
      <p:transition spd="slow" p14:dur="2000" advTm="75581"/>
    </mc:Choice>
    <mc:Fallback xmlns="">
      <p:transition spd="slow" advTm="75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p:bldP spid="35" grpId="0"/>
      <p:bldP spid="59" grpId="0"/>
      <p:bldP spid="79" grpId="0" animBg="1"/>
      <p:bldP spid="81" grpId="0" animBg="1"/>
      <p:bldP spid="85" grpId="0" animBg="1"/>
      <p:bldP spid="9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FF06-32BB-43AA-8325-8ACC8B09D1FF}"/>
              </a:ext>
            </a:extLst>
          </p:cNvPr>
          <p:cNvSpPr>
            <a:spLocks noGrp="1"/>
          </p:cNvSpPr>
          <p:nvPr>
            <p:ph type="title"/>
          </p:nvPr>
        </p:nvSpPr>
        <p:spPr/>
        <p:txBody>
          <a:bodyPr>
            <a:normAutofit fontScale="90000"/>
          </a:bodyPr>
          <a:lstStyle/>
          <a:p>
            <a:r>
              <a:rPr lang="en-IN" dirty="0"/>
              <a:t>Magnetic Field, H: Simplified 2D analysis</a:t>
            </a:r>
          </a:p>
        </p:txBody>
      </p:sp>
      <p:sp>
        <p:nvSpPr>
          <p:cNvPr id="4" name="Date Placeholder 3">
            <a:extLst>
              <a:ext uri="{FF2B5EF4-FFF2-40B4-BE49-F238E27FC236}">
                <a16:creationId xmlns:a16="http://schemas.microsoft.com/office/drawing/2014/main" id="{9BE072D2-321F-4BCA-B92E-D71BCDB561AB}"/>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FE41DEFC-0091-4BA7-92E4-B9F1281E6795}"/>
              </a:ext>
            </a:extLst>
          </p:cNvPr>
          <p:cNvSpPr>
            <a:spLocks noGrp="1"/>
          </p:cNvSpPr>
          <p:nvPr>
            <p:ph type="ftr" sz="quarter" idx="11"/>
          </p:nvPr>
        </p:nvSpPr>
        <p:spPr/>
        <p:txBody>
          <a:bodyPr/>
          <a:lstStyle/>
          <a:p>
            <a:r>
              <a:rPr lang="en-US"/>
              <a:t>IISER Bhopal</a:t>
            </a:r>
            <a:endParaRPr lang="en-US" dirty="0"/>
          </a:p>
        </p:txBody>
      </p:sp>
      <p:grpSp>
        <p:nvGrpSpPr>
          <p:cNvPr id="8" name="Group 7">
            <a:extLst>
              <a:ext uri="{FF2B5EF4-FFF2-40B4-BE49-F238E27FC236}">
                <a16:creationId xmlns:a16="http://schemas.microsoft.com/office/drawing/2014/main" id="{71443310-5E46-4D3A-871F-D074D7F57355}"/>
              </a:ext>
            </a:extLst>
          </p:cNvPr>
          <p:cNvGrpSpPr/>
          <p:nvPr/>
        </p:nvGrpSpPr>
        <p:grpSpPr>
          <a:xfrm>
            <a:off x="2768456" y="909058"/>
            <a:ext cx="2689471" cy="2346323"/>
            <a:chOff x="2766531" y="909058"/>
            <a:chExt cx="2689471" cy="2346323"/>
          </a:xfrm>
        </p:grpSpPr>
        <p:sp>
          <p:nvSpPr>
            <p:cNvPr id="31" name="Oval 30">
              <a:extLst>
                <a:ext uri="{FF2B5EF4-FFF2-40B4-BE49-F238E27FC236}">
                  <a16:creationId xmlns:a16="http://schemas.microsoft.com/office/drawing/2014/main" id="{DE4AEE1C-D139-407B-8594-C4EC3086C507}"/>
                </a:ext>
              </a:extLst>
            </p:cNvPr>
            <p:cNvSpPr/>
            <p:nvPr/>
          </p:nvSpPr>
          <p:spPr>
            <a:xfrm>
              <a:off x="3528977" y="1482704"/>
              <a:ext cx="887313" cy="171998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F70F0AE6-C71C-4A60-BA06-A84EF00DCED9}"/>
                </a:ext>
              </a:extLst>
            </p:cNvPr>
            <p:cNvSpPr/>
            <p:nvPr/>
          </p:nvSpPr>
          <p:spPr>
            <a:xfrm>
              <a:off x="3398996" y="1516386"/>
              <a:ext cx="887313" cy="171998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3" name="Straight Arrow Connector 32">
              <a:extLst>
                <a:ext uri="{FF2B5EF4-FFF2-40B4-BE49-F238E27FC236}">
                  <a16:creationId xmlns:a16="http://schemas.microsoft.com/office/drawing/2014/main" id="{A92A8581-5140-4101-B676-D48372C07D1B}"/>
                </a:ext>
              </a:extLst>
            </p:cNvPr>
            <p:cNvCxnSpPr>
              <a:cxnSpLocks/>
            </p:cNvCxnSpPr>
            <p:nvPr/>
          </p:nvCxnSpPr>
          <p:spPr>
            <a:xfrm flipV="1">
              <a:off x="3851493" y="1309126"/>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77D47D3-9114-4DBF-8C8A-86D4467AAF4D}"/>
                </a:ext>
              </a:extLst>
            </p:cNvPr>
            <p:cNvCxnSpPr/>
            <p:nvPr/>
          </p:nvCxnSpPr>
          <p:spPr>
            <a:xfrm>
              <a:off x="3851493" y="2469872"/>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E49F40-0044-46A3-BE0A-03F0D3B7C53B}"/>
                </a:ext>
              </a:extLst>
            </p:cNvPr>
            <p:cNvCxnSpPr/>
            <p:nvPr/>
          </p:nvCxnSpPr>
          <p:spPr>
            <a:xfrm flipH="1">
              <a:off x="3041931" y="2463885"/>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07D1518-A2D4-48D4-8770-2267CE25B2BD}"/>
                </a:ext>
              </a:extLst>
            </p:cNvPr>
            <p:cNvSpPr txBox="1"/>
            <p:nvPr/>
          </p:nvSpPr>
          <p:spPr>
            <a:xfrm>
              <a:off x="3669922" y="909058"/>
              <a:ext cx="362122" cy="461665"/>
            </a:xfrm>
            <a:prstGeom prst="rect">
              <a:avLst/>
            </a:prstGeom>
            <a:noFill/>
          </p:spPr>
          <p:txBody>
            <a:bodyPr wrap="square" rtlCol="0">
              <a:spAutoFit/>
            </a:bodyPr>
            <a:lstStyle/>
            <a:p>
              <a:r>
                <a:rPr lang="en-IN" sz="2400" b="1" dirty="0"/>
                <a:t>z</a:t>
              </a:r>
            </a:p>
          </p:txBody>
        </p:sp>
        <p:sp>
          <p:nvSpPr>
            <p:cNvPr id="37" name="TextBox 36">
              <a:extLst>
                <a:ext uri="{FF2B5EF4-FFF2-40B4-BE49-F238E27FC236}">
                  <a16:creationId xmlns:a16="http://schemas.microsoft.com/office/drawing/2014/main" id="{AFBBFB0D-9D5F-4531-9EA2-849B57269F63}"/>
                </a:ext>
              </a:extLst>
            </p:cNvPr>
            <p:cNvSpPr txBox="1"/>
            <p:nvPr/>
          </p:nvSpPr>
          <p:spPr>
            <a:xfrm>
              <a:off x="5093880" y="2240317"/>
              <a:ext cx="362122" cy="461665"/>
            </a:xfrm>
            <a:prstGeom prst="rect">
              <a:avLst/>
            </a:prstGeom>
            <a:noFill/>
          </p:spPr>
          <p:txBody>
            <a:bodyPr wrap="square" rtlCol="0">
              <a:spAutoFit/>
            </a:bodyPr>
            <a:lstStyle/>
            <a:p>
              <a:r>
                <a:rPr lang="en-IN" sz="2400" b="1" dirty="0"/>
                <a:t>y</a:t>
              </a:r>
            </a:p>
          </p:txBody>
        </p:sp>
        <p:sp>
          <p:nvSpPr>
            <p:cNvPr id="38" name="TextBox 37">
              <a:extLst>
                <a:ext uri="{FF2B5EF4-FFF2-40B4-BE49-F238E27FC236}">
                  <a16:creationId xmlns:a16="http://schemas.microsoft.com/office/drawing/2014/main" id="{36135E34-5BC9-467B-8761-49290E0BCB9C}"/>
                </a:ext>
              </a:extLst>
            </p:cNvPr>
            <p:cNvSpPr txBox="1"/>
            <p:nvPr/>
          </p:nvSpPr>
          <p:spPr>
            <a:xfrm>
              <a:off x="2766531" y="2793716"/>
              <a:ext cx="362122" cy="461665"/>
            </a:xfrm>
            <a:prstGeom prst="rect">
              <a:avLst/>
            </a:prstGeom>
            <a:noFill/>
          </p:spPr>
          <p:txBody>
            <a:bodyPr wrap="square" rtlCol="0">
              <a:spAutoFit/>
            </a:bodyPr>
            <a:lstStyle/>
            <a:p>
              <a:r>
                <a:rPr lang="en-IN" sz="2400" b="1" dirty="0"/>
                <a:t>x</a:t>
              </a:r>
            </a:p>
          </p:txBody>
        </p:sp>
        <p:cxnSp>
          <p:nvCxnSpPr>
            <p:cNvPr id="39" name="Straight Arrow Connector 38">
              <a:extLst>
                <a:ext uri="{FF2B5EF4-FFF2-40B4-BE49-F238E27FC236}">
                  <a16:creationId xmlns:a16="http://schemas.microsoft.com/office/drawing/2014/main" id="{566DBF03-D0EA-4337-83C4-7F8FA1C8D578}"/>
                </a:ext>
              </a:extLst>
            </p:cNvPr>
            <p:cNvCxnSpPr>
              <a:cxnSpLocks/>
            </p:cNvCxnSpPr>
            <p:nvPr/>
          </p:nvCxnSpPr>
          <p:spPr>
            <a:xfrm flipV="1">
              <a:off x="3851493" y="1311215"/>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49D0889-3358-48BC-821E-5E130C99A502}"/>
                </a:ext>
              </a:extLst>
            </p:cNvPr>
            <p:cNvCxnSpPr/>
            <p:nvPr/>
          </p:nvCxnSpPr>
          <p:spPr>
            <a:xfrm flipH="1">
              <a:off x="3041931" y="2465974"/>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E92A950-3526-42FE-AC59-B888AAEDD212}"/>
              </a:ext>
            </a:extLst>
          </p:cNvPr>
          <p:cNvGrpSpPr/>
          <p:nvPr/>
        </p:nvGrpSpPr>
        <p:grpSpPr>
          <a:xfrm>
            <a:off x="182384" y="907135"/>
            <a:ext cx="2860507" cy="1925960"/>
            <a:chOff x="187876" y="907135"/>
            <a:chExt cx="2860507" cy="1925960"/>
          </a:xfrm>
        </p:grpSpPr>
        <p:sp>
          <p:nvSpPr>
            <p:cNvPr id="7" name="Cylinder 6">
              <a:extLst>
                <a:ext uri="{FF2B5EF4-FFF2-40B4-BE49-F238E27FC236}">
                  <a16:creationId xmlns:a16="http://schemas.microsoft.com/office/drawing/2014/main" id="{4764BAAA-90F6-4EF6-A13A-F3009BA5F09F}"/>
                </a:ext>
              </a:extLst>
            </p:cNvPr>
            <p:cNvSpPr/>
            <p:nvPr/>
          </p:nvSpPr>
          <p:spPr>
            <a:xfrm>
              <a:off x="446528" y="1860172"/>
              <a:ext cx="2010551" cy="513484"/>
            </a:xfrm>
            <a:prstGeom prst="can">
              <a:avLst>
                <a:gd name="adj" fmla="val 45194"/>
              </a:avLst>
            </a:prstGeom>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Arrow Connector 40">
              <a:extLst>
                <a:ext uri="{FF2B5EF4-FFF2-40B4-BE49-F238E27FC236}">
                  <a16:creationId xmlns:a16="http://schemas.microsoft.com/office/drawing/2014/main" id="{820E17B8-659F-479E-B032-2E5826129177}"/>
                </a:ext>
              </a:extLst>
            </p:cNvPr>
            <p:cNvCxnSpPr>
              <a:cxnSpLocks/>
            </p:cNvCxnSpPr>
            <p:nvPr/>
          </p:nvCxnSpPr>
          <p:spPr>
            <a:xfrm flipV="1">
              <a:off x="1295121" y="1974644"/>
              <a:ext cx="1394316" cy="2249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40FDBE-B8CC-46AD-8B18-26CB292F0074}"/>
                </a:ext>
              </a:extLst>
            </p:cNvPr>
            <p:cNvCxnSpPr>
              <a:cxnSpLocks/>
            </p:cNvCxnSpPr>
            <p:nvPr/>
          </p:nvCxnSpPr>
          <p:spPr>
            <a:xfrm flipV="1">
              <a:off x="1295121" y="1309126"/>
              <a:ext cx="0" cy="6880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AEEEC9E-AFFC-40D4-9F42-0042E0A43144}"/>
                </a:ext>
              </a:extLst>
            </p:cNvPr>
            <p:cNvCxnSpPr/>
            <p:nvPr/>
          </p:nvCxnSpPr>
          <p:spPr>
            <a:xfrm flipH="1">
              <a:off x="485559" y="1997140"/>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6E9E4EF-6A03-4EE7-9741-5990DB8ED85E}"/>
                </a:ext>
              </a:extLst>
            </p:cNvPr>
            <p:cNvSpPr txBox="1"/>
            <p:nvPr/>
          </p:nvSpPr>
          <p:spPr>
            <a:xfrm>
              <a:off x="1128104" y="907135"/>
              <a:ext cx="362122" cy="461665"/>
            </a:xfrm>
            <a:prstGeom prst="rect">
              <a:avLst/>
            </a:prstGeom>
            <a:noFill/>
          </p:spPr>
          <p:txBody>
            <a:bodyPr wrap="square" rtlCol="0">
              <a:spAutoFit/>
            </a:bodyPr>
            <a:lstStyle/>
            <a:p>
              <a:r>
                <a:rPr lang="en-IN" sz="2400" b="1"/>
                <a:t>x</a:t>
              </a:r>
              <a:endParaRPr lang="en-IN" sz="2400" b="1" dirty="0"/>
            </a:p>
          </p:txBody>
        </p:sp>
        <p:sp>
          <p:nvSpPr>
            <p:cNvPr id="47" name="TextBox 46">
              <a:extLst>
                <a:ext uri="{FF2B5EF4-FFF2-40B4-BE49-F238E27FC236}">
                  <a16:creationId xmlns:a16="http://schemas.microsoft.com/office/drawing/2014/main" id="{AB87FBFF-5DC6-44B9-92C3-1A4561EF3EB7}"/>
                </a:ext>
              </a:extLst>
            </p:cNvPr>
            <p:cNvSpPr txBox="1"/>
            <p:nvPr/>
          </p:nvSpPr>
          <p:spPr>
            <a:xfrm>
              <a:off x="187876" y="2371430"/>
              <a:ext cx="362122" cy="461665"/>
            </a:xfrm>
            <a:prstGeom prst="rect">
              <a:avLst/>
            </a:prstGeom>
            <a:noFill/>
          </p:spPr>
          <p:txBody>
            <a:bodyPr wrap="square" rtlCol="0">
              <a:spAutoFit/>
            </a:bodyPr>
            <a:lstStyle/>
            <a:p>
              <a:r>
                <a:rPr lang="en-IN" sz="2400" b="1" dirty="0"/>
                <a:t>y</a:t>
              </a:r>
            </a:p>
          </p:txBody>
        </p:sp>
        <p:sp>
          <p:nvSpPr>
            <p:cNvPr id="48" name="TextBox 47">
              <a:extLst>
                <a:ext uri="{FF2B5EF4-FFF2-40B4-BE49-F238E27FC236}">
                  <a16:creationId xmlns:a16="http://schemas.microsoft.com/office/drawing/2014/main" id="{53B96713-13FB-44E8-A30C-33443ECB0B75}"/>
                </a:ext>
              </a:extLst>
            </p:cNvPr>
            <p:cNvSpPr txBox="1"/>
            <p:nvPr/>
          </p:nvSpPr>
          <p:spPr>
            <a:xfrm>
              <a:off x="2686261" y="1703243"/>
              <a:ext cx="362122" cy="461665"/>
            </a:xfrm>
            <a:prstGeom prst="rect">
              <a:avLst/>
            </a:prstGeom>
            <a:noFill/>
          </p:spPr>
          <p:txBody>
            <a:bodyPr wrap="square" rtlCol="0">
              <a:spAutoFit/>
            </a:bodyPr>
            <a:lstStyle/>
            <a:p>
              <a:r>
                <a:rPr lang="en-IN" sz="2400" b="1" dirty="0"/>
                <a:t>z</a:t>
              </a:r>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877EC20-87DE-4688-84E3-AF38C4EE0E99}"/>
                  </a:ext>
                </a:extLst>
              </p:cNvPr>
              <p:cNvSpPr txBox="1"/>
              <p:nvPr/>
            </p:nvSpPr>
            <p:spPr>
              <a:xfrm>
                <a:off x="1289629" y="3690208"/>
                <a:ext cx="5279035"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𝐸</m:t>
                      </m:r>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1</m:t>
                          </m:r>
                        </m:num>
                        <m:den>
                          <m:r>
                            <a:rPr lang="en-IN" sz="2400" i="0" dirty="0">
                              <a:solidFill>
                                <a:schemeClr val="tx1"/>
                              </a:solidFill>
                              <a:latin typeface="Cambria Math" panose="02040503050406030204" pitchFamily="18" charset="0"/>
                            </a:rPr>
                            <m:t>2</m:t>
                          </m:r>
                        </m:den>
                      </m:f>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𝑦</m:t>
                          </m:r>
                        </m:sub>
                      </m:sSub>
                      <m:func>
                        <m:funcPr>
                          <m:ctrlPr>
                            <a:rPr lang="en-IN" sz="2400" i="1" dirty="0">
                              <a:solidFill>
                                <a:schemeClr val="tx1"/>
                              </a:solidFill>
                              <a:latin typeface="Cambria Math" panose="02040503050406030204" pitchFamily="18" charset="0"/>
                            </a:rPr>
                          </m:ctrlPr>
                        </m:funcPr>
                        <m:fName>
                          <m:r>
                            <m:rPr>
                              <m:sty m:val="p"/>
                            </m:rPr>
                            <a:rPr lang="en-IN" sz="2400" i="0" dirty="0">
                              <a:solidFill>
                                <a:schemeClr val="tx1"/>
                              </a:solidFill>
                              <a:latin typeface="Cambria Math" panose="02040503050406030204" pitchFamily="18" charset="0"/>
                            </a:rPr>
                            <m:t>sin</m:t>
                          </m:r>
                        </m:fName>
                        <m:e>
                          <m:r>
                            <a:rPr lang="en-IN" sz="2400" i="1" dirty="0">
                              <a:solidFill>
                                <a:schemeClr val="tx1"/>
                              </a:solidFill>
                              <a:latin typeface="Cambria Math" panose="02040503050406030204" pitchFamily="18" charset="0"/>
                            </a:rPr>
                            <m:t>𝜃</m:t>
                          </m:r>
                        </m:e>
                      </m:func>
                    </m:oMath>
                  </m:oMathPara>
                </a14:m>
                <a:endParaRPr lang="en-IN" sz="2400" dirty="0">
                  <a:solidFill>
                    <a:schemeClr val="tx1"/>
                  </a:solidFill>
                  <a:cs typeface="Arial" panose="020B0604020202020204" pitchFamily="34" charset="0"/>
                </a:endParaRPr>
              </a:p>
            </p:txBody>
          </p:sp>
        </mc:Choice>
        <mc:Fallback xmlns="">
          <p:sp>
            <p:nvSpPr>
              <p:cNvPr id="49" name="TextBox 48">
                <a:extLst>
                  <a:ext uri="{FF2B5EF4-FFF2-40B4-BE49-F238E27FC236}">
                    <a16:creationId xmlns:a16="http://schemas.microsoft.com/office/drawing/2014/main" id="{7877EC20-87DE-4688-84E3-AF38C4EE0E99}"/>
                  </a:ext>
                </a:extLst>
              </p:cNvPr>
              <p:cNvSpPr txBox="1">
                <a:spLocks noRot="1" noChangeAspect="1" noMove="1" noResize="1" noEditPoints="1" noAdjustHandles="1" noChangeArrowheads="1" noChangeShapeType="1" noTextEdit="1"/>
              </p:cNvSpPr>
              <p:nvPr/>
            </p:nvSpPr>
            <p:spPr>
              <a:xfrm>
                <a:off x="1289629" y="3690208"/>
                <a:ext cx="5279035" cy="783804"/>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26C23E2-E257-434B-9663-5FA425388ECB}"/>
                  </a:ext>
                </a:extLst>
              </p:cNvPr>
              <p:cNvSpPr txBox="1"/>
              <p:nvPr/>
            </p:nvSpPr>
            <p:spPr>
              <a:xfrm>
                <a:off x="1091952" y="4715986"/>
                <a:ext cx="6820256" cy="7936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𝐸</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𝜃</m:t>
                          </m:r>
                        </m:den>
                      </m:f>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func>
                        <m:funcPr>
                          <m:ctrlPr>
                            <a:rPr lang="en-IN" sz="2400" i="1" dirty="0">
                              <a:solidFill>
                                <a:schemeClr val="tx1"/>
                              </a:solidFill>
                              <a:latin typeface="Cambria Math" panose="02040503050406030204" pitchFamily="18" charset="0"/>
                            </a:rPr>
                          </m:ctrlPr>
                        </m:funcPr>
                        <m:fName>
                          <m:r>
                            <m:rPr>
                              <m:sty m:val="p"/>
                            </m:rPr>
                            <a:rPr lang="en-IN" sz="2400" i="0" dirty="0">
                              <a:solidFill>
                                <a:schemeClr val="tx1"/>
                              </a:solidFill>
                              <a:latin typeface="Cambria Math" panose="02040503050406030204" pitchFamily="18" charset="0"/>
                            </a:rPr>
                            <m:t>sin</m:t>
                          </m:r>
                        </m:fName>
                        <m:e>
                          <m:r>
                            <a:rPr lang="en-IN" sz="2400" i="1" dirty="0">
                              <a:solidFill>
                                <a:schemeClr val="tx1"/>
                              </a:solidFill>
                              <a:latin typeface="Cambria Math" panose="02040503050406030204" pitchFamily="18" charset="0"/>
                            </a:rPr>
                            <m:t>𝜃</m:t>
                          </m:r>
                          <m:func>
                            <m:funcPr>
                              <m:ctrlPr>
                                <a:rPr lang="en-IN" sz="2400" i="1" dirty="0">
                                  <a:solidFill>
                                    <a:schemeClr val="tx1"/>
                                  </a:solidFill>
                                  <a:latin typeface="Cambria Math" panose="02040503050406030204" pitchFamily="18" charset="0"/>
                                </a:rPr>
                              </m:ctrlPr>
                            </m:funcPr>
                            <m:fName>
                              <m:r>
                                <m:rPr>
                                  <m:sty m:val="p"/>
                                </m:rPr>
                                <a:rPr lang="en-IN" sz="2400" i="0" dirty="0">
                                  <a:solidFill>
                                    <a:schemeClr val="tx1"/>
                                  </a:solidFill>
                                  <a:latin typeface="Cambria Math" panose="02040503050406030204" pitchFamily="18" charset="0"/>
                                </a:rPr>
                                <m:t>cos</m:t>
                              </m:r>
                            </m:fName>
                            <m:e>
                              <m:r>
                                <a:rPr lang="en-IN" sz="2400" i="1" dirty="0">
                                  <a:solidFill>
                                    <a:schemeClr val="tx1"/>
                                  </a:solidFill>
                                  <a:latin typeface="Cambria Math" panose="02040503050406030204" pitchFamily="18" charset="0"/>
                                </a:rPr>
                                <m:t>𝜃</m:t>
                              </m:r>
                            </m:e>
                          </m:func>
                        </m:e>
                      </m:func>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𝑦</m:t>
                          </m:r>
                        </m:sub>
                      </m:sSub>
                      <m:func>
                        <m:funcPr>
                          <m:ctrlPr>
                            <a:rPr lang="en-IN" sz="2400" i="1" dirty="0">
                              <a:solidFill>
                                <a:schemeClr val="tx1"/>
                              </a:solidFill>
                              <a:latin typeface="Cambria Math" panose="02040503050406030204" pitchFamily="18" charset="0"/>
                            </a:rPr>
                          </m:ctrlPr>
                        </m:funcPr>
                        <m:fName>
                          <m:r>
                            <m:rPr>
                              <m:sty m:val="p"/>
                            </m:rPr>
                            <a:rPr lang="en-IN" sz="2400" i="0" dirty="0">
                              <a:solidFill>
                                <a:schemeClr val="tx1"/>
                              </a:solidFill>
                              <a:latin typeface="Cambria Math" panose="02040503050406030204" pitchFamily="18" charset="0"/>
                            </a:rPr>
                            <m:t>cos</m:t>
                          </m:r>
                        </m:fName>
                        <m:e>
                          <m:r>
                            <a:rPr lang="en-IN" sz="2400" i="1" dirty="0">
                              <a:solidFill>
                                <a:schemeClr val="tx1"/>
                              </a:solidFill>
                              <a:latin typeface="Cambria Math" panose="02040503050406030204" pitchFamily="18" charset="0"/>
                            </a:rPr>
                            <m:t>𝜃</m:t>
                          </m:r>
                        </m:e>
                      </m:func>
                      <m:r>
                        <a:rPr lang="en-IN" sz="2400" i="0" dirty="0">
                          <a:solidFill>
                            <a:schemeClr val="tx1"/>
                          </a:solidFill>
                          <a:latin typeface="Cambria Math" panose="02040503050406030204" pitchFamily="18" charset="0"/>
                        </a:rPr>
                        <m:t>=0</m:t>
                      </m:r>
                    </m:oMath>
                  </m:oMathPara>
                </a14:m>
                <a:endParaRPr lang="en-IN" sz="2400" dirty="0">
                  <a:cs typeface="Arial" panose="020B0604020202020204" pitchFamily="34" charset="0"/>
                </a:endParaRPr>
              </a:p>
            </p:txBody>
          </p:sp>
        </mc:Choice>
        <mc:Fallback xmlns="">
          <p:sp>
            <p:nvSpPr>
              <p:cNvPr id="51" name="TextBox 50">
                <a:extLst>
                  <a:ext uri="{FF2B5EF4-FFF2-40B4-BE49-F238E27FC236}">
                    <a16:creationId xmlns:a16="http://schemas.microsoft.com/office/drawing/2014/main" id="{426C23E2-E257-434B-9663-5FA425388ECB}"/>
                  </a:ext>
                </a:extLst>
              </p:cNvPr>
              <p:cNvSpPr txBox="1">
                <a:spLocks noRot="1" noChangeAspect="1" noMove="1" noResize="1" noEditPoints="1" noAdjustHandles="1" noChangeArrowheads="1" noChangeShapeType="1" noTextEdit="1"/>
              </p:cNvSpPr>
              <p:nvPr/>
            </p:nvSpPr>
            <p:spPr>
              <a:xfrm>
                <a:off x="1091952" y="4715986"/>
                <a:ext cx="6820256" cy="79367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7465541-F394-4E1C-A8ED-AF9694331EA2}"/>
                  </a:ext>
                </a:extLst>
              </p:cNvPr>
              <p:cNvSpPr txBox="1"/>
              <p:nvPr/>
            </p:nvSpPr>
            <p:spPr>
              <a:xfrm>
                <a:off x="1232503" y="5584647"/>
                <a:ext cx="2269775" cy="856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IN" sz="2400" i="1" dirty="0" smtClean="0">
                              <a:solidFill>
                                <a:schemeClr val="tx1"/>
                              </a:solidFill>
                              <a:latin typeface="Cambria Math" panose="02040503050406030204" pitchFamily="18" charset="0"/>
                            </a:rPr>
                          </m:ctrlPr>
                        </m:funcPr>
                        <m:fName>
                          <m:r>
                            <m:rPr>
                              <m:sty m:val="p"/>
                            </m:rPr>
                            <a:rPr lang="en-IN" sz="2400" dirty="0">
                              <a:solidFill>
                                <a:schemeClr val="tx1"/>
                              </a:solidFill>
                              <a:latin typeface="Cambria Math" panose="02040503050406030204" pitchFamily="18" charset="0"/>
                            </a:rPr>
                            <m:t>sin</m:t>
                          </m:r>
                        </m:fName>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𝜃</m:t>
                              </m:r>
                            </m:e>
                            <m:sub>
                              <m:r>
                                <a:rPr lang="en-IN" sz="2400" i="1" dirty="0">
                                  <a:solidFill>
                                    <a:schemeClr val="tx1"/>
                                  </a:solidFill>
                                  <a:latin typeface="Cambria Math" panose="02040503050406030204" pitchFamily="18" charset="0"/>
                                </a:rPr>
                                <m:t>𝑚</m:t>
                              </m:r>
                              <m:r>
                                <a:rPr lang="en-IN" sz="2400" b="0" i="1" dirty="0" smtClean="0">
                                  <a:solidFill>
                                    <a:schemeClr val="tx1"/>
                                  </a:solidFill>
                                  <a:latin typeface="Cambria Math" panose="02040503050406030204" pitchFamily="18" charset="0"/>
                                </a:rPr>
                                <m:t>𝑖𝑛</m:t>
                              </m:r>
                            </m:sub>
                          </m:sSub>
                        </m:e>
                      </m:func>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𝑦</m:t>
                              </m:r>
                            </m:sub>
                          </m:sSub>
                        </m:num>
                        <m:den>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den>
                      </m:f>
                    </m:oMath>
                  </m:oMathPara>
                </a14:m>
                <a:endParaRPr lang="en-IN" sz="2400" dirty="0">
                  <a:cs typeface="Arial" panose="020B0604020202020204" pitchFamily="34" charset="0"/>
                </a:endParaRPr>
              </a:p>
            </p:txBody>
          </p:sp>
        </mc:Choice>
        <mc:Fallback xmlns="">
          <p:sp>
            <p:nvSpPr>
              <p:cNvPr id="52" name="TextBox 51">
                <a:extLst>
                  <a:ext uri="{FF2B5EF4-FFF2-40B4-BE49-F238E27FC236}">
                    <a16:creationId xmlns:a16="http://schemas.microsoft.com/office/drawing/2014/main" id="{37465541-F394-4E1C-A8ED-AF9694331EA2}"/>
                  </a:ext>
                </a:extLst>
              </p:cNvPr>
              <p:cNvSpPr txBox="1">
                <a:spLocks noRot="1" noChangeAspect="1" noMove="1" noResize="1" noEditPoints="1" noAdjustHandles="1" noChangeArrowheads="1" noChangeShapeType="1" noTextEdit="1"/>
              </p:cNvSpPr>
              <p:nvPr/>
            </p:nvSpPr>
            <p:spPr>
              <a:xfrm>
                <a:off x="1232503" y="5584647"/>
                <a:ext cx="2269775" cy="856260"/>
              </a:xfrm>
              <a:prstGeom prst="rect">
                <a:avLst/>
              </a:prstGeom>
              <a:blipFill>
                <a:blip r:embed="rId4"/>
                <a:stretch>
                  <a:fillRect/>
                </a:stretch>
              </a:blipFill>
            </p:spPr>
            <p:txBody>
              <a:bodyPr/>
              <a:lstStyle/>
              <a:p>
                <a:r>
                  <a:rPr lang="en-IN">
                    <a:noFill/>
                  </a:rPr>
                  <a:t> </a:t>
                </a:r>
              </a:p>
            </p:txBody>
          </p:sp>
        </mc:Fallback>
      </mc:AlternateContent>
      <p:sp>
        <p:nvSpPr>
          <p:cNvPr id="53" name="Arrow: Right 52">
            <a:extLst>
              <a:ext uri="{FF2B5EF4-FFF2-40B4-BE49-F238E27FC236}">
                <a16:creationId xmlns:a16="http://schemas.microsoft.com/office/drawing/2014/main" id="{B397A8CF-E925-4511-A2AE-C4DFF6DF05BC}"/>
              </a:ext>
            </a:extLst>
          </p:cNvPr>
          <p:cNvSpPr/>
          <p:nvPr/>
        </p:nvSpPr>
        <p:spPr>
          <a:xfrm>
            <a:off x="3677288" y="5846362"/>
            <a:ext cx="522555" cy="332831"/>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DF60CC3-9689-407B-85BE-A0FCFD2B6CB0}"/>
                  </a:ext>
                </a:extLst>
              </p:cNvPr>
              <p:cNvSpPr txBox="1"/>
              <p:nvPr/>
            </p:nvSpPr>
            <p:spPr>
              <a:xfrm>
                <a:off x="4357450" y="5561300"/>
                <a:ext cx="2786217" cy="9221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𝜃</m:t>
                          </m:r>
                        </m:e>
                        <m:sub>
                          <m:r>
                            <a:rPr lang="en-IN" sz="2400" i="1" dirty="0">
                              <a:solidFill>
                                <a:schemeClr val="tx1"/>
                              </a:solidFill>
                              <a:latin typeface="Cambria Math" panose="02040503050406030204" pitchFamily="18" charset="0"/>
                            </a:rPr>
                            <m:t>𝑚</m:t>
                          </m:r>
                          <m:r>
                            <a:rPr lang="en-IN" sz="2400" b="0" i="1" dirty="0" smtClean="0">
                              <a:solidFill>
                                <a:schemeClr val="tx1"/>
                              </a:solidFill>
                              <a:latin typeface="Cambria Math" panose="02040503050406030204" pitchFamily="18" charset="0"/>
                            </a:rPr>
                            <m:t>𝑖𝑛</m:t>
                          </m:r>
                        </m:sub>
                      </m:sSub>
                      <m:r>
                        <a:rPr lang="en-IN" sz="2400" i="0" dirty="0">
                          <a:solidFill>
                            <a:schemeClr val="tx1"/>
                          </a:solidFill>
                          <a:latin typeface="Cambria Math" panose="02040503050406030204" pitchFamily="18" charset="0"/>
                        </a:rPr>
                        <m:t>=</m:t>
                      </m:r>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−1</m:t>
                              </m:r>
                            </m:sup>
                          </m:sSup>
                        </m:fName>
                        <m:e>
                          <m:d>
                            <m:dPr>
                              <m:ctrlPr>
                                <a:rPr lang="en-IN" sz="2400" i="1" dirty="0">
                                  <a:solidFill>
                                    <a:schemeClr val="tx1"/>
                                  </a:solidFill>
                                  <a:latin typeface="Cambria Math" panose="02040503050406030204" pitchFamily="18" charset="0"/>
                                </a:rPr>
                              </m:ctrlPr>
                            </m:dPr>
                            <m:e>
                              <m:f>
                                <m:fPr>
                                  <m:ctrlPr>
                                    <a:rPr lang="en-IN" sz="2400" i="1" dirty="0">
                                      <a:solidFill>
                                        <a:schemeClr val="tx1"/>
                                      </a:solidFill>
                                      <a:latin typeface="Cambria Math" panose="02040503050406030204" pitchFamily="18" charset="0"/>
                                    </a:rPr>
                                  </m:ctrlPr>
                                </m:fPr>
                                <m:num>
                                  <m:r>
                                    <a:rPr lang="en-IN" sz="2400" i="1" dirty="0">
                                      <a:solidFill>
                                        <a:schemeClr val="tx1"/>
                                      </a:solidFill>
                                      <a:latin typeface="Cambria Math" panose="02040503050406030204" pitchFamily="18" charset="0"/>
                                    </a:rPr>
                                    <m:t>𝐻</m:t>
                                  </m:r>
                                  <m:r>
                                    <a:rPr lang="en-IN" sz="2400" i="1" baseline="-25000" dirty="0">
                                      <a:solidFill>
                                        <a:schemeClr val="tx1"/>
                                      </a:solidFill>
                                      <a:latin typeface="Cambria Math" panose="02040503050406030204" pitchFamily="18" charset="0"/>
                                    </a:rPr>
                                    <m:t>𝑦</m:t>
                                  </m:r>
                                </m:num>
                                <m:den>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den>
                              </m:f>
                            </m:e>
                          </m:d>
                        </m:e>
                      </m:func>
                    </m:oMath>
                  </m:oMathPara>
                </a14:m>
                <a:endParaRPr lang="en-IN" sz="2400" dirty="0">
                  <a:solidFill>
                    <a:schemeClr val="tx1"/>
                  </a:solidFill>
                  <a:cs typeface="Arial" panose="020B0604020202020204" pitchFamily="34" charset="0"/>
                </a:endParaRPr>
              </a:p>
            </p:txBody>
          </p:sp>
        </mc:Choice>
        <mc:Fallback xmlns="">
          <p:sp>
            <p:nvSpPr>
              <p:cNvPr id="54" name="TextBox 53">
                <a:extLst>
                  <a:ext uri="{FF2B5EF4-FFF2-40B4-BE49-F238E27FC236}">
                    <a16:creationId xmlns:a16="http://schemas.microsoft.com/office/drawing/2014/main" id="{0DF60CC3-9689-407B-85BE-A0FCFD2B6CB0}"/>
                  </a:ext>
                </a:extLst>
              </p:cNvPr>
              <p:cNvSpPr txBox="1">
                <a:spLocks noRot="1" noChangeAspect="1" noMove="1" noResize="1" noEditPoints="1" noAdjustHandles="1" noChangeArrowheads="1" noChangeShapeType="1" noTextEdit="1"/>
              </p:cNvSpPr>
              <p:nvPr/>
            </p:nvSpPr>
            <p:spPr>
              <a:xfrm>
                <a:off x="4357450" y="5561300"/>
                <a:ext cx="2786217" cy="922176"/>
              </a:xfrm>
              <a:prstGeom prst="rect">
                <a:avLst/>
              </a:prstGeom>
              <a:blipFill>
                <a:blip r:embed="rId5"/>
                <a:stretch>
                  <a:fillRect/>
                </a:stretch>
              </a:blipFill>
            </p:spPr>
            <p:txBody>
              <a:bodyPr/>
              <a:lstStyle/>
              <a:p>
                <a:r>
                  <a:rPr lang="en-IN">
                    <a:noFill/>
                  </a:rPr>
                  <a:t> </a:t>
                </a:r>
              </a:p>
            </p:txBody>
          </p:sp>
        </mc:Fallback>
      </mc:AlternateContent>
      <p:sp>
        <p:nvSpPr>
          <p:cNvPr id="45" name="TextBox 44">
            <a:extLst>
              <a:ext uri="{FF2B5EF4-FFF2-40B4-BE49-F238E27FC236}">
                <a16:creationId xmlns:a16="http://schemas.microsoft.com/office/drawing/2014/main" id="{0EB453E6-3252-4345-8FCE-BEA7BDCE453E}"/>
              </a:ext>
            </a:extLst>
          </p:cNvPr>
          <p:cNvSpPr txBox="1"/>
          <p:nvPr/>
        </p:nvSpPr>
        <p:spPr>
          <a:xfrm>
            <a:off x="6563466" y="3797978"/>
            <a:ext cx="2377103" cy="819841"/>
          </a:xfrm>
          <a:prstGeom prst="rect">
            <a:avLst/>
          </a:prstGeom>
          <a:solidFill>
            <a:schemeClr val="accent2">
              <a:lumMod val="20000"/>
              <a:lumOff val="80000"/>
            </a:schemeClr>
          </a:solidFill>
        </p:spPr>
        <p:txBody>
          <a:bodyPr wrap="square" rtlCol="0">
            <a:spAutoFit/>
          </a:bodyPr>
          <a:lstStyle/>
          <a:p>
            <a:pPr algn="ctr"/>
            <a:r>
              <a:rPr lang="en-US" sz="2400" dirty="0"/>
              <a:t>H is along </a:t>
            </a:r>
          </a:p>
          <a:p>
            <a:pPr algn="ctr"/>
            <a:r>
              <a:rPr lang="en-US" sz="2400" dirty="0"/>
              <a:t>in-plane hard axis</a:t>
            </a:r>
            <a:endParaRPr lang="en-IN" sz="2400" dirty="0"/>
          </a:p>
        </p:txBody>
      </p:sp>
      <p:grpSp>
        <p:nvGrpSpPr>
          <p:cNvPr id="9" name="Group 8">
            <a:extLst>
              <a:ext uri="{FF2B5EF4-FFF2-40B4-BE49-F238E27FC236}">
                <a16:creationId xmlns:a16="http://schemas.microsoft.com/office/drawing/2014/main" id="{1436F2DF-37C3-4355-93F1-6488B1BB79D5}"/>
              </a:ext>
            </a:extLst>
          </p:cNvPr>
          <p:cNvGrpSpPr/>
          <p:nvPr/>
        </p:nvGrpSpPr>
        <p:grpSpPr>
          <a:xfrm>
            <a:off x="5561631" y="926695"/>
            <a:ext cx="3468084" cy="2731770"/>
            <a:chOff x="5556296" y="923005"/>
            <a:chExt cx="3468084" cy="273177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FDE2B0-478F-4153-8A91-11B8979EA672}"/>
                    </a:ext>
                  </a:extLst>
                </p:cNvPr>
                <p:cNvSpPr txBox="1"/>
                <p:nvPr/>
              </p:nvSpPr>
              <p:spPr>
                <a:xfrm>
                  <a:off x="5556296" y="3254665"/>
                  <a:ext cx="2963450" cy="400110"/>
                </a:xfrm>
                <a:prstGeom prst="rect">
                  <a:avLst/>
                </a:prstGeom>
                <a:noFill/>
              </p:spPr>
              <p:txBody>
                <a:bodyPr wrap="square" rtlCol="0">
                  <a:spAutoFit/>
                </a:bodyPr>
                <a:lstStyle/>
                <a:p>
                  <a:r>
                    <a:rPr lang="en-US" sz="2000" dirty="0"/>
                    <a:t>Magnet’s plane:</a:t>
                  </a:r>
                  <a14:m>
                    <m:oMath xmlns:m="http://schemas.openxmlformats.org/officeDocument/2006/math">
                      <m:r>
                        <a:rPr lang="en-IN" sz="2000" i="1" dirty="0" smtClean="0">
                          <a:latin typeface="Cambria Math" panose="02040503050406030204" pitchFamily="18" charset="0"/>
                        </a:rPr>
                        <m:t>𝜙</m:t>
                      </m:r>
                      <m:r>
                        <a:rPr lang="en-IN" sz="2000" b="1" i="1" dirty="0" smtClean="0">
                          <a:latin typeface="Cambria Math" panose="02040503050406030204" pitchFamily="18" charset="0"/>
                        </a:rPr>
                        <m:t>=±</m:t>
                      </m:r>
                      <m:r>
                        <a:rPr lang="en-IN" sz="2000" b="0" i="1" dirty="0" smtClean="0">
                          <a:latin typeface="Cambria Math" panose="02040503050406030204" pitchFamily="18" charset="0"/>
                        </a:rPr>
                        <m:t>9</m:t>
                      </m:r>
                      <m:sSup>
                        <m:sSupPr>
                          <m:ctrlPr>
                            <a:rPr lang="en-IN" sz="2000" i="1" dirty="0" smtClean="0">
                              <a:latin typeface="Cambria Math" panose="02040503050406030204" pitchFamily="18" charset="0"/>
                            </a:rPr>
                          </m:ctrlPr>
                        </m:sSupPr>
                        <m:e>
                          <m:r>
                            <a:rPr lang="en-IN"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a14:m>
                  <a:endParaRPr lang="en-IN" sz="2000" dirty="0"/>
                </a:p>
              </p:txBody>
            </p:sp>
          </mc:Choice>
          <mc:Fallback xmlns="">
            <p:sp>
              <p:nvSpPr>
                <p:cNvPr id="23" name="TextBox 22">
                  <a:extLst>
                    <a:ext uri="{FF2B5EF4-FFF2-40B4-BE49-F238E27FC236}">
                      <a16:creationId xmlns:a16="http://schemas.microsoft.com/office/drawing/2014/main" id="{61FDE2B0-478F-4153-8A91-11B8979EA672}"/>
                    </a:ext>
                  </a:extLst>
                </p:cNvPr>
                <p:cNvSpPr txBox="1">
                  <a:spLocks noRot="1" noChangeAspect="1" noMove="1" noResize="1" noEditPoints="1" noAdjustHandles="1" noChangeArrowheads="1" noChangeShapeType="1" noTextEdit="1"/>
                </p:cNvSpPr>
                <p:nvPr/>
              </p:nvSpPr>
              <p:spPr>
                <a:xfrm>
                  <a:off x="5556296" y="3254665"/>
                  <a:ext cx="2963450" cy="400110"/>
                </a:xfrm>
                <a:prstGeom prst="rect">
                  <a:avLst/>
                </a:prstGeom>
                <a:blipFill>
                  <a:blip r:embed="rId6"/>
                  <a:stretch>
                    <a:fillRect l="-2058" t="-9231" b="-27692"/>
                  </a:stretch>
                </a:blipFill>
              </p:spPr>
              <p:txBody>
                <a:bodyPr/>
                <a:lstStyle/>
                <a:p>
                  <a:r>
                    <a:rPr lang="en-IN">
                      <a:noFill/>
                    </a:rPr>
                    <a:t> </a:t>
                  </a:r>
                </a:p>
              </p:txBody>
            </p:sp>
          </mc:Fallback>
        </mc:AlternateContent>
        <p:grpSp>
          <p:nvGrpSpPr>
            <p:cNvPr id="55" name="Group 54">
              <a:extLst>
                <a:ext uri="{FF2B5EF4-FFF2-40B4-BE49-F238E27FC236}">
                  <a16:creationId xmlns:a16="http://schemas.microsoft.com/office/drawing/2014/main" id="{32528ACE-A066-44DD-836C-B096C69701C0}"/>
                </a:ext>
              </a:extLst>
            </p:cNvPr>
            <p:cNvGrpSpPr/>
            <p:nvPr/>
          </p:nvGrpSpPr>
          <p:grpSpPr>
            <a:xfrm>
              <a:off x="5672290" y="923005"/>
              <a:ext cx="3352090" cy="2376928"/>
              <a:chOff x="5308669" y="908513"/>
              <a:chExt cx="3352090" cy="2376928"/>
            </a:xfrm>
          </p:grpSpPr>
          <p:cxnSp>
            <p:nvCxnSpPr>
              <p:cNvPr id="58" name="Straight Arrow Connector 57">
                <a:extLst>
                  <a:ext uri="{FF2B5EF4-FFF2-40B4-BE49-F238E27FC236}">
                    <a16:creationId xmlns:a16="http://schemas.microsoft.com/office/drawing/2014/main" id="{A0815D65-B790-463C-BE11-92DFE2D83269}"/>
                  </a:ext>
                </a:extLst>
              </p:cNvPr>
              <p:cNvCxnSpPr>
                <a:cxnSpLocks/>
              </p:cNvCxnSpPr>
              <p:nvPr/>
            </p:nvCxnSpPr>
            <p:spPr>
              <a:xfrm flipV="1">
                <a:off x="6364617" y="1282635"/>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989CC1-BCB0-4324-8DCA-CF4E413F3BD5}"/>
                  </a:ext>
                </a:extLst>
              </p:cNvPr>
              <p:cNvCxnSpPr>
                <a:cxnSpLocks/>
              </p:cNvCxnSpPr>
              <p:nvPr/>
            </p:nvCxnSpPr>
            <p:spPr>
              <a:xfrm>
                <a:off x="6364617" y="2444929"/>
                <a:ext cx="121198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D143BEA-812F-4C04-BDCB-7FECEA9668D9}"/>
                  </a:ext>
                </a:extLst>
              </p:cNvPr>
              <p:cNvCxnSpPr>
                <a:cxnSpLocks/>
              </p:cNvCxnSpPr>
              <p:nvPr/>
            </p:nvCxnSpPr>
            <p:spPr>
              <a:xfrm flipH="1">
                <a:off x="5555055" y="2440382"/>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CB4220A-E7FD-43A6-85EA-86A9E543EBB4}"/>
                  </a:ext>
                </a:extLst>
              </p:cNvPr>
              <p:cNvSpPr txBox="1"/>
              <p:nvPr/>
            </p:nvSpPr>
            <p:spPr>
              <a:xfrm>
                <a:off x="5308669" y="2823776"/>
                <a:ext cx="361946" cy="461665"/>
              </a:xfrm>
              <a:prstGeom prst="rect">
                <a:avLst/>
              </a:prstGeom>
              <a:noFill/>
            </p:spPr>
            <p:txBody>
              <a:bodyPr wrap="square" rtlCol="0">
                <a:spAutoFit/>
              </a:bodyPr>
              <a:lstStyle/>
              <a:p>
                <a:r>
                  <a:rPr lang="en-IN" sz="2400" b="1"/>
                  <a:t>x</a:t>
                </a:r>
                <a:endParaRPr lang="en-IN" sz="2400" b="1" dirty="0"/>
              </a:p>
            </p:txBody>
          </p:sp>
          <p:sp>
            <p:nvSpPr>
              <p:cNvPr id="62" name="TextBox 61">
                <a:extLst>
                  <a:ext uri="{FF2B5EF4-FFF2-40B4-BE49-F238E27FC236}">
                    <a16:creationId xmlns:a16="http://schemas.microsoft.com/office/drawing/2014/main" id="{AF5C52AC-97E7-46DB-9107-B0F37F38388F}"/>
                  </a:ext>
                </a:extLst>
              </p:cNvPr>
              <p:cNvSpPr txBox="1"/>
              <p:nvPr/>
            </p:nvSpPr>
            <p:spPr>
              <a:xfrm>
                <a:off x="7550981" y="2196595"/>
                <a:ext cx="361946" cy="461665"/>
              </a:xfrm>
              <a:prstGeom prst="rect">
                <a:avLst/>
              </a:prstGeom>
              <a:noFill/>
            </p:spPr>
            <p:txBody>
              <a:bodyPr wrap="square" rtlCol="0">
                <a:spAutoFit/>
              </a:bodyPr>
              <a:lstStyle/>
              <a:p>
                <a:r>
                  <a:rPr lang="en-IN" sz="2400" b="1" dirty="0"/>
                  <a:t>y</a:t>
                </a:r>
              </a:p>
            </p:txBody>
          </p:sp>
          <p:sp>
            <p:nvSpPr>
              <p:cNvPr id="63" name="TextBox 62">
                <a:extLst>
                  <a:ext uri="{FF2B5EF4-FFF2-40B4-BE49-F238E27FC236}">
                    <a16:creationId xmlns:a16="http://schemas.microsoft.com/office/drawing/2014/main" id="{E62C0235-C139-49B1-A480-5838B5B5A3F0}"/>
                  </a:ext>
                </a:extLst>
              </p:cNvPr>
              <p:cNvSpPr txBox="1"/>
              <p:nvPr/>
            </p:nvSpPr>
            <p:spPr>
              <a:xfrm>
                <a:off x="6256898" y="908513"/>
                <a:ext cx="361946" cy="461665"/>
              </a:xfrm>
              <a:prstGeom prst="rect">
                <a:avLst/>
              </a:prstGeom>
              <a:noFill/>
            </p:spPr>
            <p:txBody>
              <a:bodyPr wrap="square" rtlCol="0">
                <a:spAutoFit/>
              </a:bodyPr>
              <a:lstStyle/>
              <a:p>
                <a:r>
                  <a:rPr lang="en-IN" sz="2400" b="1" dirty="0"/>
                  <a:t>z</a:t>
                </a:r>
              </a:p>
            </p:txBody>
          </p:sp>
          <p:cxnSp>
            <p:nvCxnSpPr>
              <p:cNvPr id="64" name="Straight Arrow Connector 63">
                <a:extLst>
                  <a:ext uri="{FF2B5EF4-FFF2-40B4-BE49-F238E27FC236}">
                    <a16:creationId xmlns:a16="http://schemas.microsoft.com/office/drawing/2014/main" id="{EBA2EDBE-B6DD-425C-AB75-5760856C926D}"/>
                  </a:ext>
                </a:extLst>
              </p:cNvPr>
              <p:cNvCxnSpPr>
                <a:cxnSpLocks/>
              </p:cNvCxnSpPr>
              <p:nvPr/>
            </p:nvCxnSpPr>
            <p:spPr>
              <a:xfrm flipV="1">
                <a:off x="6366680" y="1981740"/>
                <a:ext cx="1011742" cy="4460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F024FF-E655-4476-896C-1EDFA5D5A9E9}"/>
                  </a:ext>
                </a:extLst>
              </p:cNvPr>
              <p:cNvSpPr txBox="1"/>
              <p:nvPr/>
            </p:nvSpPr>
            <p:spPr>
              <a:xfrm>
                <a:off x="6609566" y="1225146"/>
                <a:ext cx="2051193" cy="830997"/>
              </a:xfrm>
              <a:prstGeom prst="rect">
                <a:avLst/>
              </a:prstGeom>
              <a:noFill/>
            </p:spPr>
            <p:txBody>
              <a:bodyPr wrap="square" rtlCol="0">
                <a:spAutoFit/>
              </a:bodyPr>
              <a:lstStyle/>
              <a:p>
                <a:pPr algn="ctr"/>
                <a:r>
                  <a:rPr lang="en-IN" sz="2400" b="1" dirty="0">
                    <a:solidFill>
                      <a:srgbClr val="C00000"/>
                    </a:solidFill>
                  </a:rPr>
                  <a:t>Magnetization</a:t>
                </a:r>
              </a:p>
              <a:p>
                <a:pPr algn="ctr"/>
                <a:r>
                  <a:rPr lang="en-IN" sz="2400" b="1" dirty="0">
                    <a:solidFill>
                      <a:srgbClr val="C00000"/>
                    </a:solidFill>
                  </a:rPr>
                  <a:t> direction</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48DF31D-94AA-4FA7-8568-CB522D69DCB2}"/>
                      </a:ext>
                    </a:extLst>
                  </p:cNvPr>
                  <p:cNvSpPr txBox="1"/>
                  <p:nvPr/>
                </p:nvSpPr>
                <p:spPr>
                  <a:xfrm>
                    <a:off x="6486254" y="1584463"/>
                    <a:ext cx="36194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oMath>
                      </m:oMathPara>
                    </a14:m>
                    <a:endParaRPr lang="en-IN" sz="2400" b="1" dirty="0"/>
                  </a:p>
                </p:txBody>
              </p:sp>
            </mc:Choice>
            <mc:Fallback xmlns="">
              <p:sp>
                <p:nvSpPr>
                  <p:cNvPr id="66" name="TextBox 65">
                    <a:extLst>
                      <a:ext uri="{FF2B5EF4-FFF2-40B4-BE49-F238E27FC236}">
                        <a16:creationId xmlns:a16="http://schemas.microsoft.com/office/drawing/2014/main" id="{A48DF31D-94AA-4FA7-8568-CB522D69DCB2}"/>
                      </a:ext>
                    </a:extLst>
                  </p:cNvPr>
                  <p:cNvSpPr txBox="1">
                    <a:spLocks noRot="1" noChangeAspect="1" noMove="1" noResize="1" noEditPoints="1" noAdjustHandles="1" noChangeArrowheads="1" noChangeShapeType="1" noTextEdit="1"/>
                  </p:cNvSpPr>
                  <p:nvPr/>
                </p:nvSpPr>
                <p:spPr>
                  <a:xfrm>
                    <a:off x="6486254" y="1584463"/>
                    <a:ext cx="361946" cy="461665"/>
                  </a:xfrm>
                  <a:prstGeom prst="rect">
                    <a:avLst/>
                  </a:prstGeom>
                  <a:blipFill>
                    <a:blip r:embed="rId8"/>
                    <a:stretch>
                      <a:fillRect l="-5085" r="-1695"/>
                    </a:stretch>
                  </a:blipFill>
                </p:spPr>
                <p:txBody>
                  <a:bodyPr/>
                  <a:lstStyle/>
                  <a:p>
                    <a:r>
                      <a:rPr lang="en-IN">
                        <a:noFill/>
                      </a:rPr>
                      <a:t> </a:t>
                    </a:r>
                  </a:p>
                </p:txBody>
              </p:sp>
            </mc:Fallback>
          </mc:AlternateContent>
          <p:cxnSp>
            <p:nvCxnSpPr>
              <p:cNvPr id="67" name="Straight Connector 66">
                <a:extLst>
                  <a:ext uri="{FF2B5EF4-FFF2-40B4-BE49-F238E27FC236}">
                    <a16:creationId xmlns:a16="http://schemas.microsoft.com/office/drawing/2014/main" id="{5AF4A70E-36BE-4AA6-BB36-8811A6D8DC09}"/>
                  </a:ext>
                </a:extLst>
              </p:cNvPr>
              <p:cNvCxnSpPr>
                <a:cxnSpLocks/>
              </p:cNvCxnSpPr>
              <p:nvPr/>
            </p:nvCxnSpPr>
            <p:spPr>
              <a:xfrm>
                <a:off x="7351443" y="1978416"/>
                <a:ext cx="0" cy="966859"/>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1BD5A7-0FC0-44A5-9319-2F2234CA5E84}"/>
                  </a:ext>
                </a:extLst>
              </p:cNvPr>
              <p:cNvCxnSpPr>
                <a:cxnSpLocks/>
              </p:cNvCxnSpPr>
              <p:nvPr/>
            </p:nvCxnSpPr>
            <p:spPr>
              <a:xfrm>
                <a:off x="6364617" y="2460928"/>
                <a:ext cx="986826" cy="484347"/>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82D41A0-25EA-4100-809F-65E686E4F29D}"/>
                  </a:ext>
                </a:extLst>
              </p:cNvPr>
              <p:cNvSpPr txBox="1"/>
              <p:nvPr/>
            </p:nvSpPr>
            <p:spPr>
              <a:xfrm>
                <a:off x="5993581" y="2642309"/>
                <a:ext cx="361946" cy="461665"/>
              </a:xfrm>
              <a:prstGeom prst="rect">
                <a:avLst/>
              </a:prstGeom>
              <a:noFill/>
            </p:spPr>
            <p:txBody>
              <a:bodyPr wrap="square" rtlCol="0">
                <a:spAutoFit/>
              </a:bodyPr>
              <a:lstStyle/>
              <a:p>
                <a:r>
                  <a:rPr lang="el-GR" sz="2400" dirty="0"/>
                  <a:t>φ</a:t>
                </a:r>
                <a:endParaRPr lang="en-IN" sz="2400" dirty="0"/>
              </a:p>
            </p:txBody>
          </p:sp>
        </p:grpSp>
        <p:pic>
          <p:nvPicPr>
            <p:cNvPr id="71" name="Graphic 70" descr="Line arrow Counter clockwise curve">
              <a:extLst>
                <a:ext uri="{FF2B5EF4-FFF2-40B4-BE49-F238E27FC236}">
                  <a16:creationId xmlns:a16="http://schemas.microsoft.com/office/drawing/2014/main" id="{2EF0598D-75FF-4E76-974F-054ECC17AA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213955">
              <a:off x="6521169" y="2403450"/>
              <a:ext cx="468447" cy="468447"/>
            </a:xfrm>
            <a:prstGeom prst="rect">
              <a:avLst/>
            </a:prstGeom>
          </p:spPr>
        </p:pic>
        <p:pic>
          <p:nvPicPr>
            <p:cNvPr id="72" name="Graphic 71" descr="Line arrow Counter clockwise curve">
              <a:extLst>
                <a:ext uri="{FF2B5EF4-FFF2-40B4-BE49-F238E27FC236}">
                  <a16:creationId xmlns:a16="http://schemas.microsoft.com/office/drawing/2014/main" id="{A25D7F64-7EE0-4904-87F1-A12EA90BFA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7387071" flipH="1">
              <a:off x="6561233" y="1870315"/>
              <a:ext cx="677967" cy="468447"/>
            </a:xfrm>
            <a:prstGeom prst="rect">
              <a:avLst/>
            </a:prstGeom>
          </p:spPr>
        </p:pic>
      </p:grpSp>
      <p:sp>
        <p:nvSpPr>
          <p:cNvPr id="10" name="Slide Number Placeholder 9">
            <a:extLst>
              <a:ext uri="{FF2B5EF4-FFF2-40B4-BE49-F238E27FC236}">
                <a16:creationId xmlns:a16="http://schemas.microsoft.com/office/drawing/2014/main" id="{672F45E4-1906-4CD0-84CA-F4D126505F05}"/>
              </a:ext>
            </a:extLst>
          </p:cNvPr>
          <p:cNvSpPr>
            <a:spLocks noGrp="1"/>
          </p:cNvSpPr>
          <p:nvPr>
            <p:ph type="sldNum" sz="quarter" idx="12"/>
          </p:nvPr>
        </p:nvSpPr>
        <p:spPr/>
        <p:txBody>
          <a:bodyPr/>
          <a:lstStyle/>
          <a:p>
            <a:fld id="{4E3495D0-1C20-4D5C-AE9D-42F7DC54160D}" type="slidenum">
              <a:rPr lang="en-US" smtClean="0"/>
              <a:t>11</a:t>
            </a:fld>
            <a:endParaRPr lang="en-US"/>
          </a:p>
        </p:txBody>
      </p:sp>
    </p:spTree>
    <p:extLst>
      <p:ext uri="{BB962C8B-B14F-4D97-AF65-F5344CB8AC3E}">
        <p14:creationId xmlns:p14="http://schemas.microsoft.com/office/powerpoint/2010/main" val="14818132"/>
      </p:ext>
    </p:extLst>
  </p:cSld>
  <p:clrMapOvr>
    <a:masterClrMapping/>
  </p:clrMapOvr>
  <mc:AlternateContent xmlns:mc="http://schemas.openxmlformats.org/markup-compatibility/2006" xmlns:p14="http://schemas.microsoft.com/office/powerpoint/2010/main">
    <mc:Choice Requires="p14">
      <p:transition spd="slow" p14:dur="2000" advTm="30745"/>
    </mc:Choice>
    <mc:Fallback xmlns="">
      <p:transition spd="slow" advTm="3074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3A2E-B44D-49D0-A9C1-02624FB8B305}"/>
              </a:ext>
            </a:extLst>
          </p:cNvPr>
          <p:cNvSpPr>
            <a:spLocks noGrp="1"/>
          </p:cNvSpPr>
          <p:nvPr>
            <p:ph type="title"/>
          </p:nvPr>
        </p:nvSpPr>
        <p:spPr>
          <a:xfrm>
            <a:off x="0" y="65989"/>
            <a:ext cx="9144000" cy="953037"/>
          </a:xfrm>
        </p:spPr>
        <p:txBody>
          <a:bodyPr>
            <a:normAutofit fontScale="90000"/>
          </a:bodyPr>
          <a:lstStyle/>
          <a:p>
            <a:r>
              <a:rPr lang="en-IN" dirty="0"/>
              <a:t>Potential Profiles</a:t>
            </a:r>
            <a:br>
              <a:rPr lang="en-IN" dirty="0"/>
            </a:br>
            <a:r>
              <a:rPr lang="en-IN" dirty="0"/>
              <a:t> H is along in-plane hard-axis</a:t>
            </a:r>
          </a:p>
        </p:txBody>
      </p:sp>
      <p:sp>
        <p:nvSpPr>
          <p:cNvPr id="4" name="Date Placeholder 3">
            <a:extLst>
              <a:ext uri="{FF2B5EF4-FFF2-40B4-BE49-F238E27FC236}">
                <a16:creationId xmlns:a16="http://schemas.microsoft.com/office/drawing/2014/main" id="{33D0E115-428F-4E46-A03B-C3F31EA4D956}"/>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E1695F0C-1803-421C-93F1-5769A082874A}"/>
              </a:ext>
            </a:extLst>
          </p:cNvPr>
          <p:cNvSpPr>
            <a:spLocks noGrp="1"/>
          </p:cNvSpPr>
          <p:nvPr>
            <p:ph type="ftr" sz="quarter" idx="11"/>
          </p:nvPr>
        </p:nvSpPr>
        <p:spPr>
          <a:xfrm>
            <a:off x="3028950" y="6491579"/>
            <a:ext cx="3086100" cy="365125"/>
          </a:xfrm>
        </p:spPr>
        <p:txBody>
          <a:bodyPr/>
          <a:lstStyle/>
          <a:p>
            <a:r>
              <a:rPr lang="en-US"/>
              <a:t>IISER Bhopal</a:t>
            </a:r>
            <a:endParaRPr lang="en-US" dirty="0"/>
          </a:p>
        </p:txBody>
      </p:sp>
      <p:grpSp>
        <p:nvGrpSpPr>
          <p:cNvPr id="28" name="Group 27">
            <a:extLst>
              <a:ext uri="{FF2B5EF4-FFF2-40B4-BE49-F238E27FC236}">
                <a16:creationId xmlns:a16="http://schemas.microsoft.com/office/drawing/2014/main" id="{408C8439-AD06-4D6B-B0C7-072BD0B5F054}"/>
              </a:ext>
            </a:extLst>
          </p:cNvPr>
          <p:cNvGrpSpPr/>
          <p:nvPr/>
        </p:nvGrpSpPr>
        <p:grpSpPr>
          <a:xfrm>
            <a:off x="7141981" y="2414594"/>
            <a:ext cx="1757566" cy="2504905"/>
            <a:chOff x="7313853" y="151694"/>
            <a:chExt cx="1757566" cy="2504905"/>
          </a:xfrm>
        </p:grpSpPr>
        <p:grpSp>
          <p:nvGrpSpPr>
            <p:cNvPr id="29" name="Group 28">
              <a:extLst>
                <a:ext uri="{FF2B5EF4-FFF2-40B4-BE49-F238E27FC236}">
                  <a16:creationId xmlns:a16="http://schemas.microsoft.com/office/drawing/2014/main" id="{B856650A-BF65-4924-8184-5ACA3C208BA5}"/>
                </a:ext>
              </a:extLst>
            </p:cNvPr>
            <p:cNvGrpSpPr/>
            <p:nvPr/>
          </p:nvGrpSpPr>
          <p:grpSpPr>
            <a:xfrm>
              <a:off x="7313853" y="151694"/>
              <a:ext cx="1757566" cy="2504905"/>
              <a:chOff x="7315455" y="151694"/>
              <a:chExt cx="1757566" cy="2504905"/>
            </a:xfrm>
          </p:grpSpPr>
          <p:grpSp>
            <p:nvGrpSpPr>
              <p:cNvPr id="31" name="Group 30">
                <a:extLst>
                  <a:ext uri="{FF2B5EF4-FFF2-40B4-BE49-F238E27FC236}">
                    <a16:creationId xmlns:a16="http://schemas.microsoft.com/office/drawing/2014/main" id="{B069E02C-F17C-41EB-BAE2-69205A4E90A4}"/>
                  </a:ext>
                </a:extLst>
              </p:cNvPr>
              <p:cNvGrpSpPr/>
              <p:nvPr/>
            </p:nvGrpSpPr>
            <p:grpSpPr>
              <a:xfrm>
                <a:off x="7315455" y="151694"/>
                <a:ext cx="1757566" cy="1945930"/>
                <a:chOff x="5798718" y="901251"/>
                <a:chExt cx="2102989" cy="2328371"/>
              </a:xfrm>
            </p:grpSpPr>
            <p:sp>
              <p:nvSpPr>
                <p:cNvPr id="33" name="Oval 32">
                  <a:extLst>
                    <a:ext uri="{FF2B5EF4-FFF2-40B4-BE49-F238E27FC236}">
                      <a16:creationId xmlns:a16="http://schemas.microsoft.com/office/drawing/2014/main" id="{AD40DDA3-3854-444E-8499-167A2295526C}"/>
                    </a:ext>
                  </a:extLst>
                </p:cNvPr>
                <p:cNvSpPr/>
                <p:nvPr/>
              </p:nvSpPr>
              <p:spPr>
                <a:xfrm>
                  <a:off x="6281603" y="1475958"/>
                  <a:ext cx="887313" cy="171998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3D817C5A-ABE5-4A0B-8CCA-8E545595AAAF}"/>
                    </a:ext>
                  </a:extLst>
                </p:cNvPr>
                <p:cNvSpPr/>
                <p:nvPr/>
              </p:nvSpPr>
              <p:spPr>
                <a:xfrm>
                  <a:off x="6151622" y="1509640"/>
                  <a:ext cx="887313" cy="171998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a:extLst>
                    <a:ext uri="{FF2B5EF4-FFF2-40B4-BE49-F238E27FC236}">
                      <a16:creationId xmlns:a16="http://schemas.microsoft.com/office/drawing/2014/main" id="{DDDF4AA0-EF95-4B63-9333-D34FD56E4AA7}"/>
                    </a:ext>
                  </a:extLst>
                </p:cNvPr>
                <p:cNvCxnSpPr>
                  <a:cxnSpLocks/>
                </p:cNvCxnSpPr>
                <p:nvPr/>
              </p:nvCxnSpPr>
              <p:spPr>
                <a:xfrm>
                  <a:off x="6604119" y="2361609"/>
                  <a:ext cx="1212574"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F19873B-0273-4C8B-9616-7D8794A51E6C}"/>
                        </a:ext>
                      </a:extLst>
                    </p:cNvPr>
                    <p:cNvSpPr txBox="1"/>
                    <p:nvPr/>
                  </p:nvSpPr>
                  <p:spPr>
                    <a:xfrm>
                      <a:off x="5798718" y="901251"/>
                      <a:ext cx="1671582" cy="5523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IN" sz="2400" b="1" i="0" dirty="0" smtClean="0">
                                <a:latin typeface="Cambria Math" panose="02040503050406030204" pitchFamily="18" charset="0"/>
                                <a:cs typeface="Arial" panose="020B0604020202020204" pitchFamily="34" charset="0"/>
                              </a:rPr>
                              <m:t>=</m:t>
                            </m:r>
                            <m:sSup>
                              <m:sSupPr>
                                <m:ctrlPr>
                                  <a:rPr lang="en-IN" sz="2400" i="1" dirty="0" smtClean="0">
                                    <a:latin typeface="Cambria Math" panose="02040503050406030204" pitchFamily="18" charset="0"/>
                                    <a:cs typeface="Arial" panose="020B0604020202020204" pitchFamily="34" charset="0"/>
                                  </a:rPr>
                                </m:ctrlPr>
                              </m:sSupPr>
                              <m:e>
                                <m:r>
                                  <a:rPr lang="en-IN" sz="2400" b="0" i="0" dirty="0" smtClean="0">
                                    <a:latin typeface="Cambria Math" panose="02040503050406030204" pitchFamily="18" charset="0"/>
                                    <a:cs typeface="Arial" panose="020B0604020202020204" pitchFamily="34" charset="0"/>
                                  </a:rPr>
                                  <m:t>0</m:t>
                                </m:r>
                              </m:e>
                              <m:sup>
                                <m:r>
                                  <m:rPr>
                                    <m:sty m:val="p"/>
                                  </m:rPr>
                                  <a:rPr lang="en-IN" sz="2400" b="0" i="0" dirty="0" smtClean="0">
                                    <a:latin typeface="Cambria Math" panose="02040503050406030204" pitchFamily="18" charset="0"/>
                                    <a:cs typeface="Arial" panose="020B0604020202020204" pitchFamily="34" charset="0"/>
                                  </a:rPr>
                                  <m:t>o</m:t>
                                </m:r>
                              </m:sup>
                            </m:sSup>
                          </m:oMath>
                        </m:oMathPara>
                      </a14:m>
                      <a:endParaRPr lang="en-IN" sz="2400" dirty="0"/>
                    </a:p>
                  </p:txBody>
                </p:sp>
              </mc:Choice>
              <mc:Fallback xmlns="">
                <p:sp>
                  <p:nvSpPr>
                    <p:cNvPr id="36" name="TextBox 35">
                      <a:extLst>
                        <a:ext uri="{FF2B5EF4-FFF2-40B4-BE49-F238E27FC236}">
                          <a16:creationId xmlns:a16="http://schemas.microsoft.com/office/drawing/2014/main" id="{6F19873B-0273-4C8B-9616-7D8794A51E6C}"/>
                        </a:ext>
                      </a:extLst>
                    </p:cNvPr>
                    <p:cNvSpPr txBox="1">
                      <a:spLocks noRot="1" noChangeAspect="1" noMove="1" noResize="1" noEditPoints="1" noAdjustHandles="1" noChangeArrowheads="1" noChangeShapeType="1" noTextEdit="1"/>
                    </p:cNvSpPr>
                    <p:nvPr/>
                  </p:nvSpPr>
                  <p:spPr>
                    <a:xfrm>
                      <a:off x="5798718" y="901251"/>
                      <a:ext cx="1671582" cy="552398"/>
                    </a:xfrm>
                    <a:prstGeom prst="rect">
                      <a:avLst/>
                    </a:prstGeom>
                    <a:blipFill>
                      <a:blip r:embed="rId5"/>
                      <a:stretch>
                        <a:fillRect/>
                      </a:stretch>
                    </a:blipFill>
                  </p:spPr>
                  <p:txBody>
                    <a:bodyPr/>
                    <a:lstStyle/>
                    <a:p>
                      <a:r>
                        <a:rPr lang="en-IN">
                          <a:noFill/>
                        </a:rPr>
                        <a:t> </a:t>
                      </a:r>
                    </a:p>
                  </p:txBody>
                </p:sp>
              </mc:Fallback>
            </mc:AlternateContent>
            <p:sp>
              <p:nvSpPr>
                <p:cNvPr id="37" name="TextBox 36">
                  <a:extLst>
                    <a:ext uri="{FF2B5EF4-FFF2-40B4-BE49-F238E27FC236}">
                      <a16:creationId xmlns:a16="http://schemas.microsoft.com/office/drawing/2014/main" id="{9E7EF345-517A-452E-A04E-730E0B1207D8}"/>
                    </a:ext>
                  </a:extLst>
                </p:cNvPr>
                <p:cNvSpPr txBox="1"/>
                <p:nvPr/>
              </p:nvSpPr>
              <p:spPr>
                <a:xfrm>
                  <a:off x="7539586" y="2350263"/>
                  <a:ext cx="362121" cy="461665"/>
                </a:xfrm>
                <a:prstGeom prst="rect">
                  <a:avLst/>
                </a:prstGeom>
                <a:noFill/>
              </p:spPr>
              <p:txBody>
                <a:bodyPr wrap="square" rtlCol="0">
                  <a:spAutoFit/>
                </a:bodyPr>
                <a:lstStyle/>
                <a:p>
                  <a:r>
                    <a:rPr lang="en-IN" sz="2400" b="1" dirty="0"/>
                    <a:t>H</a:t>
                  </a:r>
                </a:p>
              </p:txBody>
            </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7AD3D34-91B0-4C14-A6B2-B8BFE2CABBD8}"/>
                      </a:ext>
                    </a:extLst>
                  </p:cNvPr>
                  <p:cNvSpPr txBox="1"/>
                  <p:nvPr/>
                </p:nvSpPr>
                <p:spPr>
                  <a:xfrm>
                    <a:off x="7332142" y="2194934"/>
                    <a:ext cx="144534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IN" sz="2400" b="0" i="1" dirty="0" smtClean="0">
                              <a:latin typeface="Cambria Math" panose="02040503050406030204" pitchFamily="18" charset="0"/>
                              <a:cs typeface="Arial" panose="020B0604020202020204" pitchFamily="34" charset="0"/>
                            </a:rPr>
                            <m:t>=</m:t>
                          </m:r>
                          <m:sSup>
                            <m:sSupPr>
                              <m:ctrlPr>
                                <a:rPr lang="en-IN" sz="2400" b="0" i="1" dirty="0" smtClean="0">
                                  <a:latin typeface="Cambria Math" panose="02040503050406030204" pitchFamily="18" charset="0"/>
                                  <a:cs typeface="Arial" panose="020B0604020202020204" pitchFamily="34" charset="0"/>
                                </a:rPr>
                              </m:ctrlPr>
                            </m:sSupPr>
                            <m:e>
                              <m:r>
                                <a:rPr lang="en-IN" sz="2400" b="0" i="1" dirty="0" smtClean="0">
                                  <a:latin typeface="Cambria Math" panose="02040503050406030204" pitchFamily="18" charset="0"/>
                                  <a:cs typeface="Arial" panose="020B0604020202020204" pitchFamily="34" charset="0"/>
                                </a:rPr>
                                <m:t>180</m:t>
                              </m:r>
                            </m:e>
                            <m:sup>
                              <m:r>
                                <a:rPr lang="en-IN" sz="2400" b="0" i="1" dirty="0" smtClean="0">
                                  <a:latin typeface="Cambria Math" panose="02040503050406030204" pitchFamily="18" charset="0"/>
                                  <a:cs typeface="Arial" panose="020B0604020202020204" pitchFamily="34" charset="0"/>
                                </a:rPr>
                                <m:t>𝑜</m:t>
                              </m:r>
                            </m:sup>
                          </m:sSup>
                        </m:oMath>
                      </m:oMathPara>
                    </a14:m>
                    <a:endParaRPr lang="en-IN" sz="2400" b="1" dirty="0"/>
                  </a:p>
                </p:txBody>
              </p:sp>
            </mc:Choice>
            <mc:Fallback xmlns="">
              <p:sp>
                <p:nvSpPr>
                  <p:cNvPr id="32" name="TextBox 31">
                    <a:extLst>
                      <a:ext uri="{FF2B5EF4-FFF2-40B4-BE49-F238E27FC236}">
                        <a16:creationId xmlns:a16="http://schemas.microsoft.com/office/drawing/2014/main" id="{47AD3D34-91B0-4C14-A6B2-B8BFE2CABBD8}"/>
                      </a:ext>
                    </a:extLst>
                  </p:cNvPr>
                  <p:cNvSpPr txBox="1">
                    <a:spLocks noRot="1" noChangeAspect="1" noMove="1" noResize="1" noEditPoints="1" noAdjustHandles="1" noChangeArrowheads="1" noChangeShapeType="1" noTextEdit="1"/>
                  </p:cNvSpPr>
                  <p:nvPr/>
                </p:nvSpPr>
                <p:spPr>
                  <a:xfrm>
                    <a:off x="7332142" y="2194934"/>
                    <a:ext cx="1445349" cy="461665"/>
                  </a:xfrm>
                  <a:prstGeom prst="rect">
                    <a:avLst/>
                  </a:prstGeom>
                  <a:blipFill>
                    <a:blip r:embed="rId6"/>
                    <a:stretch>
                      <a:fillRect/>
                    </a:stretch>
                  </a:blipFill>
                </p:spPr>
                <p:txBody>
                  <a:bodyPr/>
                  <a:lstStyle/>
                  <a:p>
                    <a:r>
                      <a:rPr lang="en-IN">
                        <a:noFill/>
                      </a:rPr>
                      <a:t> </a:t>
                    </a:r>
                  </a:p>
                </p:txBody>
              </p:sp>
            </mc:Fallback>
          </mc:AlternateContent>
        </p:grpSp>
        <p:sp>
          <p:nvSpPr>
            <p:cNvPr id="30" name="Arrow: Up-Down 29">
              <a:extLst>
                <a:ext uri="{FF2B5EF4-FFF2-40B4-BE49-F238E27FC236}">
                  <a16:creationId xmlns:a16="http://schemas.microsoft.com/office/drawing/2014/main" id="{A6BC40FD-283D-42F2-B201-062E14CDC2B9}"/>
                </a:ext>
              </a:extLst>
            </p:cNvPr>
            <p:cNvSpPr/>
            <p:nvPr/>
          </p:nvSpPr>
          <p:spPr>
            <a:xfrm>
              <a:off x="7815404" y="850631"/>
              <a:ext cx="343119" cy="953037"/>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6">
            <a:extLst>
              <a:ext uri="{FF2B5EF4-FFF2-40B4-BE49-F238E27FC236}">
                <a16:creationId xmlns:a16="http://schemas.microsoft.com/office/drawing/2014/main" id="{8467BCEF-1710-422C-A72F-BD00EE4932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76" y="1435179"/>
            <a:ext cx="7204177" cy="5152516"/>
          </a:xfrm>
          <a:prstGeom prst="rect">
            <a:avLst/>
          </a:prstGeom>
        </p:spPr>
      </p:pic>
      <p:sp>
        <p:nvSpPr>
          <p:cNvPr id="41" name="Arrow: Up 40">
            <a:extLst>
              <a:ext uri="{FF2B5EF4-FFF2-40B4-BE49-F238E27FC236}">
                <a16:creationId xmlns:a16="http://schemas.microsoft.com/office/drawing/2014/main" id="{544F03AA-33DB-4B08-994B-2350148DB6FA}"/>
              </a:ext>
            </a:extLst>
          </p:cNvPr>
          <p:cNvSpPr/>
          <p:nvPr/>
        </p:nvSpPr>
        <p:spPr>
          <a:xfrm rot="5400000">
            <a:off x="3669325" y="4579391"/>
            <a:ext cx="239287" cy="309407"/>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Arrow: Up 41">
            <a:extLst>
              <a:ext uri="{FF2B5EF4-FFF2-40B4-BE49-F238E27FC236}">
                <a16:creationId xmlns:a16="http://schemas.microsoft.com/office/drawing/2014/main" id="{422B6576-0F8A-48AE-A5F1-2E4D5419E581}"/>
              </a:ext>
            </a:extLst>
          </p:cNvPr>
          <p:cNvSpPr/>
          <p:nvPr/>
        </p:nvSpPr>
        <p:spPr>
          <a:xfrm>
            <a:off x="835363" y="3509112"/>
            <a:ext cx="239287" cy="309407"/>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Arrow: Up 42">
            <a:extLst>
              <a:ext uri="{FF2B5EF4-FFF2-40B4-BE49-F238E27FC236}">
                <a16:creationId xmlns:a16="http://schemas.microsoft.com/office/drawing/2014/main" id="{B7C73D5B-6E0B-4C34-8AA3-1AC7F2358D4C}"/>
              </a:ext>
            </a:extLst>
          </p:cNvPr>
          <p:cNvSpPr/>
          <p:nvPr/>
        </p:nvSpPr>
        <p:spPr>
          <a:xfrm rot="10800000">
            <a:off x="6420878" y="3702030"/>
            <a:ext cx="239287" cy="309407"/>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Arrow: Up 43">
            <a:extLst>
              <a:ext uri="{FF2B5EF4-FFF2-40B4-BE49-F238E27FC236}">
                <a16:creationId xmlns:a16="http://schemas.microsoft.com/office/drawing/2014/main" id="{C011B45D-67A0-4B1A-BD21-60584E7B761A}"/>
              </a:ext>
            </a:extLst>
          </p:cNvPr>
          <p:cNvSpPr/>
          <p:nvPr/>
        </p:nvSpPr>
        <p:spPr>
          <a:xfrm rot="8100000">
            <a:off x="5092425" y="3772728"/>
            <a:ext cx="239287" cy="309407"/>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Arrow: Up 44">
            <a:extLst>
              <a:ext uri="{FF2B5EF4-FFF2-40B4-BE49-F238E27FC236}">
                <a16:creationId xmlns:a16="http://schemas.microsoft.com/office/drawing/2014/main" id="{F3F787FA-5173-4CE3-968D-F906A1A7F498}"/>
              </a:ext>
            </a:extLst>
          </p:cNvPr>
          <p:cNvSpPr/>
          <p:nvPr/>
        </p:nvSpPr>
        <p:spPr>
          <a:xfrm rot="2700000">
            <a:off x="2210328" y="3767948"/>
            <a:ext cx="239287" cy="309407"/>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BAAC7354-0EF6-425D-8219-B7276C8BD1C8}"/>
              </a:ext>
            </a:extLst>
          </p:cNvPr>
          <p:cNvSpPr txBox="1"/>
          <p:nvPr/>
        </p:nvSpPr>
        <p:spPr>
          <a:xfrm>
            <a:off x="-75416" y="1193156"/>
            <a:ext cx="4320264" cy="461665"/>
          </a:xfrm>
          <a:prstGeom prst="rect">
            <a:avLst/>
          </a:prstGeom>
          <a:noFill/>
        </p:spPr>
        <p:txBody>
          <a:bodyPr wrap="square" rtlCol="0">
            <a:spAutoFit/>
          </a:bodyPr>
          <a:lstStyle/>
          <a:p>
            <a:pPr algn="ctr"/>
            <a:r>
              <a:rPr lang="en-IN" dirty="0">
                <a:latin typeface="+mj-lt"/>
              </a:rPr>
              <a:t> </a:t>
            </a:r>
            <a:r>
              <a:rPr lang="en-IN" sz="2400" dirty="0">
                <a:cs typeface="Arial" panose="020B0604020202020204" pitchFamily="34" charset="0"/>
              </a:rPr>
              <a:t>H</a:t>
            </a:r>
            <a:r>
              <a:rPr lang="en-IN" sz="2400" baseline="-25000" dirty="0">
                <a:cs typeface="Arial" panose="020B0604020202020204" pitchFamily="34" charset="0"/>
              </a:rPr>
              <a:t>y</a:t>
            </a:r>
            <a:r>
              <a:rPr lang="en-IN" sz="2400" dirty="0">
                <a:cs typeface="Arial" panose="020B0604020202020204" pitchFamily="34" charset="0"/>
              </a:rPr>
              <a:t> in along of in-plane hard axis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AE7CC95-716D-40DC-A792-62082C0056BB}"/>
                  </a:ext>
                </a:extLst>
              </p:cNvPr>
              <p:cNvSpPr txBox="1"/>
              <p:nvPr/>
            </p:nvSpPr>
            <p:spPr>
              <a:xfrm>
                <a:off x="4035472" y="995856"/>
                <a:ext cx="5279035"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𝐸</m:t>
                      </m:r>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1</m:t>
                          </m:r>
                        </m:num>
                        <m:den>
                          <m:r>
                            <a:rPr lang="en-IN" sz="2400" i="0" dirty="0">
                              <a:solidFill>
                                <a:schemeClr val="tx1"/>
                              </a:solidFill>
                              <a:latin typeface="Cambria Math" panose="02040503050406030204" pitchFamily="18" charset="0"/>
                            </a:rPr>
                            <m:t>2</m:t>
                          </m:r>
                        </m:den>
                      </m:f>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𝑦</m:t>
                          </m:r>
                        </m:sub>
                      </m:sSub>
                      <m:func>
                        <m:funcPr>
                          <m:ctrlPr>
                            <a:rPr lang="en-IN" sz="2400" i="1" dirty="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sin</m:t>
                          </m:r>
                        </m:fName>
                        <m:e>
                          <m:r>
                            <a:rPr lang="en-IN" sz="2400" i="1" dirty="0">
                              <a:solidFill>
                                <a:schemeClr val="tx1"/>
                              </a:solidFill>
                              <a:latin typeface="Cambria Math" panose="02040503050406030204" pitchFamily="18" charset="0"/>
                            </a:rPr>
                            <m:t>𝜃</m:t>
                          </m:r>
                        </m:e>
                      </m:func>
                    </m:oMath>
                  </m:oMathPara>
                </a14:m>
                <a:endParaRPr lang="en-IN" sz="2400" dirty="0">
                  <a:solidFill>
                    <a:schemeClr val="tx1"/>
                  </a:solidFill>
                  <a:cs typeface="Arial" panose="020B0604020202020204" pitchFamily="34" charset="0"/>
                </a:endParaRPr>
              </a:p>
            </p:txBody>
          </p:sp>
        </mc:Choice>
        <mc:Fallback xmlns="">
          <p:sp>
            <p:nvSpPr>
              <p:cNvPr id="47" name="TextBox 46">
                <a:extLst>
                  <a:ext uri="{FF2B5EF4-FFF2-40B4-BE49-F238E27FC236}">
                    <a16:creationId xmlns:a16="http://schemas.microsoft.com/office/drawing/2014/main" id="{6AE7CC95-716D-40DC-A792-62082C0056BB}"/>
                  </a:ext>
                </a:extLst>
              </p:cNvPr>
              <p:cNvSpPr txBox="1">
                <a:spLocks noRot="1" noChangeAspect="1" noMove="1" noResize="1" noEditPoints="1" noAdjustHandles="1" noChangeArrowheads="1" noChangeShapeType="1" noTextEdit="1"/>
              </p:cNvSpPr>
              <p:nvPr/>
            </p:nvSpPr>
            <p:spPr>
              <a:xfrm>
                <a:off x="4035472" y="995856"/>
                <a:ext cx="5279035" cy="783804"/>
              </a:xfrm>
              <a:prstGeom prst="rect">
                <a:avLst/>
              </a:prstGeom>
              <a:blipFill>
                <a:blip r:embed="rId8"/>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5F741590-1D01-446C-B9E2-38578E92680B}"/>
              </a:ext>
            </a:extLst>
          </p:cNvPr>
          <p:cNvSpPr>
            <a:spLocks noGrp="1"/>
          </p:cNvSpPr>
          <p:nvPr>
            <p:ph type="sldNum" sz="quarter" idx="12"/>
          </p:nvPr>
        </p:nvSpPr>
        <p:spPr/>
        <p:txBody>
          <a:bodyPr/>
          <a:lstStyle/>
          <a:p>
            <a:fld id="{4E3495D0-1C20-4D5C-AE9D-42F7DC54160D}" type="slidenum">
              <a:rPr lang="en-US" smtClean="0"/>
              <a:t>12</a:t>
            </a:fld>
            <a:endParaRPr lang="en-US"/>
          </a:p>
        </p:txBody>
      </p:sp>
    </p:spTree>
    <p:custDataLst>
      <p:tags r:id="rId1"/>
    </p:custDataLst>
    <p:extLst>
      <p:ext uri="{BB962C8B-B14F-4D97-AF65-F5344CB8AC3E}">
        <p14:creationId xmlns:p14="http://schemas.microsoft.com/office/powerpoint/2010/main" val="1422550758"/>
      </p:ext>
    </p:extLst>
  </p:cSld>
  <p:clrMapOvr>
    <a:masterClrMapping/>
  </p:clrMapOvr>
  <mc:AlternateContent xmlns:mc="http://schemas.openxmlformats.org/markup-compatibility/2006" xmlns:p14="http://schemas.microsoft.com/office/powerpoint/2010/main">
    <mc:Choice Requires="p14">
      <p:transition spd="slow" p14:dur="2000" advTm="67035"/>
    </mc:Choice>
    <mc:Fallback xmlns="">
      <p:transition spd="slow" advTm="67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33C4-DD2A-4107-BEBB-20F5C53F1E1F}"/>
              </a:ext>
            </a:extLst>
          </p:cNvPr>
          <p:cNvSpPr>
            <a:spLocks noGrp="1"/>
          </p:cNvSpPr>
          <p:nvPr>
            <p:ph type="title"/>
          </p:nvPr>
        </p:nvSpPr>
        <p:spPr/>
        <p:txBody>
          <a:bodyPr>
            <a:normAutofit/>
          </a:bodyPr>
          <a:lstStyle/>
          <a:p>
            <a:r>
              <a:rPr lang="en-IN" dirty="0"/>
              <a:t>Potential profiles: H is along easy-axis</a:t>
            </a:r>
          </a:p>
        </p:txBody>
      </p:sp>
      <p:sp>
        <p:nvSpPr>
          <p:cNvPr id="4" name="Date Placeholder 3">
            <a:extLst>
              <a:ext uri="{FF2B5EF4-FFF2-40B4-BE49-F238E27FC236}">
                <a16:creationId xmlns:a16="http://schemas.microsoft.com/office/drawing/2014/main" id="{B5ABA45C-FCE3-43F6-9A4F-85DCF5B8A88E}"/>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C78A2C4B-043D-4783-9585-562B6DD12049}"/>
              </a:ext>
            </a:extLst>
          </p:cNvPr>
          <p:cNvSpPr>
            <a:spLocks noGrp="1"/>
          </p:cNvSpPr>
          <p:nvPr>
            <p:ph type="ftr" sz="quarter" idx="11"/>
          </p:nvPr>
        </p:nvSpPr>
        <p:spPr/>
        <p:txBody>
          <a:bodyPr/>
          <a:lstStyle/>
          <a:p>
            <a:r>
              <a:rPr lang="en-US"/>
              <a:t>IISER Bhopal</a:t>
            </a:r>
            <a:endParaRPr lang="en-US" dirty="0"/>
          </a:p>
        </p:txBody>
      </p:sp>
      <p:grpSp>
        <p:nvGrpSpPr>
          <p:cNvPr id="40" name="Group 39">
            <a:extLst>
              <a:ext uri="{FF2B5EF4-FFF2-40B4-BE49-F238E27FC236}">
                <a16:creationId xmlns:a16="http://schemas.microsoft.com/office/drawing/2014/main" id="{4A57724A-5257-4F13-9A90-92422E8DF906}"/>
              </a:ext>
            </a:extLst>
          </p:cNvPr>
          <p:cNvGrpSpPr/>
          <p:nvPr/>
        </p:nvGrpSpPr>
        <p:grpSpPr>
          <a:xfrm>
            <a:off x="7389970" y="1948082"/>
            <a:ext cx="1445349" cy="2604147"/>
            <a:chOff x="7333707" y="695279"/>
            <a:chExt cx="1445349" cy="2604147"/>
          </a:xfrm>
        </p:grpSpPr>
        <p:grpSp>
          <p:nvGrpSpPr>
            <p:cNvPr id="41" name="Group 40">
              <a:extLst>
                <a:ext uri="{FF2B5EF4-FFF2-40B4-BE49-F238E27FC236}">
                  <a16:creationId xmlns:a16="http://schemas.microsoft.com/office/drawing/2014/main" id="{F0842347-62E7-49B2-93F3-E34F8A266475}"/>
                </a:ext>
              </a:extLst>
            </p:cNvPr>
            <p:cNvGrpSpPr/>
            <p:nvPr/>
          </p:nvGrpSpPr>
          <p:grpSpPr>
            <a:xfrm>
              <a:off x="7338750" y="695279"/>
              <a:ext cx="1397019" cy="2051231"/>
              <a:chOff x="5871003" y="775252"/>
              <a:chExt cx="1671582" cy="2454370"/>
            </a:xfrm>
          </p:grpSpPr>
          <p:sp>
            <p:nvSpPr>
              <p:cNvPr id="44" name="Oval 43">
                <a:extLst>
                  <a:ext uri="{FF2B5EF4-FFF2-40B4-BE49-F238E27FC236}">
                    <a16:creationId xmlns:a16="http://schemas.microsoft.com/office/drawing/2014/main" id="{AB276C2F-3C9B-4FA3-BF8F-854CCAB2DD8A}"/>
                  </a:ext>
                </a:extLst>
              </p:cNvPr>
              <p:cNvSpPr/>
              <p:nvPr/>
            </p:nvSpPr>
            <p:spPr>
              <a:xfrm>
                <a:off x="6281603" y="1475958"/>
                <a:ext cx="887313" cy="171998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5457D0A6-F9D6-467C-9BA2-5EEF03A3FB74}"/>
                  </a:ext>
                </a:extLst>
              </p:cNvPr>
              <p:cNvSpPr/>
              <p:nvPr/>
            </p:nvSpPr>
            <p:spPr>
              <a:xfrm>
                <a:off x="6151622" y="1509640"/>
                <a:ext cx="887313" cy="171998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6" name="Straight Arrow Connector 45">
                <a:extLst>
                  <a:ext uri="{FF2B5EF4-FFF2-40B4-BE49-F238E27FC236}">
                    <a16:creationId xmlns:a16="http://schemas.microsoft.com/office/drawing/2014/main" id="{584438D7-84EE-49E8-98B5-25C8D473D50C}"/>
                  </a:ext>
                </a:extLst>
              </p:cNvPr>
              <p:cNvCxnSpPr>
                <a:cxnSpLocks/>
              </p:cNvCxnSpPr>
              <p:nvPr/>
            </p:nvCxnSpPr>
            <p:spPr>
              <a:xfrm flipH="1" flipV="1">
                <a:off x="6595278" y="1327650"/>
                <a:ext cx="8841" cy="103395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96397AD-CDF6-40DE-B5A5-BF2B45AD38CF}"/>
                      </a:ext>
                    </a:extLst>
                  </p:cNvPr>
                  <p:cNvSpPr txBox="1"/>
                  <p:nvPr/>
                </p:nvSpPr>
                <p:spPr>
                  <a:xfrm>
                    <a:off x="5871003" y="775252"/>
                    <a:ext cx="1671582" cy="5523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IN" sz="2400" b="1" i="0" dirty="0" smtClean="0">
                              <a:latin typeface="Cambria Math" panose="02040503050406030204" pitchFamily="18" charset="0"/>
                              <a:cs typeface="Arial" panose="020B0604020202020204" pitchFamily="34" charset="0"/>
                            </a:rPr>
                            <m:t>=</m:t>
                          </m:r>
                          <m:sSup>
                            <m:sSupPr>
                              <m:ctrlPr>
                                <a:rPr lang="en-IN" sz="2400" i="1" dirty="0" smtClean="0">
                                  <a:latin typeface="Cambria Math" panose="02040503050406030204" pitchFamily="18" charset="0"/>
                                  <a:cs typeface="Arial" panose="020B0604020202020204" pitchFamily="34" charset="0"/>
                                </a:rPr>
                              </m:ctrlPr>
                            </m:sSupPr>
                            <m:e>
                              <m:r>
                                <a:rPr lang="en-IN" sz="2400" b="0" i="0" dirty="0" smtClean="0">
                                  <a:latin typeface="Cambria Math" panose="02040503050406030204" pitchFamily="18" charset="0"/>
                                  <a:cs typeface="Arial" panose="020B0604020202020204" pitchFamily="34" charset="0"/>
                                </a:rPr>
                                <m:t>0</m:t>
                              </m:r>
                            </m:e>
                            <m:sup>
                              <m:r>
                                <m:rPr>
                                  <m:sty m:val="p"/>
                                </m:rPr>
                                <a:rPr lang="en-IN" sz="2400" b="0" i="0" dirty="0" smtClean="0">
                                  <a:latin typeface="Cambria Math" panose="02040503050406030204" pitchFamily="18" charset="0"/>
                                  <a:cs typeface="Arial" panose="020B0604020202020204" pitchFamily="34" charset="0"/>
                                </a:rPr>
                                <m:t>o</m:t>
                              </m:r>
                            </m:sup>
                          </m:sSup>
                        </m:oMath>
                      </m:oMathPara>
                    </a14:m>
                    <a:endParaRPr lang="en-IN" sz="2400" dirty="0"/>
                  </a:p>
                </p:txBody>
              </p:sp>
            </mc:Choice>
            <mc:Fallback xmlns="">
              <p:sp>
                <p:nvSpPr>
                  <p:cNvPr id="47" name="TextBox 46">
                    <a:extLst>
                      <a:ext uri="{FF2B5EF4-FFF2-40B4-BE49-F238E27FC236}">
                        <a16:creationId xmlns:a16="http://schemas.microsoft.com/office/drawing/2014/main" id="{196397AD-CDF6-40DE-B5A5-BF2B45AD38CF}"/>
                      </a:ext>
                    </a:extLst>
                  </p:cNvPr>
                  <p:cNvSpPr txBox="1">
                    <a:spLocks noRot="1" noChangeAspect="1" noMove="1" noResize="1" noEditPoints="1" noAdjustHandles="1" noChangeArrowheads="1" noChangeShapeType="1" noTextEdit="1"/>
                  </p:cNvSpPr>
                  <p:nvPr/>
                </p:nvSpPr>
                <p:spPr>
                  <a:xfrm>
                    <a:off x="5871003" y="775252"/>
                    <a:ext cx="1671582" cy="552398"/>
                  </a:xfrm>
                  <a:prstGeom prst="rect">
                    <a:avLst/>
                  </a:prstGeom>
                  <a:blipFill>
                    <a:blip r:embed="rId3"/>
                    <a:stretch>
                      <a:fillRect/>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5B87E7C7-5FF1-4754-8A94-E924F122BFE0}"/>
                  </a:ext>
                </a:extLst>
              </p:cNvPr>
              <p:cNvSpPr txBox="1"/>
              <p:nvPr/>
            </p:nvSpPr>
            <p:spPr>
              <a:xfrm>
                <a:off x="5976456" y="1245125"/>
                <a:ext cx="362121" cy="552398"/>
              </a:xfrm>
              <a:prstGeom prst="rect">
                <a:avLst/>
              </a:prstGeom>
              <a:noFill/>
            </p:spPr>
            <p:txBody>
              <a:bodyPr wrap="square" rtlCol="0">
                <a:spAutoFit/>
              </a:bodyPr>
              <a:lstStyle/>
              <a:p>
                <a:r>
                  <a:rPr lang="en-IN" sz="2400" dirty="0"/>
                  <a:t>H</a:t>
                </a:r>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FDA41B9-4A54-4068-9471-232C3CC76783}"/>
                    </a:ext>
                  </a:extLst>
                </p:cNvPr>
                <p:cNvSpPr txBox="1"/>
                <p:nvPr/>
              </p:nvSpPr>
              <p:spPr>
                <a:xfrm>
                  <a:off x="7333707" y="2837761"/>
                  <a:ext cx="144534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IN" sz="2400" b="0" i="1" dirty="0" smtClean="0">
                            <a:latin typeface="Cambria Math" panose="02040503050406030204" pitchFamily="18" charset="0"/>
                            <a:cs typeface="Arial" panose="020B0604020202020204" pitchFamily="34" charset="0"/>
                          </a:rPr>
                          <m:t>=</m:t>
                        </m:r>
                        <m:sSup>
                          <m:sSupPr>
                            <m:ctrlPr>
                              <a:rPr lang="en-IN" sz="2400" b="0" i="1" dirty="0" smtClean="0">
                                <a:latin typeface="Cambria Math" panose="02040503050406030204" pitchFamily="18" charset="0"/>
                                <a:cs typeface="Arial" panose="020B0604020202020204" pitchFamily="34" charset="0"/>
                              </a:rPr>
                            </m:ctrlPr>
                          </m:sSupPr>
                          <m:e>
                            <m:r>
                              <a:rPr lang="en-IN" sz="2400" b="0" i="1" dirty="0" smtClean="0">
                                <a:latin typeface="Cambria Math" panose="02040503050406030204" pitchFamily="18" charset="0"/>
                                <a:cs typeface="Arial" panose="020B0604020202020204" pitchFamily="34" charset="0"/>
                              </a:rPr>
                              <m:t>180</m:t>
                            </m:r>
                          </m:e>
                          <m:sup>
                            <m:r>
                              <a:rPr lang="en-IN" sz="2400" b="0" i="1" dirty="0" smtClean="0">
                                <a:latin typeface="Cambria Math" panose="02040503050406030204" pitchFamily="18" charset="0"/>
                                <a:cs typeface="Arial" panose="020B0604020202020204" pitchFamily="34" charset="0"/>
                              </a:rPr>
                              <m:t>𝑜</m:t>
                            </m:r>
                          </m:sup>
                        </m:sSup>
                      </m:oMath>
                    </m:oMathPara>
                  </a14:m>
                  <a:endParaRPr lang="en-IN" sz="2400" b="1" dirty="0"/>
                </a:p>
              </p:txBody>
            </p:sp>
          </mc:Choice>
          <mc:Fallback xmlns="">
            <p:sp>
              <p:nvSpPr>
                <p:cNvPr id="42" name="TextBox 41">
                  <a:extLst>
                    <a:ext uri="{FF2B5EF4-FFF2-40B4-BE49-F238E27FC236}">
                      <a16:creationId xmlns:a16="http://schemas.microsoft.com/office/drawing/2014/main" id="{3FDA41B9-4A54-4068-9471-232C3CC76783}"/>
                    </a:ext>
                  </a:extLst>
                </p:cNvPr>
                <p:cNvSpPr txBox="1">
                  <a:spLocks noRot="1" noChangeAspect="1" noMove="1" noResize="1" noEditPoints="1" noAdjustHandles="1" noChangeArrowheads="1" noChangeShapeType="1" noTextEdit="1"/>
                </p:cNvSpPr>
                <p:nvPr/>
              </p:nvSpPr>
              <p:spPr>
                <a:xfrm>
                  <a:off x="7333707" y="2837761"/>
                  <a:ext cx="1445349" cy="461665"/>
                </a:xfrm>
                <a:prstGeom prst="rect">
                  <a:avLst/>
                </a:prstGeom>
                <a:blipFill>
                  <a:blip r:embed="rId4"/>
                  <a:stretch>
                    <a:fillRect/>
                  </a:stretch>
                </a:blipFill>
              </p:spPr>
              <p:txBody>
                <a:bodyPr/>
                <a:lstStyle/>
                <a:p>
                  <a:r>
                    <a:rPr lang="en-IN">
                      <a:noFill/>
                    </a:rPr>
                    <a:t> </a:t>
                  </a:r>
                </a:p>
              </p:txBody>
            </p:sp>
          </mc:Fallback>
        </mc:AlternateContent>
        <p:sp>
          <p:nvSpPr>
            <p:cNvPr id="43" name="Arrow: Up-Down 42">
              <a:extLst>
                <a:ext uri="{FF2B5EF4-FFF2-40B4-BE49-F238E27FC236}">
                  <a16:creationId xmlns:a16="http://schemas.microsoft.com/office/drawing/2014/main" id="{CD8ED2F2-B1A7-45AE-8748-71955D82A082}"/>
                </a:ext>
              </a:extLst>
            </p:cNvPr>
            <p:cNvSpPr/>
            <p:nvPr/>
          </p:nvSpPr>
          <p:spPr>
            <a:xfrm>
              <a:off x="7763550" y="1510935"/>
              <a:ext cx="343119" cy="953037"/>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6">
            <a:extLst>
              <a:ext uri="{FF2B5EF4-FFF2-40B4-BE49-F238E27FC236}">
                <a16:creationId xmlns:a16="http://schemas.microsoft.com/office/drawing/2014/main" id="{5AFE28B4-BF54-4F60-A802-53E67B01E6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43908"/>
            <a:ext cx="7058324" cy="5359977"/>
          </a:xfrm>
          <a:prstGeom prst="rect">
            <a:avLst/>
          </a:prstGeom>
        </p:spPr>
      </p:pic>
      <p:sp>
        <p:nvSpPr>
          <p:cNvPr id="22" name="Arrow: Up 21">
            <a:extLst>
              <a:ext uri="{FF2B5EF4-FFF2-40B4-BE49-F238E27FC236}">
                <a16:creationId xmlns:a16="http://schemas.microsoft.com/office/drawing/2014/main" id="{F4E7824C-EAE8-474F-AF4C-ACCBD8C8E6E7}"/>
              </a:ext>
            </a:extLst>
          </p:cNvPr>
          <p:cNvSpPr/>
          <p:nvPr/>
        </p:nvSpPr>
        <p:spPr>
          <a:xfrm>
            <a:off x="825279" y="3416460"/>
            <a:ext cx="245100" cy="285392"/>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Up 22">
            <a:extLst>
              <a:ext uri="{FF2B5EF4-FFF2-40B4-BE49-F238E27FC236}">
                <a16:creationId xmlns:a16="http://schemas.microsoft.com/office/drawing/2014/main" id="{DCB394ED-4DC1-4C1B-9F51-1999E20E91DF}"/>
              </a:ext>
            </a:extLst>
          </p:cNvPr>
          <p:cNvSpPr/>
          <p:nvPr/>
        </p:nvSpPr>
        <p:spPr>
          <a:xfrm rot="10800000">
            <a:off x="6288487" y="3923897"/>
            <a:ext cx="245100" cy="285392"/>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Arrow: Up 23">
            <a:extLst>
              <a:ext uri="{FF2B5EF4-FFF2-40B4-BE49-F238E27FC236}">
                <a16:creationId xmlns:a16="http://schemas.microsoft.com/office/drawing/2014/main" id="{D6A5A51E-1520-444E-8575-A8949203B33D}"/>
              </a:ext>
            </a:extLst>
          </p:cNvPr>
          <p:cNvSpPr/>
          <p:nvPr/>
        </p:nvSpPr>
        <p:spPr>
          <a:xfrm>
            <a:off x="825279" y="5585144"/>
            <a:ext cx="245100" cy="285392"/>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DAE28A2B-A97A-4AEA-92DD-07AB0A4CEC14}"/>
              </a:ext>
            </a:extLst>
          </p:cNvPr>
          <p:cNvSpPr txBox="1"/>
          <p:nvPr/>
        </p:nvSpPr>
        <p:spPr>
          <a:xfrm>
            <a:off x="159502" y="953037"/>
            <a:ext cx="2772233" cy="461665"/>
          </a:xfrm>
          <a:prstGeom prst="rect">
            <a:avLst/>
          </a:prstGeom>
          <a:noFill/>
        </p:spPr>
        <p:txBody>
          <a:bodyPr wrap="square" rtlCol="0">
            <a:spAutoFit/>
          </a:bodyPr>
          <a:lstStyle/>
          <a:p>
            <a:pPr algn="ctr"/>
            <a:r>
              <a:rPr lang="en-IN" sz="2400" dirty="0"/>
              <a:t> </a:t>
            </a:r>
            <a:r>
              <a:rPr lang="en-IN" sz="2400" dirty="0">
                <a:cs typeface="Arial" panose="020B0604020202020204" pitchFamily="34" charset="0"/>
              </a:rPr>
              <a:t>H</a:t>
            </a:r>
            <a:r>
              <a:rPr lang="en-IN" sz="2400" baseline="-25000" dirty="0">
                <a:cs typeface="Arial" panose="020B0604020202020204" pitchFamily="34" charset="0"/>
              </a:rPr>
              <a:t>z</a:t>
            </a:r>
            <a:r>
              <a:rPr lang="en-IN" sz="2400" dirty="0">
                <a:cs typeface="Arial" panose="020B0604020202020204" pitchFamily="34" charset="0"/>
              </a:rPr>
              <a:t> in along easy axis</a:t>
            </a:r>
            <a:endParaRPr lang="en-IN" sz="24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519FBB2-938E-49BB-88FC-4AA24DBC174C}"/>
                  </a:ext>
                </a:extLst>
              </p:cNvPr>
              <p:cNvSpPr txBox="1"/>
              <p:nvPr/>
            </p:nvSpPr>
            <p:spPr>
              <a:xfrm>
                <a:off x="3158983" y="760286"/>
                <a:ext cx="5279035"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𝐸</m:t>
                      </m:r>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1</m:t>
                          </m:r>
                        </m:num>
                        <m:den>
                          <m:r>
                            <a:rPr lang="en-IN" sz="2400" i="0" dirty="0">
                              <a:solidFill>
                                <a:schemeClr val="tx1"/>
                              </a:solidFill>
                              <a:latin typeface="Cambria Math" panose="02040503050406030204" pitchFamily="18" charset="0"/>
                            </a:rPr>
                            <m:t>2</m:t>
                          </m:r>
                        </m:den>
                      </m:f>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b="0" i="1" dirty="0" smtClean="0">
                              <a:solidFill>
                                <a:schemeClr val="tx1"/>
                              </a:solidFill>
                              <a:latin typeface="Cambria Math" panose="02040503050406030204" pitchFamily="18" charset="0"/>
                            </a:rPr>
                            <m:t>𝑧</m:t>
                          </m:r>
                        </m:sub>
                      </m:sSub>
                      <m:func>
                        <m:funcPr>
                          <m:ctrlPr>
                            <a:rPr lang="en-IN" sz="2400" i="1" dirty="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cos</m:t>
                          </m:r>
                        </m:fName>
                        <m:e>
                          <m:r>
                            <a:rPr lang="en-IN" sz="2400" i="1" dirty="0">
                              <a:solidFill>
                                <a:schemeClr val="tx1"/>
                              </a:solidFill>
                              <a:latin typeface="Cambria Math" panose="02040503050406030204" pitchFamily="18" charset="0"/>
                            </a:rPr>
                            <m:t>𝜃</m:t>
                          </m:r>
                        </m:e>
                      </m:func>
                    </m:oMath>
                  </m:oMathPara>
                </a14:m>
                <a:endParaRPr lang="en-IN" sz="2400" dirty="0">
                  <a:solidFill>
                    <a:schemeClr val="tx1"/>
                  </a:solidFill>
                  <a:cs typeface="Arial" panose="020B0604020202020204" pitchFamily="34" charset="0"/>
                </a:endParaRPr>
              </a:p>
            </p:txBody>
          </p:sp>
        </mc:Choice>
        <mc:Fallback xmlns="">
          <p:sp>
            <p:nvSpPr>
              <p:cNvPr id="26" name="TextBox 25">
                <a:extLst>
                  <a:ext uri="{FF2B5EF4-FFF2-40B4-BE49-F238E27FC236}">
                    <a16:creationId xmlns:a16="http://schemas.microsoft.com/office/drawing/2014/main" id="{F519FBB2-938E-49BB-88FC-4AA24DBC174C}"/>
                  </a:ext>
                </a:extLst>
              </p:cNvPr>
              <p:cNvSpPr txBox="1">
                <a:spLocks noRot="1" noChangeAspect="1" noMove="1" noResize="1" noEditPoints="1" noAdjustHandles="1" noChangeArrowheads="1" noChangeShapeType="1" noTextEdit="1"/>
              </p:cNvSpPr>
              <p:nvPr/>
            </p:nvSpPr>
            <p:spPr>
              <a:xfrm>
                <a:off x="3158983" y="760286"/>
                <a:ext cx="5279035" cy="783804"/>
              </a:xfrm>
              <a:prstGeom prst="rect">
                <a:avLst/>
              </a:prstGeom>
              <a:blipFill>
                <a:blip r:embed="rId6"/>
                <a:stretch>
                  <a:fillRect/>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3FCE14A7-333F-4177-905E-839E24E21129}"/>
              </a:ext>
            </a:extLst>
          </p:cNvPr>
          <p:cNvSpPr>
            <a:spLocks noGrp="1"/>
          </p:cNvSpPr>
          <p:nvPr>
            <p:ph type="sldNum" sz="quarter" idx="12"/>
          </p:nvPr>
        </p:nvSpPr>
        <p:spPr/>
        <p:txBody>
          <a:bodyPr/>
          <a:lstStyle/>
          <a:p>
            <a:fld id="{4E3495D0-1C20-4D5C-AE9D-42F7DC54160D}" type="slidenum">
              <a:rPr lang="en-US" smtClean="0"/>
              <a:t>13</a:t>
            </a:fld>
            <a:endParaRPr lang="en-US"/>
          </a:p>
        </p:txBody>
      </p:sp>
    </p:spTree>
    <p:custDataLst>
      <p:tags r:id="rId1"/>
    </p:custDataLst>
    <p:extLst>
      <p:ext uri="{BB962C8B-B14F-4D97-AF65-F5344CB8AC3E}">
        <p14:creationId xmlns:p14="http://schemas.microsoft.com/office/powerpoint/2010/main" val="2445587198"/>
      </p:ext>
    </p:extLst>
  </p:cSld>
  <p:clrMapOvr>
    <a:masterClrMapping/>
  </p:clrMapOvr>
  <mc:AlternateContent xmlns:mc="http://schemas.openxmlformats.org/markup-compatibility/2006" xmlns:p14="http://schemas.microsoft.com/office/powerpoint/2010/main">
    <mc:Choice Requires="p14">
      <p:transition spd="slow" p14:dur="2000" advTm="86301"/>
    </mc:Choice>
    <mc:Fallback xmlns="">
      <p:transition spd="slow" advTm="863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4220-78F3-4AEA-85D8-381BEAFEA6D9}"/>
              </a:ext>
            </a:extLst>
          </p:cNvPr>
          <p:cNvSpPr>
            <a:spLocks noGrp="1"/>
          </p:cNvSpPr>
          <p:nvPr>
            <p:ph type="title"/>
          </p:nvPr>
        </p:nvSpPr>
        <p:spPr/>
        <p:txBody>
          <a:bodyPr/>
          <a:lstStyle/>
          <a:p>
            <a:r>
              <a:rPr lang="en-IN" dirty="0"/>
              <a:t>Perpendicular anisotropy</a:t>
            </a:r>
          </a:p>
        </p:txBody>
      </p:sp>
      <p:sp>
        <p:nvSpPr>
          <p:cNvPr id="4" name="Date Placeholder 3">
            <a:extLst>
              <a:ext uri="{FF2B5EF4-FFF2-40B4-BE49-F238E27FC236}">
                <a16:creationId xmlns:a16="http://schemas.microsoft.com/office/drawing/2014/main" id="{8BFC915B-9D6F-47A4-B499-1734A79CD47A}"/>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F1BF295B-0F34-47CE-8F0C-9A30D619F1DE}"/>
              </a:ext>
            </a:extLst>
          </p:cNvPr>
          <p:cNvSpPr>
            <a:spLocks noGrp="1"/>
          </p:cNvSpPr>
          <p:nvPr>
            <p:ph type="ftr" sz="quarter" idx="11"/>
          </p:nvPr>
        </p:nvSpPr>
        <p:spPr/>
        <p:txBody>
          <a:bodyPr/>
          <a:lstStyle/>
          <a:p>
            <a:r>
              <a:rPr lang="en-US" dirty="0"/>
              <a:t>IISER Bhopal</a:t>
            </a:r>
          </a:p>
        </p:txBody>
      </p:sp>
      <p:sp>
        <p:nvSpPr>
          <p:cNvPr id="70" name="TextBox 69">
            <a:extLst>
              <a:ext uri="{FF2B5EF4-FFF2-40B4-BE49-F238E27FC236}">
                <a16:creationId xmlns:a16="http://schemas.microsoft.com/office/drawing/2014/main" id="{7FE5CB82-98E7-4726-991A-9371450B7DE0}"/>
              </a:ext>
            </a:extLst>
          </p:cNvPr>
          <p:cNvSpPr txBox="1"/>
          <p:nvPr/>
        </p:nvSpPr>
        <p:spPr>
          <a:xfrm>
            <a:off x="5625025" y="5175505"/>
            <a:ext cx="2900049" cy="515985"/>
          </a:xfrm>
          <a:prstGeom prst="rect">
            <a:avLst/>
          </a:prstGeom>
          <a:noFill/>
        </p:spPr>
        <p:txBody>
          <a:bodyPr wrap="square" rtlCol="0">
            <a:spAutoFit/>
          </a:bodyPr>
          <a:lstStyle/>
          <a:p>
            <a:pPr algn="ctr"/>
            <a:r>
              <a:rPr lang="en-IN" sz="2400" b="1" dirty="0"/>
              <a:t>Circular cross-section</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7878DB9-9C84-4517-AD68-D74A1C3E26BB}"/>
                  </a:ext>
                </a:extLst>
              </p:cNvPr>
              <p:cNvSpPr txBox="1"/>
              <p:nvPr/>
            </p:nvSpPr>
            <p:spPr>
              <a:xfrm>
                <a:off x="-22941" y="5935822"/>
                <a:ext cx="4838877"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𝐸</m:t>
                          </m:r>
                        </m:e>
                        <m:sub>
                          <m:r>
                            <a:rPr lang="en-IN" sz="2400" b="0" i="1" dirty="0" smtClean="0">
                              <a:solidFill>
                                <a:schemeClr val="tx1"/>
                              </a:solidFill>
                              <a:latin typeface="Cambria Math" panose="02040503050406030204" pitchFamily="18" charset="0"/>
                            </a:rPr>
                            <m:t>𝑃𝑀𝐴</m:t>
                          </m:r>
                        </m:sub>
                      </m:sSub>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𝜃</m:t>
                          </m:r>
                        </m:e>
                      </m:d>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1</m:t>
                          </m:r>
                        </m:num>
                        <m:den>
                          <m:r>
                            <a:rPr lang="en-IN" sz="2400" i="0" dirty="0">
                              <a:solidFill>
                                <a:schemeClr val="tx1"/>
                              </a:solidFill>
                              <a:latin typeface="Cambria Math" panose="02040503050406030204" pitchFamily="18" charset="0"/>
                            </a:rPr>
                            <m:t>2</m:t>
                          </m:r>
                        </m:den>
                      </m:f>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r>
                            <a:rPr lang="en-IN" sz="2400" b="0" i="0" dirty="0" smtClean="0">
                              <a:solidFill>
                                <a:schemeClr val="tx1"/>
                              </a:solidFill>
                              <a:latin typeface="Cambria Math" panose="02040503050406030204" pitchFamily="18" charset="0"/>
                            </a:rPr>
                            <m:t> </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𝐻</m:t>
                          </m:r>
                        </m:e>
                        <m:sub>
                          <m:r>
                            <m:rPr>
                              <m:sty m:val="p"/>
                            </m:rPr>
                            <a:rPr lang="en-IN" sz="2400" b="0" i="0" dirty="0" smtClean="0">
                              <a:solidFill>
                                <a:schemeClr val="tx1"/>
                              </a:solidFill>
                              <a:latin typeface="Cambria Math" panose="02040503050406030204" pitchFamily="18" charset="0"/>
                            </a:rPr>
                            <m:t>PMA</m:t>
                          </m:r>
                        </m:sub>
                      </m:sSub>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𝛺</m:t>
                      </m:r>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a:rPr lang="en-IN" sz="2400" b="0" i="1" dirty="0" smtClean="0">
                                  <a:solidFill>
                                    <a:schemeClr val="tx1"/>
                                  </a:solidFill>
                                  <a:latin typeface="Cambria Math" panose="02040503050406030204" pitchFamily="18" charset="0"/>
                                </a:rPr>
                                <m:t> </m:t>
                              </m:r>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oMath>
                  </m:oMathPara>
                </a14:m>
                <a:endParaRPr lang="en-IN" sz="2400" dirty="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D7878DB9-9C84-4517-AD68-D74A1C3E26BB}"/>
                  </a:ext>
                </a:extLst>
              </p:cNvPr>
              <p:cNvSpPr txBox="1">
                <a:spLocks noRot="1" noChangeAspect="1" noMove="1" noResize="1" noEditPoints="1" noAdjustHandles="1" noChangeArrowheads="1" noChangeShapeType="1" noTextEdit="1"/>
              </p:cNvSpPr>
              <p:nvPr/>
            </p:nvSpPr>
            <p:spPr>
              <a:xfrm>
                <a:off x="-22941" y="5935822"/>
                <a:ext cx="4838877" cy="78380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79DF84C-71B1-4A08-9B4D-9E8E79A20EDB}"/>
                  </a:ext>
                </a:extLst>
              </p:cNvPr>
              <p:cNvSpPr txBox="1"/>
              <p:nvPr/>
            </p:nvSpPr>
            <p:spPr>
              <a:xfrm>
                <a:off x="56117" y="5570970"/>
                <a:ext cx="4914941" cy="491160"/>
              </a:xfrm>
              <a:prstGeom prst="rect">
                <a:avLst/>
              </a:prstGeom>
              <a:noFill/>
            </p:spPr>
            <p:txBody>
              <a:bodyPr wrap="square" rtlCol="0">
                <a:spAutoFit/>
              </a:bodyPr>
              <a:lstStyle/>
              <a:p>
                <a:r>
                  <a:rPr lang="en-IN" sz="2400" dirty="0">
                    <a:solidFill>
                      <a:schemeClr val="tx1"/>
                    </a:solidFill>
                  </a:rPr>
                  <a:t>H</a:t>
                </a:r>
                <a:r>
                  <a:rPr lang="en-IN" sz="2400" baseline="-25000" dirty="0">
                    <a:solidFill>
                      <a:schemeClr val="tx1"/>
                    </a:solidFill>
                  </a:rPr>
                  <a:t>PMA</a:t>
                </a:r>
                <a14:m>
                  <m:oMath xmlns:m="http://schemas.openxmlformats.org/officeDocument/2006/math">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𝑐𝑟𝑦𝑠𝑡𝑎𝑙𝑙𝑖𝑛𝑒</m:t>
                        </m:r>
                      </m:sub>
                    </m:sSub>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𝑖𝑛𝑡𝑒</m:t>
                        </m:r>
                        <m:r>
                          <m:rPr>
                            <m:sty m:val="p"/>
                          </m:rPr>
                          <a:rPr lang="en-IN" sz="2400" b="0" i="0" dirty="0" smtClean="0">
                            <a:solidFill>
                              <a:schemeClr val="tx1"/>
                            </a:solidFill>
                            <a:latin typeface="Cambria Math" panose="02040503050406030204" pitchFamily="18" charset="0"/>
                          </a:rPr>
                          <m:t>rf</m:t>
                        </m:r>
                        <m:r>
                          <a:rPr lang="en-IN" sz="2400" i="1" dirty="0">
                            <a:solidFill>
                              <a:schemeClr val="tx1"/>
                            </a:solidFill>
                            <a:latin typeface="Cambria Math" panose="02040503050406030204" pitchFamily="18" charset="0"/>
                          </a:rPr>
                          <m:t>𝑎𝑐𝑒</m:t>
                        </m:r>
                      </m:sub>
                    </m:sSub>
                  </m:oMath>
                </a14:m>
                <a:endParaRPr lang="en-IN" sz="2400" dirty="0">
                  <a:solidFill>
                    <a:schemeClr val="tx1"/>
                  </a:solidFill>
                  <a:cs typeface="Arial" panose="020B0604020202020204" pitchFamily="34" charset="0"/>
                </a:endParaRPr>
              </a:p>
            </p:txBody>
          </p:sp>
        </mc:Choice>
        <mc:Fallback xmlns="">
          <p:sp>
            <p:nvSpPr>
              <p:cNvPr id="72" name="TextBox 71">
                <a:extLst>
                  <a:ext uri="{FF2B5EF4-FFF2-40B4-BE49-F238E27FC236}">
                    <a16:creationId xmlns:a16="http://schemas.microsoft.com/office/drawing/2014/main" id="{779DF84C-71B1-4A08-9B4D-9E8E79A20EDB}"/>
                  </a:ext>
                </a:extLst>
              </p:cNvPr>
              <p:cNvSpPr txBox="1">
                <a:spLocks noRot="1" noChangeAspect="1" noMove="1" noResize="1" noEditPoints="1" noAdjustHandles="1" noChangeArrowheads="1" noChangeShapeType="1" noTextEdit="1"/>
              </p:cNvSpPr>
              <p:nvPr/>
            </p:nvSpPr>
            <p:spPr>
              <a:xfrm>
                <a:off x="56117" y="5570970"/>
                <a:ext cx="4914941" cy="491160"/>
              </a:xfrm>
              <a:prstGeom prst="rect">
                <a:avLst/>
              </a:prstGeom>
              <a:blipFill>
                <a:blip r:embed="rId4"/>
                <a:stretch>
                  <a:fillRect l="-1861" t="-8750" b="-2375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0894EB7-D6C0-462F-B82D-D76C7B398791}"/>
                  </a:ext>
                </a:extLst>
              </p:cNvPr>
              <p:cNvSpPr txBox="1"/>
              <p:nvPr/>
            </p:nvSpPr>
            <p:spPr>
              <a:xfrm>
                <a:off x="2105548" y="4818057"/>
                <a:ext cx="4005391" cy="493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r>
                            <a:rPr lang="en-IN" sz="2400" i="1" dirty="0">
                              <a:latin typeface="Cambria Math" panose="02040503050406030204" pitchFamily="18" charset="0"/>
                            </a:rPr>
                            <m:t>𝑑</m:t>
                          </m:r>
                          <m:r>
                            <a:rPr lang="en-IN" sz="2400" b="0" i="1" dirty="0" smtClean="0">
                              <a:latin typeface="Cambria Math" panose="02040503050406030204" pitchFamily="18" charset="0"/>
                            </a:rPr>
                            <m:t>−</m:t>
                          </m:r>
                          <m:r>
                            <a:rPr lang="en-IN" sz="2400" b="0" i="1" dirty="0" smtClean="0">
                              <a:latin typeface="Cambria Math" panose="02040503050406030204" pitchFamily="18" charset="0"/>
                            </a:rPr>
                            <m:t>𝑥𝑥</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r>
                            <a:rPr lang="en-IN" sz="2400" i="1" dirty="0">
                              <a:latin typeface="Cambria Math" panose="02040503050406030204" pitchFamily="18" charset="0"/>
                            </a:rPr>
                            <m:t>𝑑</m:t>
                          </m:r>
                          <m:r>
                            <a:rPr lang="en-IN" sz="2400" b="0" i="1" dirty="0" smtClean="0">
                              <a:latin typeface="Cambria Math" panose="02040503050406030204" pitchFamily="18" charset="0"/>
                            </a:rPr>
                            <m:t>−</m:t>
                          </m:r>
                          <m:r>
                            <a:rPr lang="en-IN" sz="2400" b="0" i="1" dirty="0" smtClean="0">
                              <a:latin typeface="Cambria Math" panose="02040503050406030204" pitchFamily="18" charset="0"/>
                            </a:rPr>
                            <m:t>𝑧𝑧</m:t>
                          </m:r>
                        </m:sub>
                      </m:sSub>
                      <m:r>
                        <a:rPr lang="en-IN" sz="2400" i="0" dirty="0">
                          <a:latin typeface="Cambria Math" panose="02040503050406030204" pitchFamily="18" charset="0"/>
                        </a:rPr>
                        <m:t>=1</m:t>
                      </m:r>
                    </m:oMath>
                  </m:oMathPara>
                </a14:m>
                <a:endParaRPr lang="en-IN" sz="2400" dirty="0">
                  <a:cs typeface="Arial" panose="020B0604020202020204" pitchFamily="34" charset="0"/>
                </a:endParaRPr>
              </a:p>
            </p:txBody>
          </p:sp>
        </mc:Choice>
        <mc:Fallback xmlns="">
          <p:sp>
            <p:nvSpPr>
              <p:cNvPr id="86" name="TextBox 85">
                <a:extLst>
                  <a:ext uri="{FF2B5EF4-FFF2-40B4-BE49-F238E27FC236}">
                    <a16:creationId xmlns:a16="http://schemas.microsoft.com/office/drawing/2014/main" id="{40894EB7-D6C0-462F-B82D-D76C7B398791}"/>
                  </a:ext>
                </a:extLst>
              </p:cNvPr>
              <p:cNvSpPr txBox="1">
                <a:spLocks noRot="1" noChangeAspect="1" noMove="1" noResize="1" noEditPoints="1" noAdjustHandles="1" noChangeArrowheads="1" noChangeShapeType="1" noTextEdit="1"/>
              </p:cNvSpPr>
              <p:nvPr/>
            </p:nvSpPr>
            <p:spPr>
              <a:xfrm>
                <a:off x="2105548" y="4818057"/>
                <a:ext cx="4005391" cy="493405"/>
              </a:xfrm>
              <a:prstGeom prst="rect">
                <a:avLst/>
              </a:prstGeom>
              <a:blipFill>
                <a:blip r:embed="rId5"/>
                <a:stretch>
                  <a:fillRect b="-617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DDB91B0-70F2-4562-B300-A3830CFA0EE3}"/>
                  </a:ext>
                </a:extLst>
              </p:cNvPr>
              <p:cNvSpPr txBox="1"/>
              <p:nvPr/>
            </p:nvSpPr>
            <p:spPr>
              <a:xfrm>
                <a:off x="1776048" y="3393319"/>
                <a:ext cx="5013278"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𝐸</m:t>
                          </m:r>
                        </m:e>
                        <m:sub>
                          <m:r>
                            <a:rPr lang="en-IN" sz="2400" b="0" i="1" dirty="0" smtClean="0">
                              <a:latin typeface="Cambria Math" panose="02040503050406030204" pitchFamily="18" charset="0"/>
                            </a:rPr>
                            <m:t>𝑠h𝑎𝑝𝑒</m:t>
                          </m:r>
                        </m:sub>
                      </m:sSub>
                      <m:d>
                        <m:dPr>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𝜃</m:t>
                          </m:r>
                          <m:r>
                            <a:rPr lang="en-IN" sz="2400" i="0" dirty="0">
                              <a:latin typeface="Cambria Math" panose="02040503050406030204" pitchFamily="18" charset="0"/>
                            </a:rPr>
                            <m:t>,</m:t>
                          </m:r>
                          <m:r>
                            <a:rPr lang="en-IN" sz="2400" i="1" dirty="0">
                              <a:latin typeface="Cambria Math" panose="02040503050406030204" pitchFamily="18" charset="0"/>
                            </a:rPr>
                            <m:t>𝜙</m:t>
                          </m:r>
                        </m:e>
                      </m:d>
                      <m:r>
                        <a:rPr lang="en-IN" sz="2400" i="0" dirty="0">
                          <a:latin typeface="Cambria Math" panose="02040503050406030204" pitchFamily="18" charset="0"/>
                        </a:rPr>
                        <m:t>=</m:t>
                      </m:r>
                      <m:f>
                        <m:fPr>
                          <m:ctrlPr>
                            <a:rPr lang="en-IN" sz="2400" i="1" dirty="0">
                              <a:solidFill>
                                <a:srgbClr val="836967"/>
                              </a:solidFill>
                              <a:latin typeface="Cambria Math" panose="02040503050406030204" pitchFamily="18" charset="0"/>
                            </a:rPr>
                          </m:ctrlPr>
                        </m:fPr>
                        <m:num>
                          <m:r>
                            <a:rPr lang="en-IN" sz="2400" i="0" dirty="0">
                              <a:latin typeface="Cambria Math" panose="02040503050406030204" pitchFamily="18" charset="0"/>
                            </a:rPr>
                            <m:t>1</m:t>
                          </m:r>
                        </m:num>
                        <m:den>
                          <m:r>
                            <a:rPr lang="en-IN" sz="2400" i="0" dirty="0">
                              <a:latin typeface="Cambria Math" panose="02040503050406030204" pitchFamily="18" charset="0"/>
                            </a:rPr>
                            <m:t>2</m:t>
                          </m:r>
                        </m:den>
                      </m:f>
                      <m:sSub>
                        <m:sSubPr>
                          <m:ctrlPr>
                            <a:rPr lang="en-IN" sz="2400" i="1" dirty="0">
                              <a:solidFill>
                                <a:srgbClr val="836967"/>
                              </a:solidFill>
                              <a:latin typeface="Cambria Math" panose="02040503050406030204" pitchFamily="18" charset="0"/>
                            </a:rPr>
                          </m:ctrlPr>
                        </m:sSubPr>
                        <m:e>
                          <m:r>
                            <a:rPr lang="en-IN" sz="2400" b="0" i="1" dirty="0" smtClean="0">
                              <a:solidFill>
                                <a:srgbClr val="836967"/>
                              </a:solidFill>
                              <a:latin typeface="Cambria Math" panose="02040503050406030204" pitchFamily="18" charset="0"/>
                            </a:rPr>
                            <m:t> </m:t>
                          </m:r>
                          <m:r>
                            <a:rPr lang="en-IN" sz="2400" i="1" dirty="0">
                              <a:latin typeface="Cambria Math" panose="02040503050406030204" pitchFamily="18" charset="0"/>
                            </a:rPr>
                            <m:t>𝜇</m:t>
                          </m:r>
                        </m:e>
                        <m:sub>
                          <m:r>
                            <a:rPr lang="en-IN" sz="2400" i="0" dirty="0">
                              <a:latin typeface="Cambria Math" panose="02040503050406030204" pitchFamily="18" charset="0"/>
                            </a:rPr>
                            <m:t>0</m:t>
                          </m:r>
                          <m:r>
                            <a:rPr lang="en-IN" sz="2400" b="0" i="0" dirty="0" smtClean="0">
                              <a:latin typeface="Cambria Math" panose="02040503050406030204" pitchFamily="18" charset="0"/>
                            </a:rPr>
                            <m:t> </m:t>
                          </m:r>
                        </m:sub>
                      </m:sSub>
                      <m:sSubSup>
                        <m:sSubSupPr>
                          <m:ctrlPr>
                            <a:rPr lang="en-IN" sz="2400" i="1" dirty="0">
                              <a:solidFill>
                                <a:srgbClr val="836967"/>
                              </a:solidFill>
                              <a:latin typeface="Cambria Math" panose="02040503050406030204" pitchFamily="18" charset="0"/>
                            </a:rPr>
                          </m:ctrlPr>
                        </m:sSubSupPr>
                        <m:e>
                          <m:r>
                            <a:rPr lang="en-IN" sz="2400" i="1" dirty="0">
                              <a:latin typeface="Cambria Math" panose="02040503050406030204" pitchFamily="18" charset="0"/>
                            </a:rPr>
                            <m:t>𝑀</m:t>
                          </m:r>
                        </m:e>
                        <m:sub>
                          <m:r>
                            <m:rPr>
                              <m:sty m:val="p"/>
                            </m:rPr>
                            <a:rPr lang="en-IN" sz="2400" b="0" i="0" dirty="0" smtClean="0">
                              <a:latin typeface="Cambria Math" panose="02040503050406030204" pitchFamily="18" charset="0"/>
                            </a:rPr>
                            <m:t>s</m:t>
                          </m:r>
                          <m:r>
                            <a:rPr lang="en-IN" sz="2400" b="0" i="0" dirty="0" smtClean="0">
                              <a:latin typeface="Cambria Math" panose="02040503050406030204" pitchFamily="18" charset="0"/>
                            </a:rPr>
                            <m:t> </m:t>
                          </m:r>
                        </m:sub>
                        <m:sup>
                          <m:r>
                            <a:rPr lang="en-IN" sz="2400" i="0" dirty="0">
                              <a:latin typeface="Cambria Math" panose="02040503050406030204" pitchFamily="18" charset="0"/>
                            </a:rPr>
                            <m:t>2</m:t>
                          </m:r>
                        </m:sup>
                      </m:sSubSup>
                      <m:r>
                        <a:rPr lang="en-IN" sz="2400" i="1" dirty="0">
                          <a:latin typeface="Cambria Math" panose="02040503050406030204" pitchFamily="18" charset="0"/>
                        </a:rPr>
                        <m:t>𝛺</m:t>
                      </m:r>
                      <m:sSub>
                        <m:sSubPr>
                          <m:ctrlPr>
                            <a:rPr lang="en-IN" sz="2400" i="1" dirty="0">
                              <a:solidFill>
                                <a:srgbClr val="836967"/>
                              </a:solidFill>
                              <a:latin typeface="Cambria Math" panose="02040503050406030204" pitchFamily="18" charset="0"/>
                            </a:rPr>
                          </m:ctrlPr>
                        </m:sSubPr>
                        <m:e>
                          <m:r>
                            <a:rPr lang="en-IN" sz="2400" b="0" i="1" dirty="0" smtClean="0">
                              <a:solidFill>
                                <a:srgbClr val="836967"/>
                              </a:solidFill>
                              <a:latin typeface="Cambria Math" panose="02040503050406030204" pitchFamily="18" charset="0"/>
                            </a:rPr>
                            <m:t> </m:t>
                          </m:r>
                          <m:r>
                            <a:rPr lang="en-IN" sz="2400" i="1" dirty="0">
                              <a:latin typeface="Cambria Math" panose="02040503050406030204" pitchFamily="18" charset="0"/>
                            </a:rPr>
                            <m:t>𝑁</m:t>
                          </m:r>
                        </m:e>
                        <m:sub>
                          <m:r>
                            <a:rPr lang="en-IN" sz="2400" i="1" dirty="0">
                              <a:latin typeface="Cambria Math" panose="02040503050406030204" pitchFamily="18" charset="0"/>
                            </a:rPr>
                            <m:t>𝑑</m:t>
                          </m:r>
                        </m:sub>
                      </m:sSub>
                      <m:d>
                        <m:dPr>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𝜃</m:t>
                          </m:r>
                          <m:r>
                            <a:rPr lang="en-IN" sz="2400" i="0" dirty="0">
                              <a:latin typeface="Cambria Math" panose="02040503050406030204" pitchFamily="18" charset="0"/>
                            </a:rPr>
                            <m:t>,</m:t>
                          </m:r>
                          <m:r>
                            <a:rPr lang="en-IN" sz="2400" i="1" dirty="0">
                              <a:latin typeface="Cambria Math" panose="02040503050406030204" pitchFamily="18" charset="0"/>
                            </a:rPr>
                            <m:t>𝜙</m:t>
                          </m:r>
                        </m:e>
                      </m:d>
                    </m:oMath>
                  </m:oMathPara>
                </a14:m>
                <a:endParaRPr lang="en-IN" sz="2400" dirty="0">
                  <a:cs typeface="Arial" panose="020B0604020202020204" pitchFamily="34" charset="0"/>
                </a:endParaRPr>
              </a:p>
            </p:txBody>
          </p:sp>
        </mc:Choice>
        <mc:Fallback xmlns="">
          <p:sp>
            <p:nvSpPr>
              <p:cNvPr id="51" name="TextBox 50">
                <a:extLst>
                  <a:ext uri="{FF2B5EF4-FFF2-40B4-BE49-F238E27FC236}">
                    <a16:creationId xmlns:a16="http://schemas.microsoft.com/office/drawing/2014/main" id="{EDDB91B0-70F2-4562-B300-A3830CFA0EE3}"/>
                  </a:ext>
                </a:extLst>
              </p:cNvPr>
              <p:cNvSpPr txBox="1">
                <a:spLocks noRot="1" noChangeAspect="1" noMove="1" noResize="1" noEditPoints="1" noAdjustHandles="1" noChangeArrowheads="1" noChangeShapeType="1" noTextEdit="1"/>
              </p:cNvSpPr>
              <p:nvPr/>
            </p:nvSpPr>
            <p:spPr>
              <a:xfrm>
                <a:off x="1776048" y="3393319"/>
                <a:ext cx="5013278" cy="78380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02EE4A4-3332-411C-ABE8-2E9F1E28109A}"/>
                  </a:ext>
                </a:extLst>
              </p:cNvPr>
              <p:cNvSpPr txBox="1"/>
              <p:nvPr/>
            </p:nvSpPr>
            <p:spPr>
              <a:xfrm>
                <a:off x="5026340" y="6124939"/>
                <a:ext cx="3566070" cy="519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𝐻</m:t>
                          </m:r>
                        </m:e>
                        <m:sub>
                          <m:r>
                            <a:rPr lang="en-IN" sz="2400" i="1" dirty="0">
                              <a:latin typeface="Cambria Math" panose="02040503050406030204" pitchFamily="18" charset="0"/>
                            </a:rPr>
                            <m:t>𝑘</m:t>
                          </m:r>
                        </m:sub>
                      </m:sSub>
                      <m:r>
                        <a:rPr lang="en-IN" sz="2400" i="0" dirty="0">
                          <a:latin typeface="Cambria Math" panose="02040503050406030204" pitchFamily="18" charset="0"/>
                        </a:rPr>
                        <m:t>=</m:t>
                      </m:r>
                      <m:d>
                        <m:dPr>
                          <m:ctrlPr>
                            <a:rPr lang="en-IN" sz="2400" i="1" dirty="0">
                              <a:solidFill>
                                <a:srgbClr val="836967"/>
                              </a:solidFill>
                              <a:latin typeface="Cambria Math" panose="02040503050406030204" pitchFamily="18" charset="0"/>
                            </a:rPr>
                          </m:ctrlPr>
                        </m:dPr>
                        <m:e>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𝑧𝑧</m:t>
                              </m:r>
                            </m:sub>
                          </m:sSub>
                        </m:e>
                      </m:d>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𝑀</m:t>
                          </m:r>
                        </m:e>
                        <m:sub>
                          <m:r>
                            <a:rPr lang="en-IN" sz="2400" i="1" dirty="0">
                              <a:latin typeface="Cambria Math" panose="02040503050406030204" pitchFamily="18" charset="0"/>
                            </a:rPr>
                            <m:t>𝑠</m:t>
                          </m:r>
                        </m:sub>
                      </m:sSub>
                    </m:oMath>
                  </m:oMathPara>
                </a14:m>
                <a:endParaRPr lang="en-IN" sz="2400" dirty="0">
                  <a:cs typeface="Arial" panose="020B0604020202020204" pitchFamily="34" charset="0"/>
                </a:endParaRPr>
              </a:p>
            </p:txBody>
          </p:sp>
        </mc:Choice>
        <mc:Fallback xmlns="">
          <p:sp>
            <p:nvSpPr>
              <p:cNvPr id="52" name="TextBox 51">
                <a:extLst>
                  <a:ext uri="{FF2B5EF4-FFF2-40B4-BE49-F238E27FC236}">
                    <a16:creationId xmlns:a16="http://schemas.microsoft.com/office/drawing/2014/main" id="{E02EE4A4-3332-411C-ABE8-2E9F1E28109A}"/>
                  </a:ext>
                </a:extLst>
              </p:cNvPr>
              <p:cNvSpPr txBox="1">
                <a:spLocks noRot="1" noChangeAspect="1" noMove="1" noResize="1" noEditPoints="1" noAdjustHandles="1" noChangeArrowheads="1" noChangeShapeType="1" noTextEdit="1"/>
              </p:cNvSpPr>
              <p:nvPr/>
            </p:nvSpPr>
            <p:spPr>
              <a:xfrm>
                <a:off x="5026340" y="6124939"/>
                <a:ext cx="3566070" cy="51982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84173B-EA41-45E8-92BF-E9625B24FD25}"/>
                  </a:ext>
                </a:extLst>
              </p:cNvPr>
              <p:cNvSpPr txBox="1"/>
              <p:nvPr/>
            </p:nvSpPr>
            <p:spPr>
              <a:xfrm>
                <a:off x="5098537" y="5574279"/>
                <a:ext cx="3534552" cy="519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𝐻</m:t>
                          </m:r>
                        </m:e>
                        <m:sub>
                          <m:r>
                            <a:rPr lang="en-IN" sz="2400" b="0" i="1" dirty="0" smtClean="0">
                              <a:latin typeface="Cambria Math" panose="02040503050406030204" pitchFamily="18" charset="0"/>
                            </a:rPr>
                            <m:t>𝑑</m:t>
                          </m:r>
                        </m:sub>
                      </m:sSub>
                      <m:r>
                        <a:rPr lang="en-IN" sz="2400" i="0" dirty="0">
                          <a:latin typeface="Cambria Math" panose="02040503050406030204" pitchFamily="18" charset="0"/>
                        </a:rPr>
                        <m:t>=</m:t>
                      </m:r>
                      <m:d>
                        <m:dPr>
                          <m:ctrlPr>
                            <a:rPr lang="en-IN" sz="2400" i="1" dirty="0">
                              <a:solidFill>
                                <a:srgbClr val="836967"/>
                              </a:solidFill>
                              <a:latin typeface="Cambria Math" panose="02040503050406030204" pitchFamily="18" charset="0"/>
                            </a:rPr>
                          </m:ctrlPr>
                        </m:dPr>
                        <m:e>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𝑥𝑥</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e>
                      </m:d>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𝑀</m:t>
                          </m:r>
                        </m:e>
                        <m:sub>
                          <m:r>
                            <a:rPr lang="en-IN" sz="2400" i="1" dirty="0">
                              <a:latin typeface="Cambria Math" panose="02040503050406030204" pitchFamily="18" charset="0"/>
                            </a:rPr>
                            <m:t>𝑠</m:t>
                          </m:r>
                        </m:sub>
                      </m:sSub>
                    </m:oMath>
                  </m:oMathPara>
                </a14:m>
                <a:endParaRPr lang="en-IN" sz="2400" dirty="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0584173B-EA41-45E8-92BF-E9625B24FD25}"/>
                  </a:ext>
                </a:extLst>
              </p:cNvPr>
              <p:cNvSpPr txBox="1">
                <a:spLocks noRot="1" noChangeAspect="1" noMove="1" noResize="1" noEditPoints="1" noAdjustHandles="1" noChangeArrowheads="1" noChangeShapeType="1" noTextEdit="1"/>
              </p:cNvSpPr>
              <p:nvPr/>
            </p:nvSpPr>
            <p:spPr>
              <a:xfrm>
                <a:off x="5098537" y="5574279"/>
                <a:ext cx="3534552" cy="51982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D05DCD-A085-4D79-A2ED-64B2465A6CF9}"/>
                  </a:ext>
                </a:extLst>
              </p:cNvPr>
              <p:cNvSpPr txBox="1"/>
              <p:nvPr/>
            </p:nvSpPr>
            <p:spPr>
              <a:xfrm>
                <a:off x="96477" y="4245222"/>
                <a:ext cx="8963827" cy="418245"/>
              </a:xfrm>
              <a:prstGeom prst="rect">
                <a:avLst/>
              </a:prstGeom>
              <a:solidFill>
                <a:schemeClr val="accent2">
                  <a:lumMod val="40000"/>
                  <a:lumOff val="60000"/>
                </a:schemeClr>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i="1" smtClean="0">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sub>
                      </m:sSub>
                      <m:d>
                        <m:dPr>
                          <m:ctrlPr>
                            <a:rPr lang="en-IN" sz="2400" i="1">
                              <a:solidFill>
                                <a:srgbClr val="836967"/>
                              </a:solidFill>
                              <a:latin typeface="Cambria Math" panose="02040503050406030204" pitchFamily="18" charset="0"/>
                            </a:rPr>
                          </m:ctrlPr>
                        </m:dPr>
                        <m:e>
                          <m:r>
                            <a:rPr lang="en-IN" sz="2400" i="1">
                              <a:latin typeface="Cambria Math" panose="02040503050406030204" pitchFamily="18" charset="0"/>
                            </a:rPr>
                            <m:t>𝜃</m:t>
                          </m:r>
                          <m:r>
                            <a:rPr lang="en-IN" sz="2400" i="0">
                              <a:latin typeface="Cambria Math" panose="02040503050406030204" pitchFamily="18" charset="0"/>
                            </a:rPr>
                            <m:t>,</m:t>
                          </m:r>
                          <m:r>
                            <a:rPr lang="en-IN" sz="2400" i="1">
                              <a:latin typeface="Cambria Math" panose="02040503050406030204" pitchFamily="18" charset="0"/>
                            </a:rPr>
                            <m:t>𝜙</m:t>
                          </m:r>
                        </m:e>
                      </m:d>
                      <m:r>
                        <a:rPr lang="en-IN" sz="2400" i="0">
                          <a:latin typeface="Cambria Math" panose="02040503050406030204" pitchFamily="18" charset="0"/>
                        </a:rPr>
                        <m:t>=</m:t>
                      </m:r>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i="0">
                              <a:latin typeface="Cambria Math" panose="02040503050406030204" pitchFamily="18" charset="0"/>
                            </a:rPr>
                            <m:t>−</m:t>
                          </m:r>
                          <m:r>
                            <a:rPr lang="en-IN" sz="2400" b="0" i="1" smtClean="0">
                              <a:latin typeface="Cambria Math" panose="02040503050406030204" pitchFamily="18" charset="0"/>
                            </a:rPr>
                            <m:t>𝑥𝑥</m:t>
                          </m:r>
                        </m:sub>
                      </m:sSub>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i="0">
                                  <a:latin typeface="Cambria Math" panose="02040503050406030204" pitchFamily="18" charset="0"/>
                                </a:rPr>
                                <m:t>sin</m:t>
                              </m:r>
                            </m:e>
                            <m:sup>
                              <m:r>
                                <a:rPr lang="en-IN" sz="2400" i="0">
                                  <a:latin typeface="Cambria Math" panose="02040503050406030204" pitchFamily="18" charset="0"/>
                                </a:rPr>
                                <m:t>2</m:t>
                              </m:r>
                            </m:sup>
                          </m:sSup>
                        </m:fName>
                        <m:e>
                          <m:r>
                            <a:rPr lang="en-IN" sz="2400" i="1">
                              <a:latin typeface="Cambria Math" panose="02040503050406030204" pitchFamily="18" charset="0"/>
                            </a:rPr>
                            <m:t>𝜃</m:t>
                          </m:r>
                        </m:e>
                      </m:func>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a:latin typeface="Cambria Math" panose="02040503050406030204" pitchFamily="18" charset="0"/>
                                </a:rPr>
                                <m:t>cos</m:t>
                              </m:r>
                            </m:e>
                            <m:sup>
                              <m:r>
                                <a:rPr lang="en-IN" sz="2400">
                                  <a:latin typeface="Cambria Math" panose="02040503050406030204" pitchFamily="18" charset="0"/>
                                </a:rPr>
                                <m:t>2</m:t>
                              </m:r>
                            </m:sup>
                          </m:sSup>
                        </m:fName>
                        <m:e>
                          <m:r>
                            <a:rPr lang="en-IN" sz="2400" i="1" dirty="0">
                              <a:latin typeface="Cambria Math" panose="02040503050406030204" pitchFamily="18" charset="0"/>
                            </a:rPr>
                            <m:t>𝜙</m:t>
                          </m:r>
                        </m:e>
                      </m:func>
                      <m:r>
                        <a:rPr lang="en-IN" sz="2400" i="0">
                          <a:latin typeface="Cambria Math" panose="02040503050406030204" pitchFamily="18" charset="0"/>
                        </a:rPr>
                        <m:t>+</m:t>
                      </m:r>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sSub>
                                <m:sSubPr>
                                  <m:ctrlPr>
                                    <a:rPr lang="en-IN" sz="2400" i="1" smtClean="0">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a:latin typeface="Cambria Math" panose="02040503050406030204" pitchFamily="18" charset="0"/>
                                    </a:rPr>
                                    <m:t>−</m:t>
                                  </m:r>
                                  <m:r>
                                    <a:rPr lang="en-IN" sz="2400" i="1">
                                      <a:latin typeface="Cambria Math" panose="02040503050406030204" pitchFamily="18" charset="0"/>
                                    </a:rPr>
                                    <m:t>𝑦𝑦</m:t>
                                  </m:r>
                                </m:sub>
                              </m:sSub>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a:latin typeface="Cambria Math" panose="02040503050406030204" pitchFamily="18" charset="0"/>
                                        </a:rPr>
                                        <m:t>sin</m:t>
                                      </m:r>
                                    </m:e>
                                    <m:sup>
                                      <m:r>
                                        <a:rPr lang="en-IN" sz="2400">
                                          <a:latin typeface="Cambria Math" panose="02040503050406030204" pitchFamily="18" charset="0"/>
                                        </a:rPr>
                                        <m:t>2</m:t>
                                      </m:r>
                                    </m:sup>
                                  </m:sSup>
                                </m:fName>
                                <m:e>
                                  <m:r>
                                    <a:rPr lang="en-IN" sz="2400" i="1">
                                      <a:latin typeface="Cambria Math" panose="02040503050406030204" pitchFamily="18" charset="0"/>
                                    </a:rPr>
                                    <m:t>𝜃</m:t>
                                  </m:r>
                                </m:e>
                              </m:func>
                              <m:r>
                                <m:rPr>
                                  <m:sty m:val="p"/>
                                </m:rPr>
                                <a:rPr lang="en-IN" sz="2400" i="0">
                                  <a:latin typeface="Cambria Math" panose="02040503050406030204" pitchFamily="18" charset="0"/>
                                </a:rPr>
                                <m:t>sin</m:t>
                              </m:r>
                            </m:e>
                            <m:sup>
                              <m:r>
                                <a:rPr lang="en-IN" sz="2400" i="0">
                                  <a:latin typeface="Cambria Math" panose="02040503050406030204" pitchFamily="18" charset="0"/>
                                </a:rPr>
                                <m:t>2</m:t>
                              </m:r>
                            </m:sup>
                          </m:sSup>
                        </m:fName>
                        <m:e>
                          <m:r>
                            <a:rPr lang="en-IN" sz="2400" i="1">
                              <a:latin typeface="Cambria Math" panose="02040503050406030204" pitchFamily="18" charset="0"/>
                            </a:rPr>
                            <m:t>𝜙</m:t>
                          </m:r>
                        </m:e>
                      </m:func>
                      <m:r>
                        <a:rPr lang="en-IN" sz="2400" i="0">
                          <a:latin typeface="Cambria Math" panose="02040503050406030204" pitchFamily="18" charset="0"/>
                        </a:rPr>
                        <m:t>+</m:t>
                      </m:r>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a:latin typeface="Cambria Math" panose="02040503050406030204" pitchFamily="18" charset="0"/>
                                    </a:rPr>
                                    <m:t>−</m:t>
                                  </m:r>
                                  <m:r>
                                    <a:rPr lang="en-IN" sz="2400" b="0" i="1" smtClean="0">
                                      <a:latin typeface="Cambria Math" panose="02040503050406030204" pitchFamily="18" charset="0"/>
                                    </a:rPr>
                                    <m:t>𝑧𝑧</m:t>
                                  </m:r>
                                </m:sub>
                              </m:sSub>
                              <m:r>
                                <a:rPr lang="en-IN" sz="2400" b="0" i="0" smtClean="0">
                                  <a:latin typeface="Cambria Math" panose="02040503050406030204" pitchFamily="18" charset="0"/>
                                </a:rPr>
                                <m:t> </m:t>
                              </m:r>
                              <m:r>
                                <m:rPr>
                                  <m:sty m:val="p"/>
                                </m:rPr>
                                <a:rPr lang="en-IN" sz="2400" i="0">
                                  <a:latin typeface="Cambria Math" panose="02040503050406030204" pitchFamily="18" charset="0"/>
                                </a:rPr>
                                <m:t>cos</m:t>
                              </m:r>
                            </m:e>
                            <m:sup>
                              <m:r>
                                <a:rPr lang="en-IN" sz="2400" i="0">
                                  <a:latin typeface="Cambria Math" panose="02040503050406030204" pitchFamily="18" charset="0"/>
                                </a:rPr>
                                <m:t>2</m:t>
                              </m:r>
                            </m:sup>
                          </m:sSup>
                        </m:fName>
                        <m:e>
                          <m:r>
                            <a:rPr lang="en-IN" sz="2400" i="1">
                              <a:latin typeface="Cambria Math" panose="02040503050406030204" pitchFamily="18" charset="0"/>
                            </a:rPr>
                            <m:t>𝜃</m:t>
                          </m:r>
                        </m:e>
                      </m:func>
                    </m:oMath>
                  </m:oMathPara>
                </a14:m>
                <a:endParaRPr lang="en-IN" sz="2400" dirty="0"/>
              </a:p>
            </p:txBody>
          </p:sp>
        </mc:Choice>
        <mc:Fallback xmlns="">
          <p:sp>
            <p:nvSpPr>
              <p:cNvPr id="8" name="TextBox 7">
                <a:extLst>
                  <a:ext uri="{FF2B5EF4-FFF2-40B4-BE49-F238E27FC236}">
                    <a16:creationId xmlns:a16="http://schemas.microsoft.com/office/drawing/2014/main" id="{B9D05DCD-A085-4D79-A2ED-64B2465A6CF9}"/>
                  </a:ext>
                </a:extLst>
              </p:cNvPr>
              <p:cNvSpPr txBox="1">
                <a:spLocks noRot="1" noChangeAspect="1" noMove="1" noResize="1" noEditPoints="1" noAdjustHandles="1" noChangeArrowheads="1" noChangeShapeType="1" noTextEdit="1"/>
              </p:cNvSpPr>
              <p:nvPr/>
            </p:nvSpPr>
            <p:spPr>
              <a:xfrm>
                <a:off x="96477" y="4245222"/>
                <a:ext cx="8963827" cy="418245"/>
              </a:xfrm>
              <a:prstGeom prst="rect">
                <a:avLst/>
              </a:prstGeom>
              <a:blipFill>
                <a:blip r:embed="rId9"/>
                <a:stretch>
                  <a:fillRect l="-884" r="-68" b="-202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6969B7-2AF1-4C54-9C29-B61DFD206E39}"/>
                  </a:ext>
                </a:extLst>
              </p:cNvPr>
              <p:cNvSpPr txBox="1"/>
              <p:nvPr/>
            </p:nvSpPr>
            <p:spPr>
              <a:xfrm>
                <a:off x="136831" y="920708"/>
                <a:ext cx="1861192" cy="830997"/>
              </a:xfrm>
              <a:prstGeom prst="rect">
                <a:avLst/>
              </a:prstGeom>
              <a:solidFill>
                <a:schemeClr val="bg1">
                  <a:lumMod val="95000"/>
                </a:schemeClr>
              </a:solidFill>
            </p:spPr>
            <p:txBody>
              <a:bodyPr wrap="square" rtlCol="0">
                <a:spAutoFit/>
              </a:bodyPr>
              <a:lstStyle/>
              <a:p>
                <a:pPr algn="ctr"/>
                <a:r>
                  <a:rPr lang="en-US" sz="2400" dirty="0"/>
                  <a:t>Easy axis:</a:t>
                </a:r>
              </a:p>
              <a:p>
                <a:pPr algn="ct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US" sz="2400" b="1" i="1" dirty="0" smtClean="0">
                          <a:latin typeface="Cambria Math" panose="02040503050406030204" pitchFamily="18" charset="0"/>
                        </a:rPr>
                        <m:t>=</m:t>
                      </m:r>
                      <m:sSup>
                        <m:sSupPr>
                          <m:ctrlPr>
                            <a:rPr lang="en-IN" sz="2400" i="1" dirty="0">
                              <a:latin typeface="Cambria Math" panose="02040503050406030204" pitchFamily="18" charset="0"/>
                            </a:rPr>
                          </m:ctrlPr>
                        </m:sSupPr>
                        <m:e>
                          <m:r>
                            <a:rPr lang="en-US" sz="2400" i="1" dirty="0">
                              <a:latin typeface="Cambria Math" panose="02040503050406030204" pitchFamily="18" charset="0"/>
                            </a:rPr>
                            <m:t>0</m:t>
                          </m:r>
                        </m:e>
                        <m:sup>
                          <m:r>
                            <a:rPr lang="en-IN" sz="2400" i="1" dirty="0">
                              <a:latin typeface="Cambria Math" panose="02040503050406030204" pitchFamily="18" charset="0"/>
                            </a:rPr>
                            <m:t>𝑜</m:t>
                          </m:r>
                        </m:sup>
                      </m:sSup>
                      <m:r>
                        <a:rPr lang="en-US" sz="2400" b="1" i="1" dirty="0">
                          <a:latin typeface="Cambria Math" panose="02040503050406030204" pitchFamily="18" charset="0"/>
                          <a:cs typeface="Arial" panose="020B0604020202020204" pitchFamily="34" charset="0"/>
                        </a:rPr>
                        <m:t>,</m:t>
                      </m:r>
                      <m:sSup>
                        <m:sSupPr>
                          <m:ctrlPr>
                            <a:rPr lang="en-IN" sz="2400" i="1" dirty="0">
                              <a:latin typeface="Cambria Math" panose="02040503050406030204" pitchFamily="18" charset="0"/>
                            </a:rPr>
                          </m:ctrlPr>
                        </m:sSupPr>
                        <m:e>
                          <m:r>
                            <a:rPr lang="en-IN" sz="2400" i="1" dirty="0">
                              <a:latin typeface="Cambria Math" panose="02040503050406030204" pitchFamily="18" charset="0"/>
                            </a:rPr>
                            <m:t>18</m:t>
                          </m:r>
                          <m:r>
                            <a:rPr lang="en-US" sz="2400" i="1" dirty="0">
                              <a:latin typeface="Cambria Math" panose="02040503050406030204" pitchFamily="18" charset="0"/>
                            </a:rPr>
                            <m:t>0</m:t>
                          </m:r>
                        </m:e>
                        <m:sup>
                          <m:r>
                            <a:rPr lang="en-IN" sz="2400" i="1" dirty="0">
                              <a:latin typeface="Cambria Math" panose="02040503050406030204" pitchFamily="18" charset="0"/>
                            </a:rPr>
                            <m:t>𝑜</m:t>
                          </m:r>
                        </m:sup>
                      </m:sSup>
                    </m:oMath>
                  </m:oMathPara>
                </a14:m>
                <a:endParaRPr lang="en-IN" sz="2400" b="1" dirty="0"/>
              </a:p>
            </p:txBody>
          </p:sp>
        </mc:Choice>
        <mc:Fallback xmlns="">
          <p:sp>
            <p:nvSpPr>
              <p:cNvPr id="56" name="TextBox 55">
                <a:extLst>
                  <a:ext uri="{FF2B5EF4-FFF2-40B4-BE49-F238E27FC236}">
                    <a16:creationId xmlns:a16="http://schemas.microsoft.com/office/drawing/2014/main" id="{356969B7-2AF1-4C54-9C29-B61DFD206E39}"/>
                  </a:ext>
                </a:extLst>
              </p:cNvPr>
              <p:cNvSpPr txBox="1">
                <a:spLocks noRot="1" noChangeAspect="1" noMove="1" noResize="1" noEditPoints="1" noAdjustHandles="1" noChangeArrowheads="1" noChangeShapeType="1" noTextEdit="1"/>
              </p:cNvSpPr>
              <p:nvPr/>
            </p:nvSpPr>
            <p:spPr>
              <a:xfrm>
                <a:off x="136831" y="920708"/>
                <a:ext cx="1861192" cy="830997"/>
              </a:xfrm>
              <a:prstGeom prst="rect">
                <a:avLst/>
              </a:prstGeom>
              <a:blipFill>
                <a:blip r:embed="rId10"/>
                <a:stretch>
                  <a:fillRect l="-327" t="-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E4CBD00-9634-41B0-AFEA-C65D3100C3A9}"/>
                  </a:ext>
                </a:extLst>
              </p:cNvPr>
              <p:cNvSpPr txBox="1"/>
              <p:nvPr/>
            </p:nvSpPr>
            <p:spPr>
              <a:xfrm>
                <a:off x="173637" y="2956399"/>
                <a:ext cx="3662405" cy="461665"/>
              </a:xfrm>
              <a:prstGeom prst="rect">
                <a:avLst/>
              </a:prstGeom>
              <a:solidFill>
                <a:schemeClr val="accent2">
                  <a:lumMod val="40000"/>
                  <a:lumOff val="60000"/>
                </a:schemeClr>
              </a:solidFill>
            </p:spPr>
            <p:txBody>
              <a:bodyPr wrap="square" rtlCol="0">
                <a:spAutoFit/>
              </a:bodyPr>
              <a:lstStyle/>
              <a:p>
                <a:r>
                  <a:rPr lang="en-US" sz="2400" dirty="0"/>
                  <a:t>Magnet’s plane:</a:t>
                </a:r>
                <a:r>
                  <a:rPr lang="en-IN" sz="2400" dirty="0"/>
                  <a:t> </a:t>
                </a:r>
                <a14:m>
                  <m:oMath xmlns:m="http://schemas.openxmlformats.org/officeDocument/2006/math">
                    <m:r>
                      <a:rPr lang="en-IN" sz="2400" i="1" dirty="0">
                        <a:latin typeface="Cambria Math" panose="02040503050406030204" pitchFamily="18" charset="0"/>
                      </a:rPr>
                      <m:t>𝜙</m:t>
                    </m:r>
                    <m:r>
                      <a:rPr lang="en-IN" sz="2400" i="1" dirty="0">
                        <a:latin typeface="Cambria Math" panose="02040503050406030204" pitchFamily="18" charset="0"/>
                      </a:rPr>
                      <m:t> =</m:t>
                    </m:r>
                    <m:r>
                      <a:rPr lang="en-IN" sz="2400" b="1" i="1" dirty="0" smtClean="0">
                        <a:latin typeface="Cambria Math" panose="02040503050406030204" pitchFamily="18" charset="0"/>
                      </a:rPr>
                      <m:t>±</m:t>
                    </m:r>
                    <m:r>
                      <a:rPr lang="en-IN" sz="2400" b="0" i="1" dirty="0" smtClean="0">
                        <a:latin typeface="Cambria Math" panose="02040503050406030204" pitchFamily="18" charset="0"/>
                      </a:rPr>
                      <m:t>9</m:t>
                    </m:r>
                    <m:sSup>
                      <m:sSupPr>
                        <m:ctrlPr>
                          <a:rPr lang="en-IN" sz="2400" i="1" dirty="0" smtClean="0">
                            <a:latin typeface="Cambria Math" panose="02040503050406030204" pitchFamily="18" charset="0"/>
                          </a:rPr>
                        </m:ctrlPr>
                      </m:sSupPr>
                      <m:e>
                        <m:r>
                          <a:rPr lang="en-IN" sz="2400" b="0" i="1" dirty="0" smtClean="0">
                            <a:latin typeface="Cambria Math" panose="02040503050406030204" pitchFamily="18" charset="0"/>
                          </a:rPr>
                          <m:t>0</m:t>
                        </m:r>
                      </m:e>
                      <m:sup>
                        <m:r>
                          <a:rPr lang="en-IN" sz="2400" b="0" i="1" dirty="0" smtClean="0">
                            <a:latin typeface="Cambria Math" panose="02040503050406030204" pitchFamily="18" charset="0"/>
                          </a:rPr>
                          <m:t>𝑜</m:t>
                        </m:r>
                      </m:sup>
                    </m:sSup>
                  </m:oMath>
                </a14:m>
                <a:endParaRPr lang="en-IN" sz="2400" dirty="0"/>
              </a:p>
            </p:txBody>
          </p:sp>
        </mc:Choice>
        <mc:Fallback xmlns="">
          <p:sp>
            <p:nvSpPr>
              <p:cNvPr id="68" name="TextBox 67">
                <a:extLst>
                  <a:ext uri="{FF2B5EF4-FFF2-40B4-BE49-F238E27FC236}">
                    <a16:creationId xmlns:a16="http://schemas.microsoft.com/office/drawing/2014/main" id="{0E4CBD00-9634-41B0-AFEA-C65D3100C3A9}"/>
                  </a:ext>
                </a:extLst>
              </p:cNvPr>
              <p:cNvSpPr txBox="1">
                <a:spLocks noRot="1" noChangeAspect="1" noMove="1" noResize="1" noEditPoints="1" noAdjustHandles="1" noChangeArrowheads="1" noChangeShapeType="1" noTextEdit="1"/>
              </p:cNvSpPr>
              <p:nvPr/>
            </p:nvSpPr>
            <p:spPr>
              <a:xfrm>
                <a:off x="173637" y="2956399"/>
                <a:ext cx="3662405" cy="461665"/>
              </a:xfrm>
              <a:prstGeom prst="rect">
                <a:avLst/>
              </a:prstGeom>
              <a:blipFill>
                <a:blip r:embed="rId11"/>
                <a:stretch>
                  <a:fillRect l="-2496"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0BB0AF-20F8-43FB-9836-B7ABA73C7CA0}"/>
                  </a:ext>
                </a:extLst>
              </p:cNvPr>
              <p:cNvSpPr txBox="1"/>
              <p:nvPr/>
            </p:nvSpPr>
            <p:spPr>
              <a:xfrm>
                <a:off x="139342" y="1834361"/>
                <a:ext cx="1492938" cy="830997"/>
              </a:xfrm>
              <a:prstGeom prst="rect">
                <a:avLst/>
              </a:prstGeom>
              <a:solidFill>
                <a:schemeClr val="bg1">
                  <a:lumMod val="95000"/>
                </a:schemeClr>
              </a:solidFill>
            </p:spPr>
            <p:txBody>
              <a:bodyPr wrap="square" rtlCol="0">
                <a:spAutoFit/>
              </a:bodyPr>
              <a:lstStyle/>
              <a:p>
                <a:pPr algn="ctr"/>
                <a:r>
                  <a:rPr lang="en-US" sz="2400" dirty="0"/>
                  <a:t>Hard axis:</a:t>
                </a:r>
              </a:p>
              <a:p>
                <a:pPr algn="ct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US" sz="2400" b="1" i="1" dirty="0" smtClean="0">
                          <a:latin typeface="Cambria Math" panose="02040503050406030204" pitchFamily="18" charset="0"/>
                        </a:rPr>
                        <m:t>=</m:t>
                      </m:r>
                      <m:sSup>
                        <m:sSupPr>
                          <m:ctrlPr>
                            <a:rPr lang="en-IN" sz="2400" i="1" dirty="0">
                              <a:latin typeface="Cambria Math" panose="02040503050406030204" pitchFamily="18" charset="0"/>
                            </a:rPr>
                          </m:ctrlPr>
                        </m:sSupPr>
                        <m:e>
                          <m:r>
                            <a:rPr lang="en-IN" sz="2400" b="0" i="1" dirty="0" smtClean="0">
                              <a:latin typeface="Cambria Math" panose="02040503050406030204" pitchFamily="18" charset="0"/>
                            </a:rPr>
                            <m:t>9</m:t>
                          </m:r>
                          <m:r>
                            <a:rPr lang="en-US" sz="2400" i="1" dirty="0">
                              <a:latin typeface="Cambria Math" panose="02040503050406030204" pitchFamily="18" charset="0"/>
                            </a:rPr>
                            <m:t>0</m:t>
                          </m:r>
                        </m:e>
                        <m:sup>
                          <m:r>
                            <a:rPr lang="en-IN" sz="2400" i="1" dirty="0">
                              <a:latin typeface="Cambria Math" panose="02040503050406030204" pitchFamily="18" charset="0"/>
                            </a:rPr>
                            <m:t>𝑜</m:t>
                          </m:r>
                        </m:sup>
                      </m:sSup>
                    </m:oMath>
                  </m:oMathPara>
                </a14:m>
                <a:endParaRPr lang="en-IN" sz="2400" b="1" dirty="0"/>
              </a:p>
            </p:txBody>
          </p:sp>
        </mc:Choice>
        <mc:Fallback xmlns="">
          <p:sp>
            <p:nvSpPr>
              <p:cNvPr id="74" name="TextBox 73">
                <a:extLst>
                  <a:ext uri="{FF2B5EF4-FFF2-40B4-BE49-F238E27FC236}">
                    <a16:creationId xmlns:a16="http://schemas.microsoft.com/office/drawing/2014/main" id="{040BB0AF-20F8-43FB-9836-B7ABA73C7CA0}"/>
                  </a:ext>
                </a:extLst>
              </p:cNvPr>
              <p:cNvSpPr txBox="1">
                <a:spLocks noRot="1" noChangeAspect="1" noMove="1" noResize="1" noEditPoints="1" noAdjustHandles="1" noChangeArrowheads="1" noChangeShapeType="1" noTextEdit="1"/>
              </p:cNvSpPr>
              <p:nvPr/>
            </p:nvSpPr>
            <p:spPr>
              <a:xfrm>
                <a:off x="139342" y="1834361"/>
                <a:ext cx="1492938" cy="830997"/>
              </a:xfrm>
              <a:prstGeom prst="rect">
                <a:avLst/>
              </a:prstGeom>
              <a:blipFill>
                <a:blip r:embed="rId12"/>
                <a:stretch>
                  <a:fillRect l="-3265" t="-5882" r="-2857"/>
                </a:stretch>
              </a:blipFill>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938BF80C-6310-4384-AC98-3A4F1AF14DF6}"/>
              </a:ext>
            </a:extLst>
          </p:cNvPr>
          <p:cNvGrpSpPr/>
          <p:nvPr/>
        </p:nvGrpSpPr>
        <p:grpSpPr>
          <a:xfrm>
            <a:off x="1601407" y="783319"/>
            <a:ext cx="2421495" cy="2199297"/>
            <a:chOff x="1758629" y="693368"/>
            <a:chExt cx="2421495" cy="2199297"/>
          </a:xfrm>
        </p:grpSpPr>
        <p:grpSp>
          <p:nvGrpSpPr>
            <p:cNvPr id="21" name="Group 20">
              <a:extLst>
                <a:ext uri="{FF2B5EF4-FFF2-40B4-BE49-F238E27FC236}">
                  <a16:creationId xmlns:a16="http://schemas.microsoft.com/office/drawing/2014/main" id="{1499C237-CC5A-4499-94C0-F18EA824BB81}"/>
                </a:ext>
              </a:extLst>
            </p:cNvPr>
            <p:cNvGrpSpPr/>
            <p:nvPr/>
          </p:nvGrpSpPr>
          <p:grpSpPr>
            <a:xfrm>
              <a:off x="1758629" y="693368"/>
              <a:ext cx="2421495" cy="2065566"/>
              <a:chOff x="1543348" y="1234432"/>
              <a:chExt cx="2663644" cy="2065566"/>
            </a:xfrm>
          </p:grpSpPr>
          <p:cxnSp>
            <p:nvCxnSpPr>
              <p:cNvPr id="11" name="Straight Arrow Connector 10">
                <a:extLst>
                  <a:ext uri="{FF2B5EF4-FFF2-40B4-BE49-F238E27FC236}">
                    <a16:creationId xmlns:a16="http://schemas.microsoft.com/office/drawing/2014/main" id="{D5434E2F-2C14-48E4-959B-1B7A2BFA2EF0}"/>
                  </a:ext>
                </a:extLst>
              </p:cNvPr>
              <p:cNvCxnSpPr>
                <a:cxnSpLocks/>
              </p:cNvCxnSpPr>
              <p:nvPr/>
            </p:nvCxnSpPr>
            <p:spPr>
              <a:xfrm flipV="1">
                <a:off x="2678345" y="1396906"/>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DE10B1-FC81-49C3-8765-E65A9D681C26}"/>
                  </a:ext>
                </a:extLst>
              </p:cNvPr>
              <p:cNvCxnSpPr/>
              <p:nvPr/>
            </p:nvCxnSpPr>
            <p:spPr>
              <a:xfrm>
                <a:off x="2678345" y="2560859"/>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BDC405-9591-43F3-BD15-4918FA419B98}"/>
                  </a:ext>
                </a:extLst>
              </p:cNvPr>
              <p:cNvCxnSpPr/>
              <p:nvPr/>
            </p:nvCxnSpPr>
            <p:spPr>
              <a:xfrm flipH="1">
                <a:off x="1868783" y="2554872"/>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rrow: Up-Down 15">
                <a:extLst>
                  <a:ext uri="{FF2B5EF4-FFF2-40B4-BE49-F238E27FC236}">
                    <a16:creationId xmlns:a16="http://schemas.microsoft.com/office/drawing/2014/main" id="{01B482E6-68D5-43C4-8F63-F3A17A1FB018}"/>
                  </a:ext>
                </a:extLst>
              </p:cNvPr>
              <p:cNvSpPr/>
              <p:nvPr/>
            </p:nvSpPr>
            <p:spPr>
              <a:xfrm>
                <a:off x="2512413" y="2038841"/>
                <a:ext cx="343119" cy="953037"/>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59934DC-EB00-49E1-9728-A0877806F4EE}"/>
                  </a:ext>
                </a:extLst>
              </p:cNvPr>
              <p:cNvSpPr txBox="1"/>
              <p:nvPr/>
            </p:nvSpPr>
            <p:spPr>
              <a:xfrm>
                <a:off x="2287392" y="1234432"/>
                <a:ext cx="362122" cy="461665"/>
              </a:xfrm>
              <a:prstGeom prst="rect">
                <a:avLst/>
              </a:prstGeom>
              <a:noFill/>
            </p:spPr>
            <p:txBody>
              <a:bodyPr wrap="square" rtlCol="0">
                <a:spAutoFit/>
              </a:bodyPr>
              <a:lstStyle/>
              <a:p>
                <a:r>
                  <a:rPr lang="en-IN" sz="2400" b="1" dirty="0"/>
                  <a:t>z</a:t>
                </a:r>
              </a:p>
            </p:txBody>
          </p:sp>
          <p:sp>
            <p:nvSpPr>
              <p:cNvPr id="18" name="TextBox 17">
                <a:extLst>
                  <a:ext uri="{FF2B5EF4-FFF2-40B4-BE49-F238E27FC236}">
                    <a16:creationId xmlns:a16="http://schemas.microsoft.com/office/drawing/2014/main" id="{3CDF52CA-EB31-48E2-A342-6941629432FD}"/>
                  </a:ext>
                </a:extLst>
              </p:cNvPr>
              <p:cNvSpPr txBox="1"/>
              <p:nvPr/>
            </p:nvSpPr>
            <p:spPr>
              <a:xfrm>
                <a:off x="3845046" y="2294112"/>
                <a:ext cx="361946" cy="461665"/>
              </a:xfrm>
              <a:prstGeom prst="rect">
                <a:avLst/>
              </a:prstGeom>
              <a:noFill/>
            </p:spPr>
            <p:txBody>
              <a:bodyPr wrap="square" rtlCol="0">
                <a:spAutoFit/>
              </a:bodyPr>
              <a:lstStyle/>
              <a:p>
                <a:r>
                  <a:rPr lang="en-IN" sz="2400" b="1" dirty="0"/>
                  <a:t>y</a:t>
                </a:r>
              </a:p>
            </p:txBody>
          </p:sp>
          <p:sp>
            <p:nvSpPr>
              <p:cNvPr id="19" name="TextBox 18">
                <a:extLst>
                  <a:ext uri="{FF2B5EF4-FFF2-40B4-BE49-F238E27FC236}">
                    <a16:creationId xmlns:a16="http://schemas.microsoft.com/office/drawing/2014/main" id="{08AD80B5-D574-4F0F-8C72-D5F91C6D1257}"/>
                  </a:ext>
                </a:extLst>
              </p:cNvPr>
              <p:cNvSpPr txBox="1"/>
              <p:nvPr/>
            </p:nvSpPr>
            <p:spPr>
              <a:xfrm>
                <a:off x="1543348" y="2838333"/>
                <a:ext cx="362122" cy="461665"/>
              </a:xfrm>
              <a:prstGeom prst="rect">
                <a:avLst/>
              </a:prstGeom>
              <a:noFill/>
            </p:spPr>
            <p:txBody>
              <a:bodyPr wrap="square" rtlCol="0">
                <a:spAutoFit/>
              </a:bodyPr>
              <a:lstStyle/>
              <a:p>
                <a:r>
                  <a:rPr lang="en-IN" sz="2400" b="1"/>
                  <a:t>x</a:t>
                </a:r>
                <a:endParaRPr lang="en-IN" sz="2400" b="1" dirty="0"/>
              </a:p>
            </p:txBody>
          </p:sp>
          <p:sp>
            <p:nvSpPr>
              <p:cNvPr id="59" name="Cylinder 58">
                <a:extLst>
                  <a:ext uri="{FF2B5EF4-FFF2-40B4-BE49-F238E27FC236}">
                    <a16:creationId xmlns:a16="http://schemas.microsoft.com/office/drawing/2014/main" id="{B128463D-300B-414D-96C4-9B9755F4A73E}"/>
                  </a:ext>
                </a:extLst>
              </p:cNvPr>
              <p:cNvSpPr/>
              <p:nvPr/>
            </p:nvSpPr>
            <p:spPr>
              <a:xfrm>
                <a:off x="2282129" y="1800059"/>
                <a:ext cx="828068" cy="1282781"/>
              </a:xfrm>
              <a:prstGeom prst="can">
                <a:avLst/>
              </a:prstGeom>
              <a:solidFill>
                <a:schemeClr val="accent1">
                  <a:lumMod val="60000"/>
                  <a:lumOff val="40000"/>
                  <a:alpha val="70000"/>
                </a:schemeClr>
              </a:solidFill>
              <a:ln w="25400">
                <a:solidFill>
                  <a:schemeClr val="accent1">
                    <a:lumMod val="50000"/>
                    <a:alpha val="4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AC4F1BC-B853-440D-81AB-0EC91F953F8E}"/>
                    </a:ext>
                  </a:extLst>
                </p:cNvPr>
                <p:cNvSpPr txBox="1"/>
                <p:nvPr/>
              </p:nvSpPr>
              <p:spPr>
                <a:xfrm>
                  <a:off x="2503146" y="2492555"/>
                  <a:ext cx="13488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IN" sz="2000" b="0" i="1" dirty="0" smtClean="0">
                                <a:latin typeface="Cambria Math" panose="02040503050406030204" pitchFamily="18" charset="0"/>
                              </a:rPr>
                              <m:t>18</m:t>
                            </m:r>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69" name="TextBox 68">
                  <a:extLst>
                    <a:ext uri="{FF2B5EF4-FFF2-40B4-BE49-F238E27FC236}">
                      <a16:creationId xmlns:a16="http://schemas.microsoft.com/office/drawing/2014/main" id="{7AC4F1BC-B853-440D-81AB-0EC91F953F8E}"/>
                    </a:ext>
                  </a:extLst>
                </p:cNvPr>
                <p:cNvSpPr txBox="1">
                  <a:spLocks noRot="1" noChangeAspect="1" noMove="1" noResize="1" noEditPoints="1" noAdjustHandles="1" noChangeArrowheads="1" noChangeShapeType="1" noTextEdit="1"/>
                </p:cNvSpPr>
                <p:nvPr/>
              </p:nvSpPr>
              <p:spPr>
                <a:xfrm>
                  <a:off x="2503146" y="2492555"/>
                  <a:ext cx="1348820" cy="400110"/>
                </a:xfrm>
                <a:prstGeom prst="rect">
                  <a:avLst/>
                </a:prstGeom>
                <a:blipFill>
                  <a:blip r:embed="rId2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0D3BACF-9D9D-471E-8F6E-820571A68CC8}"/>
                    </a:ext>
                  </a:extLst>
                </p:cNvPr>
                <p:cNvSpPr txBox="1"/>
                <p:nvPr/>
              </p:nvSpPr>
              <p:spPr>
                <a:xfrm>
                  <a:off x="2934395" y="958966"/>
                  <a:ext cx="11147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 </m:t>
                        </m:r>
                        <m:sSup>
                          <m:sSupPr>
                            <m:ctrlPr>
                              <a:rPr lang="en-IN" sz="2000" b="0" i="1" dirty="0" smtClean="0">
                                <a:latin typeface="Cambria Math" panose="02040503050406030204" pitchFamily="18" charset="0"/>
                              </a:rPr>
                            </m:ctrlPr>
                          </m:sSupPr>
                          <m:e>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75" name="TextBox 74">
                  <a:extLst>
                    <a:ext uri="{FF2B5EF4-FFF2-40B4-BE49-F238E27FC236}">
                      <a16:creationId xmlns:a16="http://schemas.microsoft.com/office/drawing/2014/main" id="{30D3BACF-9D9D-471E-8F6E-820571A68CC8}"/>
                    </a:ext>
                  </a:extLst>
                </p:cNvPr>
                <p:cNvSpPr txBox="1">
                  <a:spLocks noRot="1" noChangeAspect="1" noMove="1" noResize="1" noEditPoints="1" noAdjustHandles="1" noChangeArrowheads="1" noChangeShapeType="1" noTextEdit="1"/>
                </p:cNvSpPr>
                <p:nvPr/>
              </p:nvSpPr>
              <p:spPr>
                <a:xfrm>
                  <a:off x="2934395" y="958966"/>
                  <a:ext cx="1114727" cy="400110"/>
                </a:xfrm>
                <a:prstGeom prst="rect">
                  <a:avLst/>
                </a:prstGeom>
                <a:blipFill>
                  <a:blip r:embed="rId24"/>
                  <a:stretch>
                    <a:fillRect/>
                  </a:stretch>
                </a:blipFill>
              </p:spPr>
              <p:txBody>
                <a:bodyPr/>
                <a:lstStyle/>
                <a:p>
                  <a:r>
                    <a:rPr lang="en-IN">
                      <a:noFill/>
                    </a:rPr>
                    <a:t> </a:t>
                  </a:r>
                </a:p>
              </p:txBody>
            </p:sp>
          </mc:Fallback>
        </mc:AlternateContent>
      </p:grpSp>
      <p:grpSp>
        <p:nvGrpSpPr>
          <p:cNvPr id="23" name="Group 22">
            <a:extLst>
              <a:ext uri="{FF2B5EF4-FFF2-40B4-BE49-F238E27FC236}">
                <a16:creationId xmlns:a16="http://schemas.microsoft.com/office/drawing/2014/main" id="{95EDEB3E-5E68-4C7C-9F04-3362B5F68E1B}"/>
              </a:ext>
            </a:extLst>
          </p:cNvPr>
          <p:cNvGrpSpPr/>
          <p:nvPr/>
        </p:nvGrpSpPr>
        <p:grpSpPr>
          <a:xfrm>
            <a:off x="5853622" y="681808"/>
            <a:ext cx="3219985" cy="2901081"/>
            <a:chOff x="5853622" y="653760"/>
            <a:chExt cx="3219985" cy="2901081"/>
          </a:xfrm>
        </p:grpSpPr>
        <p:sp>
          <p:nvSpPr>
            <p:cNvPr id="79" name="TextBox 78">
              <a:extLst>
                <a:ext uri="{FF2B5EF4-FFF2-40B4-BE49-F238E27FC236}">
                  <a16:creationId xmlns:a16="http://schemas.microsoft.com/office/drawing/2014/main" id="{B342B1E8-E042-4695-B42D-E1E1EAE66E20}"/>
                </a:ext>
              </a:extLst>
            </p:cNvPr>
            <p:cNvSpPr txBox="1"/>
            <p:nvPr/>
          </p:nvSpPr>
          <p:spPr>
            <a:xfrm>
              <a:off x="5853622" y="2723844"/>
              <a:ext cx="3196879" cy="830997"/>
            </a:xfrm>
            <a:prstGeom prst="rect">
              <a:avLst/>
            </a:prstGeom>
            <a:solidFill>
              <a:schemeClr val="accent6">
                <a:lumMod val="40000"/>
                <a:lumOff val="60000"/>
              </a:schemeClr>
            </a:solidFill>
          </p:spPr>
          <p:txBody>
            <a:bodyPr wrap="square" rtlCol="0">
              <a:spAutoFit/>
            </a:bodyPr>
            <a:lstStyle/>
            <a:p>
              <a:pPr algn="ctr"/>
              <a:r>
                <a:rPr lang="en-IN" sz="2400" dirty="0"/>
                <a:t>Energy barrier: 30-80 KT</a:t>
              </a:r>
            </a:p>
            <a:p>
              <a:pPr algn="ctr"/>
              <a:r>
                <a:rPr lang="en-IN" sz="2400" dirty="0"/>
                <a:t> (T=300 K)</a:t>
              </a:r>
            </a:p>
          </p:txBody>
        </p:sp>
        <p:grpSp>
          <p:nvGrpSpPr>
            <p:cNvPr id="22" name="Group 21">
              <a:extLst>
                <a:ext uri="{FF2B5EF4-FFF2-40B4-BE49-F238E27FC236}">
                  <a16:creationId xmlns:a16="http://schemas.microsoft.com/office/drawing/2014/main" id="{5CCF4092-46B1-49E3-9892-CBDF94A6043A}"/>
                </a:ext>
              </a:extLst>
            </p:cNvPr>
            <p:cNvGrpSpPr/>
            <p:nvPr/>
          </p:nvGrpSpPr>
          <p:grpSpPr>
            <a:xfrm>
              <a:off x="6589407" y="653760"/>
              <a:ext cx="2484200" cy="2093179"/>
              <a:chOff x="6584836" y="653760"/>
              <a:chExt cx="2484200" cy="2093179"/>
            </a:xfrm>
          </p:grpSpPr>
          <p:grpSp>
            <p:nvGrpSpPr>
              <p:cNvPr id="15" name="Group 14">
                <a:extLst>
                  <a:ext uri="{FF2B5EF4-FFF2-40B4-BE49-F238E27FC236}">
                    <a16:creationId xmlns:a16="http://schemas.microsoft.com/office/drawing/2014/main" id="{50B01570-3778-496B-A967-A30E41E57534}"/>
                  </a:ext>
                </a:extLst>
              </p:cNvPr>
              <p:cNvGrpSpPr/>
              <p:nvPr/>
            </p:nvGrpSpPr>
            <p:grpSpPr>
              <a:xfrm>
                <a:off x="6659210" y="653760"/>
                <a:ext cx="2409826" cy="1756410"/>
                <a:chOff x="307619" y="3132469"/>
                <a:chExt cx="2409826" cy="1756410"/>
              </a:xfrm>
            </p:grpSpPr>
            <p:sp>
              <p:nvSpPr>
                <p:cNvPr id="30" name="Oval 29">
                  <a:extLst>
                    <a:ext uri="{FF2B5EF4-FFF2-40B4-BE49-F238E27FC236}">
                      <a16:creationId xmlns:a16="http://schemas.microsoft.com/office/drawing/2014/main" id="{65973A8E-5FF7-4A04-BF32-C37DB1FCC9B8}"/>
                    </a:ext>
                  </a:extLst>
                </p:cNvPr>
                <p:cNvSpPr/>
                <p:nvPr/>
              </p:nvSpPr>
              <p:spPr>
                <a:xfrm>
                  <a:off x="1041962" y="4609909"/>
                  <a:ext cx="237116" cy="2338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75">
                  <a:extLst>
                    <a:ext uri="{FF2B5EF4-FFF2-40B4-BE49-F238E27FC236}">
                      <a16:creationId xmlns:a16="http://schemas.microsoft.com/office/drawing/2014/main" id="{F6258EFD-C873-4068-8D3B-1C8B1DCFE881}"/>
                    </a:ext>
                  </a:extLst>
                </p:cNvPr>
                <p:cNvSpPr/>
                <p:nvPr/>
              </p:nvSpPr>
              <p:spPr>
                <a:xfrm>
                  <a:off x="1900273" y="4626888"/>
                  <a:ext cx="237116" cy="23381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 name="Group 13">
                  <a:extLst>
                    <a:ext uri="{FF2B5EF4-FFF2-40B4-BE49-F238E27FC236}">
                      <a16:creationId xmlns:a16="http://schemas.microsoft.com/office/drawing/2014/main" id="{9ED7BB9F-C597-422F-AA61-FCBF7315AACA}"/>
                    </a:ext>
                  </a:extLst>
                </p:cNvPr>
                <p:cNvGrpSpPr/>
                <p:nvPr/>
              </p:nvGrpSpPr>
              <p:grpSpPr>
                <a:xfrm>
                  <a:off x="307619" y="3132469"/>
                  <a:ext cx="2409826" cy="1756410"/>
                  <a:chOff x="310930" y="3132469"/>
                  <a:chExt cx="2409826" cy="1756410"/>
                </a:xfrm>
              </p:grpSpPr>
              <p:sp>
                <p:nvSpPr>
                  <p:cNvPr id="73" name="Freeform: Shape 72">
                    <a:extLst>
                      <a:ext uri="{FF2B5EF4-FFF2-40B4-BE49-F238E27FC236}">
                        <a16:creationId xmlns:a16="http://schemas.microsoft.com/office/drawing/2014/main" id="{B07C9F92-863E-4303-91F7-1FB857899334}"/>
                      </a:ext>
                    </a:extLst>
                  </p:cNvPr>
                  <p:cNvSpPr/>
                  <p:nvPr/>
                </p:nvSpPr>
                <p:spPr>
                  <a:xfrm>
                    <a:off x="436475" y="3526347"/>
                    <a:ext cx="2158737" cy="1362532"/>
                  </a:xfrm>
                  <a:custGeom>
                    <a:avLst/>
                    <a:gdLst>
                      <a:gd name="connsiteX0" fmla="*/ 0 w 2158738"/>
                      <a:gd name="connsiteY0" fmla="*/ 0 h 1362532"/>
                      <a:gd name="connsiteX1" fmla="*/ 688156 w 2158738"/>
                      <a:gd name="connsiteY1" fmla="*/ 1329179 h 1362532"/>
                      <a:gd name="connsiteX2" fmla="*/ 1168923 w 2158738"/>
                      <a:gd name="connsiteY2" fmla="*/ 772998 h 1362532"/>
                      <a:gd name="connsiteX3" fmla="*/ 1630837 w 2158738"/>
                      <a:gd name="connsiteY3" fmla="*/ 1348033 h 1362532"/>
                      <a:gd name="connsiteX4" fmla="*/ 2158738 w 2158738"/>
                      <a:gd name="connsiteY4" fmla="*/ 37707 h 1362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38" h="1362532">
                        <a:moveTo>
                          <a:pt x="0" y="0"/>
                        </a:moveTo>
                        <a:cubicBezTo>
                          <a:pt x="246668" y="600173"/>
                          <a:pt x="493336" y="1200346"/>
                          <a:pt x="688156" y="1329179"/>
                        </a:cubicBezTo>
                        <a:cubicBezTo>
                          <a:pt x="882977" y="1458012"/>
                          <a:pt x="1011810" y="769856"/>
                          <a:pt x="1168923" y="772998"/>
                        </a:cubicBezTo>
                        <a:cubicBezTo>
                          <a:pt x="1326036" y="776140"/>
                          <a:pt x="1465868" y="1470581"/>
                          <a:pt x="1630837" y="1348033"/>
                        </a:cubicBezTo>
                        <a:cubicBezTo>
                          <a:pt x="1795806" y="1225485"/>
                          <a:pt x="1977272" y="631596"/>
                          <a:pt x="2158738" y="37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32154E7-3909-4641-9200-9920ECE02EDF}"/>
                          </a:ext>
                        </a:extLst>
                      </p:cNvPr>
                      <p:cNvSpPr txBox="1"/>
                      <p:nvPr/>
                    </p:nvSpPr>
                    <p:spPr>
                      <a:xfrm>
                        <a:off x="310930" y="3132469"/>
                        <a:ext cx="2409826" cy="469077"/>
                      </a:xfrm>
                      <a:prstGeom prst="rect">
                        <a:avLst/>
                      </a:prstGeom>
                      <a:solidFill>
                        <a:schemeClr val="accent6">
                          <a:lumMod val="40000"/>
                          <a:lumOff val="60000"/>
                        </a:schemeClr>
                      </a:solidFill>
                    </p:spPr>
                    <p:txBody>
                      <a:bodyPr wrap="square" rtlCol="0">
                        <a:spAutoFit/>
                      </a:bodyPr>
                      <a:lstStyle/>
                      <a:p>
                        <a:r>
                          <a:rPr lang="en-IN" sz="2400" dirty="0"/>
                          <a:t>E</a:t>
                        </a:r>
                        <a:r>
                          <a:rPr lang="en-IN" sz="2400" baseline="-25000" dirty="0"/>
                          <a:t>shape</a:t>
                        </a:r>
                        <a:r>
                          <a:rPr lang="en-IN" sz="2400" dirty="0"/>
                          <a:t> (</a:t>
                        </a:r>
                        <a14:m>
                          <m:oMath xmlns:m="http://schemas.openxmlformats.org/officeDocument/2006/math">
                            <m:r>
                              <a:rPr lang="en-IN" sz="2400" i="1" dirty="0">
                                <a:latin typeface="Cambria Math" panose="02040503050406030204" pitchFamily="18" charset="0"/>
                              </a:rPr>
                              <m:t>𝜙</m:t>
                            </m:r>
                            <m:r>
                              <a:rPr lang="en-IN" sz="2400" i="1" dirty="0">
                                <a:latin typeface="Cambria Math" panose="02040503050406030204" pitchFamily="18" charset="0"/>
                              </a:rPr>
                              <m:t>=</m:t>
                            </m:r>
                            <m:r>
                              <a:rPr lang="en-IN" sz="2400" b="1" i="1" dirty="0" smtClean="0">
                                <a:latin typeface="Cambria Math" panose="02040503050406030204" pitchFamily="18" charset="0"/>
                              </a:rPr>
                              <m:t>±</m:t>
                            </m:r>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90</m:t>
                                </m:r>
                              </m:e>
                              <m:sup>
                                <m:r>
                                  <a:rPr lang="en-IN" sz="2400" b="0" i="1" dirty="0" smtClean="0">
                                    <a:latin typeface="Cambria Math" panose="02040503050406030204" pitchFamily="18" charset="0"/>
                                  </a:rPr>
                                  <m:t>𝑜</m:t>
                                </m:r>
                              </m:sup>
                            </m:sSup>
                          </m:oMath>
                        </a14:m>
                        <a:r>
                          <a:rPr lang="en-IN" sz="2400" dirty="0"/>
                          <a:t>)</a:t>
                        </a:r>
                      </a:p>
                    </p:txBody>
                  </p:sp>
                </mc:Choice>
                <mc:Fallback xmlns="">
                  <p:sp>
                    <p:nvSpPr>
                      <p:cNvPr id="83" name="TextBox 82">
                        <a:extLst>
                          <a:ext uri="{FF2B5EF4-FFF2-40B4-BE49-F238E27FC236}">
                            <a16:creationId xmlns:a16="http://schemas.microsoft.com/office/drawing/2014/main" id="{E32154E7-3909-4641-9200-9920ECE02EDF}"/>
                          </a:ext>
                        </a:extLst>
                      </p:cNvPr>
                      <p:cNvSpPr txBox="1">
                        <a:spLocks noRot="1" noChangeAspect="1" noMove="1" noResize="1" noEditPoints="1" noAdjustHandles="1" noChangeArrowheads="1" noChangeShapeType="1" noTextEdit="1"/>
                      </p:cNvSpPr>
                      <p:nvPr/>
                    </p:nvSpPr>
                    <p:spPr>
                      <a:xfrm>
                        <a:off x="310930" y="3132469"/>
                        <a:ext cx="2409826" cy="469077"/>
                      </a:xfrm>
                      <a:prstGeom prst="rect">
                        <a:avLst/>
                      </a:prstGeom>
                      <a:blipFill>
                        <a:blip r:embed="rId25"/>
                        <a:stretch>
                          <a:fillRect l="-3797" t="-10390" r="-3544" b="-27273"/>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3ADA4B6-57F0-415D-9897-D0DCC954ABED}"/>
                      </a:ext>
                    </a:extLst>
                  </p:cNvPr>
                  <p:cNvSpPr txBox="1"/>
                  <p:nvPr/>
                </p:nvSpPr>
                <p:spPr>
                  <a:xfrm>
                    <a:off x="7892824" y="2341254"/>
                    <a:ext cx="11147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80" name="TextBox 79">
                    <a:extLst>
                      <a:ext uri="{FF2B5EF4-FFF2-40B4-BE49-F238E27FC236}">
                        <a16:creationId xmlns:a16="http://schemas.microsoft.com/office/drawing/2014/main" id="{B3ADA4B6-57F0-415D-9897-D0DCC954ABED}"/>
                      </a:ext>
                    </a:extLst>
                  </p:cNvPr>
                  <p:cNvSpPr txBox="1">
                    <a:spLocks noRot="1" noChangeAspect="1" noMove="1" noResize="1" noEditPoints="1" noAdjustHandles="1" noChangeArrowheads="1" noChangeShapeType="1" noTextEdit="1"/>
                  </p:cNvSpPr>
                  <p:nvPr/>
                </p:nvSpPr>
                <p:spPr>
                  <a:xfrm>
                    <a:off x="7892824" y="2341254"/>
                    <a:ext cx="1114727" cy="400110"/>
                  </a:xfrm>
                  <a:prstGeom prst="rect">
                    <a:avLst/>
                  </a:prstGeom>
                  <a:blipFill>
                    <a:blip r:embed="rId2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2F87FAD-244C-4789-85EF-70D6EAD3D5D2}"/>
                      </a:ext>
                    </a:extLst>
                  </p:cNvPr>
                  <p:cNvSpPr txBox="1"/>
                  <p:nvPr/>
                </p:nvSpPr>
                <p:spPr>
                  <a:xfrm>
                    <a:off x="6584836" y="2346829"/>
                    <a:ext cx="13488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IN" sz="2000" b="0" i="1" dirty="0" smtClean="0">
                                  <a:latin typeface="Cambria Math" panose="02040503050406030204" pitchFamily="18" charset="0"/>
                                </a:rPr>
                                <m:t>18</m:t>
                              </m:r>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81" name="TextBox 80">
                    <a:extLst>
                      <a:ext uri="{FF2B5EF4-FFF2-40B4-BE49-F238E27FC236}">
                        <a16:creationId xmlns:a16="http://schemas.microsoft.com/office/drawing/2014/main" id="{62F87FAD-244C-4789-85EF-70D6EAD3D5D2}"/>
                      </a:ext>
                    </a:extLst>
                  </p:cNvPr>
                  <p:cNvSpPr txBox="1">
                    <a:spLocks noRot="1" noChangeAspect="1" noMove="1" noResize="1" noEditPoints="1" noAdjustHandles="1" noChangeArrowheads="1" noChangeShapeType="1" noTextEdit="1"/>
                  </p:cNvSpPr>
                  <p:nvPr/>
                </p:nvSpPr>
                <p:spPr>
                  <a:xfrm>
                    <a:off x="6584836" y="2346829"/>
                    <a:ext cx="1348820" cy="400110"/>
                  </a:xfrm>
                  <a:prstGeom prst="rect">
                    <a:avLst/>
                  </a:prstGeom>
                  <a:blipFill>
                    <a:blip r:embed="rId27"/>
                    <a:stretch>
                      <a:fillRect/>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CBAAEB8-2A1E-42CE-8484-263B09CBDA2F}"/>
                  </a:ext>
                </a:extLst>
              </p:cNvPr>
              <p:cNvSpPr txBox="1"/>
              <p:nvPr/>
            </p:nvSpPr>
            <p:spPr>
              <a:xfrm>
                <a:off x="8473704" y="5565356"/>
                <a:ext cx="5253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0" dirty="0">
                          <a:latin typeface="Cambria Math" panose="02040503050406030204" pitchFamily="18" charset="0"/>
                        </a:rPr>
                        <m:t>=</m:t>
                      </m:r>
                      <m:r>
                        <a:rPr lang="en-IN" sz="2400" b="0" i="0" dirty="0" smtClean="0">
                          <a:latin typeface="Cambria Math" panose="02040503050406030204" pitchFamily="18" charset="0"/>
                        </a:rPr>
                        <m:t>0</m:t>
                      </m:r>
                    </m:oMath>
                  </m:oMathPara>
                </a14:m>
                <a:endParaRPr lang="en-IN" sz="2400" dirty="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DCBAAEB8-2A1E-42CE-8484-263B09CBDA2F}"/>
                  </a:ext>
                </a:extLst>
              </p:cNvPr>
              <p:cNvSpPr txBox="1">
                <a:spLocks noRot="1" noChangeAspect="1" noMove="1" noResize="1" noEditPoints="1" noAdjustHandles="1" noChangeArrowheads="1" noChangeShapeType="1" noTextEdit="1"/>
              </p:cNvSpPr>
              <p:nvPr/>
            </p:nvSpPr>
            <p:spPr>
              <a:xfrm>
                <a:off x="8473704" y="5565356"/>
                <a:ext cx="525389" cy="461665"/>
              </a:xfrm>
              <a:prstGeom prst="rect">
                <a:avLst/>
              </a:prstGeom>
              <a:blipFill>
                <a:blip r:embed="rId28"/>
                <a:stretch>
                  <a:fillRect r="-30233"/>
                </a:stretch>
              </a:blipFill>
            </p:spPr>
            <p:txBody>
              <a:bodyPr/>
              <a:lstStyle/>
              <a:p>
                <a:r>
                  <a:rPr lang="en-IN">
                    <a:noFill/>
                  </a:rPr>
                  <a:t> </a:t>
                </a:r>
              </a:p>
            </p:txBody>
          </p:sp>
        </mc:Fallback>
      </mc:AlternateContent>
      <p:grpSp>
        <p:nvGrpSpPr>
          <p:cNvPr id="58" name="Group 57">
            <a:extLst>
              <a:ext uri="{FF2B5EF4-FFF2-40B4-BE49-F238E27FC236}">
                <a16:creationId xmlns:a16="http://schemas.microsoft.com/office/drawing/2014/main" id="{EE5A2D62-6614-4DE8-8F8B-9B30BE274D10}"/>
              </a:ext>
            </a:extLst>
          </p:cNvPr>
          <p:cNvGrpSpPr/>
          <p:nvPr/>
        </p:nvGrpSpPr>
        <p:grpSpPr>
          <a:xfrm>
            <a:off x="3660045" y="839046"/>
            <a:ext cx="3004940" cy="2117353"/>
            <a:chOff x="5672290" y="1102182"/>
            <a:chExt cx="3479126" cy="2197751"/>
          </a:xfrm>
        </p:grpSpPr>
        <p:grpSp>
          <p:nvGrpSpPr>
            <p:cNvPr id="61" name="Group 60">
              <a:extLst>
                <a:ext uri="{FF2B5EF4-FFF2-40B4-BE49-F238E27FC236}">
                  <a16:creationId xmlns:a16="http://schemas.microsoft.com/office/drawing/2014/main" id="{CFD36ADA-0C4E-4703-B6A4-F914BF479D86}"/>
                </a:ext>
              </a:extLst>
            </p:cNvPr>
            <p:cNvGrpSpPr/>
            <p:nvPr/>
          </p:nvGrpSpPr>
          <p:grpSpPr>
            <a:xfrm>
              <a:off x="5672290" y="1102182"/>
              <a:ext cx="3479126" cy="2197751"/>
              <a:chOff x="5308669" y="1087690"/>
              <a:chExt cx="3479126" cy="2197751"/>
            </a:xfrm>
          </p:grpSpPr>
          <p:cxnSp>
            <p:nvCxnSpPr>
              <p:cNvPr id="64" name="Straight Arrow Connector 63">
                <a:extLst>
                  <a:ext uri="{FF2B5EF4-FFF2-40B4-BE49-F238E27FC236}">
                    <a16:creationId xmlns:a16="http://schemas.microsoft.com/office/drawing/2014/main" id="{F6674EE8-400D-48D6-B16C-C588060E62AA}"/>
                  </a:ext>
                </a:extLst>
              </p:cNvPr>
              <p:cNvCxnSpPr>
                <a:cxnSpLocks/>
              </p:cNvCxnSpPr>
              <p:nvPr/>
            </p:nvCxnSpPr>
            <p:spPr>
              <a:xfrm flipV="1">
                <a:off x="6364617" y="1282635"/>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5168A67-84AD-4FFA-B238-570B6BAA2CEB}"/>
                  </a:ext>
                </a:extLst>
              </p:cNvPr>
              <p:cNvCxnSpPr>
                <a:cxnSpLocks/>
              </p:cNvCxnSpPr>
              <p:nvPr/>
            </p:nvCxnSpPr>
            <p:spPr>
              <a:xfrm>
                <a:off x="6364617" y="2444929"/>
                <a:ext cx="121198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B7B3B95-4723-4FFE-97FE-B717FA43EFAF}"/>
                  </a:ext>
                </a:extLst>
              </p:cNvPr>
              <p:cNvCxnSpPr>
                <a:cxnSpLocks/>
              </p:cNvCxnSpPr>
              <p:nvPr/>
            </p:nvCxnSpPr>
            <p:spPr>
              <a:xfrm flipH="1">
                <a:off x="5555055" y="2440382"/>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A5D1E3D1-0B17-4587-8CF1-DDF1C658E0BC}"/>
                  </a:ext>
                </a:extLst>
              </p:cNvPr>
              <p:cNvSpPr txBox="1"/>
              <p:nvPr/>
            </p:nvSpPr>
            <p:spPr>
              <a:xfrm>
                <a:off x="5308669" y="2823776"/>
                <a:ext cx="361946" cy="461665"/>
              </a:xfrm>
              <a:prstGeom prst="rect">
                <a:avLst/>
              </a:prstGeom>
              <a:noFill/>
            </p:spPr>
            <p:txBody>
              <a:bodyPr wrap="square" rtlCol="0">
                <a:spAutoFit/>
              </a:bodyPr>
              <a:lstStyle/>
              <a:p>
                <a:r>
                  <a:rPr lang="en-IN" sz="2400" b="1"/>
                  <a:t>x</a:t>
                </a:r>
                <a:endParaRPr lang="en-IN" sz="2400" b="1" dirty="0"/>
              </a:p>
            </p:txBody>
          </p:sp>
          <p:sp>
            <p:nvSpPr>
              <p:cNvPr id="77" name="TextBox 76">
                <a:extLst>
                  <a:ext uri="{FF2B5EF4-FFF2-40B4-BE49-F238E27FC236}">
                    <a16:creationId xmlns:a16="http://schemas.microsoft.com/office/drawing/2014/main" id="{B22EF0E5-CD2A-4A95-AEF3-0669B692FE13}"/>
                  </a:ext>
                </a:extLst>
              </p:cNvPr>
              <p:cNvSpPr txBox="1"/>
              <p:nvPr/>
            </p:nvSpPr>
            <p:spPr>
              <a:xfrm>
                <a:off x="7550981" y="2196595"/>
                <a:ext cx="361946" cy="461665"/>
              </a:xfrm>
              <a:prstGeom prst="rect">
                <a:avLst/>
              </a:prstGeom>
              <a:noFill/>
            </p:spPr>
            <p:txBody>
              <a:bodyPr wrap="square" rtlCol="0">
                <a:spAutoFit/>
              </a:bodyPr>
              <a:lstStyle/>
              <a:p>
                <a:r>
                  <a:rPr lang="en-IN" sz="2400" b="1" dirty="0"/>
                  <a:t>y</a:t>
                </a:r>
              </a:p>
            </p:txBody>
          </p:sp>
          <p:sp>
            <p:nvSpPr>
              <p:cNvPr id="78" name="TextBox 77">
                <a:extLst>
                  <a:ext uri="{FF2B5EF4-FFF2-40B4-BE49-F238E27FC236}">
                    <a16:creationId xmlns:a16="http://schemas.microsoft.com/office/drawing/2014/main" id="{B3BD2327-257C-47C7-B584-4F2950B805C6}"/>
                  </a:ext>
                </a:extLst>
              </p:cNvPr>
              <p:cNvSpPr txBox="1"/>
              <p:nvPr/>
            </p:nvSpPr>
            <p:spPr>
              <a:xfrm>
                <a:off x="5928503" y="1104702"/>
                <a:ext cx="361946" cy="461665"/>
              </a:xfrm>
              <a:prstGeom prst="rect">
                <a:avLst/>
              </a:prstGeom>
              <a:noFill/>
            </p:spPr>
            <p:txBody>
              <a:bodyPr wrap="square" rtlCol="0">
                <a:spAutoFit/>
              </a:bodyPr>
              <a:lstStyle/>
              <a:p>
                <a:r>
                  <a:rPr lang="en-IN" sz="2400" b="1" dirty="0"/>
                  <a:t>z</a:t>
                </a:r>
              </a:p>
            </p:txBody>
          </p:sp>
          <p:cxnSp>
            <p:nvCxnSpPr>
              <p:cNvPr id="82" name="Straight Arrow Connector 81">
                <a:extLst>
                  <a:ext uri="{FF2B5EF4-FFF2-40B4-BE49-F238E27FC236}">
                    <a16:creationId xmlns:a16="http://schemas.microsoft.com/office/drawing/2014/main" id="{D473D39F-DD0C-4513-99E2-85E612AAB440}"/>
                  </a:ext>
                </a:extLst>
              </p:cNvPr>
              <p:cNvCxnSpPr>
                <a:cxnSpLocks/>
              </p:cNvCxnSpPr>
              <p:nvPr/>
            </p:nvCxnSpPr>
            <p:spPr>
              <a:xfrm flipV="1">
                <a:off x="6366680" y="1981740"/>
                <a:ext cx="1011742" cy="4460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B91095D-81A7-49E6-9CC2-08A1CECC345F}"/>
                  </a:ext>
                </a:extLst>
              </p:cNvPr>
              <p:cNvSpPr txBox="1"/>
              <p:nvPr/>
            </p:nvSpPr>
            <p:spPr>
              <a:xfrm>
                <a:off x="6438618" y="1087690"/>
                <a:ext cx="2349177" cy="862551"/>
              </a:xfrm>
              <a:prstGeom prst="rect">
                <a:avLst/>
              </a:prstGeom>
              <a:noFill/>
            </p:spPr>
            <p:txBody>
              <a:bodyPr wrap="square" rtlCol="0">
                <a:spAutoFit/>
              </a:bodyPr>
              <a:lstStyle/>
              <a:p>
                <a:pPr algn="ctr"/>
                <a:r>
                  <a:rPr lang="en-IN" sz="2400" b="1" dirty="0">
                    <a:solidFill>
                      <a:srgbClr val="C00000"/>
                    </a:solidFill>
                  </a:rPr>
                  <a:t>Magnetization</a:t>
                </a:r>
              </a:p>
              <a:p>
                <a:pPr algn="ctr"/>
                <a:r>
                  <a:rPr lang="en-IN" sz="2400" b="1" dirty="0">
                    <a:solidFill>
                      <a:srgbClr val="C00000"/>
                    </a:solidFill>
                  </a:rPr>
                  <a:t> direction</a:t>
                </a: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4AB38D8-BF37-4293-8B6E-CCAFCB025EE5}"/>
                      </a:ext>
                    </a:extLst>
                  </p:cNvPr>
                  <p:cNvSpPr txBox="1"/>
                  <p:nvPr/>
                </p:nvSpPr>
                <p:spPr>
                  <a:xfrm>
                    <a:off x="6486254" y="1584463"/>
                    <a:ext cx="36194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oMath>
                      </m:oMathPara>
                    </a14:m>
                    <a:endParaRPr lang="en-IN" sz="2400" b="1" dirty="0"/>
                  </a:p>
                </p:txBody>
              </p:sp>
            </mc:Choice>
            <mc:Fallback xmlns="">
              <p:sp>
                <p:nvSpPr>
                  <p:cNvPr id="66" name="TextBox 65">
                    <a:extLst>
                      <a:ext uri="{FF2B5EF4-FFF2-40B4-BE49-F238E27FC236}">
                        <a16:creationId xmlns:a16="http://schemas.microsoft.com/office/drawing/2014/main" id="{A48DF31D-94AA-4FA7-8568-CB522D69DCB2}"/>
                      </a:ext>
                    </a:extLst>
                  </p:cNvPr>
                  <p:cNvSpPr txBox="1">
                    <a:spLocks noRot="1" noChangeAspect="1" noMove="1" noResize="1" noEditPoints="1" noAdjustHandles="1" noChangeArrowheads="1" noChangeShapeType="1" noTextEdit="1"/>
                  </p:cNvSpPr>
                  <p:nvPr/>
                </p:nvSpPr>
                <p:spPr>
                  <a:xfrm>
                    <a:off x="6486254" y="1584463"/>
                    <a:ext cx="361946" cy="461665"/>
                  </a:xfrm>
                  <a:prstGeom prst="rect">
                    <a:avLst/>
                  </a:prstGeom>
                  <a:blipFill>
                    <a:blip r:embed="rId29"/>
                    <a:stretch>
                      <a:fillRect l="-5085" r="-1695"/>
                    </a:stretch>
                  </a:blipFill>
                </p:spPr>
                <p:txBody>
                  <a:bodyPr/>
                  <a:lstStyle/>
                  <a:p>
                    <a:r>
                      <a:rPr lang="en-IN">
                        <a:noFill/>
                      </a:rPr>
                      <a:t> </a:t>
                    </a:r>
                  </a:p>
                </p:txBody>
              </p:sp>
            </mc:Fallback>
          </mc:AlternateContent>
          <p:cxnSp>
            <p:nvCxnSpPr>
              <p:cNvPr id="87" name="Straight Connector 86">
                <a:extLst>
                  <a:ext uri="{FF2B5EF4-FFF2-40B4-BE49-F238E27FC236}">
                    <a16:creationId xmlns:a16="http://schemas.microsoft.com/office/drawing/2014/main" id="{CE60CC3A-84C7-470F-8A7A-15DE8272FA34}"/>
                  </a:ext>
                </a:extLst>
              </p:cNvPr>
              <p:cNvCxnSpPr>
                <a:cxnSpLocks/>
              </p:cNvCxnSpPr>
              <p:nvPr/>
            </p:nvCxnSpPr>
            <p:spPr>
              <a:xfrm>
                <a:off x="7351443" y="1978416"/>
                <a:ext cx="0" cy="966859"/>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44CFEDB-DB63-48DD-979D-CD1796B42893}"/>
                  </a:ext>
                </a:extLst>
              </p:cNvPr>
              <p:cNvCxnSpPr>
                <a:cxnSpLocks/>
              </p:cNvCxnSpPr>
              <p:nvPr/>
            </p:nvCxnSpPr>
            <p:spPr>
              <a:xfrm>
                <a:off x="6364617" y="2460928"/>
                <a:ext cx="986826" cy="484347"/>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F3EF731C-2C85-48CE-AABB-DAF466F14BB4}"/>
                      </a:ext>
                    </a:extLst>
                  </p:cNvPr>
                  <p:cNvSpPr txBox="1"/>
                  <p:nvPr/>
                </p:nvSpPr>
                <p:spPr>
                  <a:xfrm>
                    <a:off x="5993581" y="2642309"/>
                    <a:ext cx="361946" cy="4791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dirty="0" smtClean="0">
                              <a:latin typeface="Cambria Math" panose="02040503050406030204" pitchFamily="18" charset="0"/>
                            </a:rPr>
                            <m:t>𝜙</m:t>
                          </m:r>
                        </m:oMath>
                      </m:oMathPara>
                    </a14:m>
                    <a:endParaRPr lang="en-IN" sz="2400" dirty="0"/>
                  </a:p>
                </p:txBody>
              </p:sp>
            </mc:Choice>
            <mc:Fallback xmlns="">
              <p:sp>
                <p:nvSpPr>
                  <p:cNvPr id="89" name="TextBox 88">
                    <a:extLst>
                      <a:ext uri="{FF2B5EF4-FFF2-40B4-BE49-F238E27FC236}">
                        <a16:creationId xmlns:a16="http://schemas.microsoft.com/office/drawing/2014/main" id="{F3EF731C-2C85-48CE-AABB-DAF466F14BB4}"/>
                      </a:ext>
                    </a:extLst>
                  </p:cNvPr>
                  <p:cNvSpPr txBox="1">
                    <a:spLocks noRot="1" noChangeAspect="1" noMove="1" noResize="1" noEditPoints="1" noAdjustHandles="1" noChangeArrowheads="1" noChangeShapeType="1" noTextEdit="1"/>
                  </p:cNvSpPr>
                  <p:nvPr/>
                </p:nvSpPr>
                <p:spPr>
                  <a:xfrm>
                    <a:off x="5993581" y="2642309"/>
                    <a:ext cx="361946" cy="479195"/>
                  </a:xfrm>
                  <a:prstGeom prst="rect">
                    <a:avLst/>
                  </a:prstGeom>
                  <a:blipFill>
                    <a:blip r:embed="rId30"/>
                    <a:stretch>
                      <a:fillRect l="-15385" r="-38462" b="-17105"/>
                    </a:stretch>
                  </a:blipFill>
                </p:spPr>
                <p:txBody>
                  <a:bodyPr/>
                  <a:lstStyle/>
                  <a:p>
                    <a:r>
                      <a:rPr lang="en-IN">
                        <a:noFill/>
                      </a:rPr>
                      <a:t> </a:t>
                    </a:r>
                  </a:p>
                </p:txBody>
              </p:sp>
            </mc:Fallback>
          </mc:AlternateContent>
        </p:grpSp>
        <p:pic>
          <p:nvPicPr>
            <p:cNvPr id="62" name="Graphic 61" descr="Line arrow Counter clockwise curve">
              <a:extLst>
                <a:ext uri="{FF2B5EF4-FFF2-40B4-BE49-F238E27FC236}">
                  <a16:creationId xmlns:a16="http://schemas.microsoft.com/office/drawing/2014/main" id="{667BED28-41FB-41D4-9D6F-B34DA714E11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6213955">
              <a:off x="6521169" y="2403450"/>
              <a:ext cx="468447" cy="468447"/>
            </a:xfrm>
            <a:prstGeom prst="rect">
              <a:avLst/>
            </a:prstGeom>
          </p:spPr>
        </p:pic>
        <p:pic>
          <p:nvPicPr>
            <p:cNvPr id="63" name="Graphic 62" descr="Line arrow Counter clockwise curve">
              <a:extLst>
                <a:ext uri="{FF2B5EF4-FFF2-40B4-BE49-F238E27FC236}">
                  <a16:creationId xmlns:a16="http://schemas.microsoft.com/office/drawing/2014/main" id="{B525BE77-9EDE-4D81-979D-27ED43A5DCC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7387071" flipH="1">
              <a:off x="6561233" y="1870315"/>
              <a:ext cx="677967" cy="468447"/>
            </a:xfrm>
            <a:prstGeom prst="rect">
              <a:avLst/>
            </a:prstGeom>
          </p:spPr>
        </p:pic>
      </p:grpSp>
      <p:sp>
        <p:nvSpPr>
          <p:cNvPr id="10" name="Slide Number Placeholder 9">
            <a:extLst>
              <a:ext uri="{FF2B5EF4-FFF2-40B4-BE49-F238E27FC236}">
                <a16:creationId xmlns:a16="http://schemas.microsoft.com/office/drawing/2014/main" id="{CE3F5D90-0C4E-43E5-9801-C98573469291}"/>
              </a:ext>
            </a:extLst>
          </p:cNvPr>
          <p:cNvSpPr>
            <a:spLocks noGrp="1"/>
          </p:cNvSpPr>
          <p:nvPr>
            <p:ph type="sldNum" sz="quarter" idx="12"/>
          </p:nvPr>
        </p:nvSpPr>
        <p:spPr/>
        <p:txBody>
          <a:bodyPr/>
          <a:lstStyle/>
          <a:p>
            <a:fld id="{4E3495D0-1C20-4D5C-AE9D-42F7DC54160D}" type="slidenum">
              <a:rPr lang="en-US" smtClean="0"/>
              <a:t>14</a:t>
            </a:fld>
            <a:endParaRPr lang="en-US"/>
          </a:p>
        </p:txBody>
      </p:sp>
    </p:spTree>
    <p:custDataLst>
      <p:tags r:id="rId1"/>
    </p:custDataLst>
    <p:extLst>
      <p:ext uri="{BB962C8B-B14F-4D97-AF65-F5344CB8AC3E}">
        <p14:creationId xmlns:p14="http://schemas.microsoft.com/office/powerpoint/2010/main" val="3285761001"/>
      </p:ext>
    </p:extLst>
  </p:cSld>
  <p:clrMapOvr>
    <a:masterClrMapping/>
  </p:clrMapOvr>
  <mc:AlternateContent xmlns:mc="http://schemas.openxmlformats.org/markup-compatibility/2006" xmlns:p14="http://schemas.microsoft.com/office/powerpoint/2010/main">
    <mc:Choice Requires="p14">
      <p:transition spd="slow" p14:dur="2000" advTm="54986"/>
    </mc:Choice>
    <mc:Fallback xmlns="">
      <p:transition spd="slow" advTm="54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86" grpId="0"/>
      <p:bldP spid="51" grpId="0"/>
      <p:bldP spid="52" grpId="0"/>
      <p:bldP spid="53" grpId="0"/>
      <p:bldP spid="8" grpId="0" animBg="1"/>
      <p:bldP spid="68" grpId="0" animBg="1"/>
      <p:bldP spid="74" grpId="0" animBg="1"/>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FC2B-4D9B-4481-9833-F49A739AE859}"/>
              </a:ext>
            </a:extLst>
          </p:cNvPr>
          <p:cNvSpPr>
            <a:spLocks noGrp="1"/>
          </p:cNvSpPr>
          <p:nvPr>
            <p:ph type="title"/>
          </p:nvPr>
        </p:nvSpPr>
        <p:spPr/>
        <p:txBody>
          <a:bodyPr/>
          <a:lstStyle/>
          <a:p>
            <a:r>
              <a:rPr lang="en-IN" dirty="0"/>
              <a:t>Perpendicular interface anisotropy</a:t>
            </a:r>
          </a:p>
        </p:txBody>
      </p:sp>
      <p:sp>
        <p:nvSpPr>
          <p:cNvPr id="4" name="Date Placeholder 3">
            <a:extLst>
              <a:ext uri="{FF2B5EF4-FFF2-40B4-BE49-F238E27FC236}">
                <a16:creationId xmlns:a16="http://schemas.microsoft.com/office/drawing/2014/main" id="{C2988AD5-C7AA-4766-AC45-609F055A2F01}"/>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37FF1EB5-C7CB-46B4-9D6E-C47A5AA55703}"/>
              </a:ext>
            </a:extLst>
          </p:cNvPr>
          <p:cNvSpPr>
            <a:spLocks noGrp="1"/>
          </p:cNvSpPr>
          <p:nvPr>
            <p:ph type="ftr" sz="quarter" idx="11"/>
          </p:nvPr>
        </p:nvSpPr>
        <p:spPr/>
        <p:txBody>
          <a:bodyPr/>
          <a:lstStyle/>
          <a:p>
            <a:r>
              <a:rPr lang="en-US"/>
              <a:t>IISER Bhopal</a:t>
            </a:r>
            <a:endParaRPr lang="en-US" dirty="0"/>
          </a:p>
        </p:txBody>
      </p:sp>
      <p:sp>
        <p:nvSpPr>
          <p:cNvPr id="21" name="TextBox 20">
            <a:extLst>
              <a:ext uri="{FF2B5EF4-FFF2-40B4-BE49-F238E27FC236}">
                <a16:creationId xmlns:a16="http://schemas.microsoft.com/office/drawing/2014/main" id="{FF7B5454-25A5-4E9D-BAFF-A36BA1849D07}"/>
              </a:ext>
            </a:extLst>
          </p:cNvPr>
          <p:cNvSpPr txBox="1"/>
          <p:nvPr/>
        </p:nvSpPr>
        <p:spPr>
          <a:xfrm>
            <a:off x="53826" y="5998888"/>
            <a:ext cx="9036348" cy="584775"/>
          </a:xfrm>
          <a:prstGeom prst="rect">
            <a:avLst/>
          </a:prstGeom>
          <a:noFill/>
        </p:spPr>
        <p:txBody>
          <a:bodyPr wrap="square">
            <a:spAutoFit/>
          </a:bodyPr>
          <a:lstStyle/>
          <a:p>
            <a:pPr algn="ctr"/>
            <a:r>
              <a:rPr lang="en-IN" sz="1600" b="0" i="0" dirty="0">
                <a:solidFill>
                  <a:srgbClr val="222222"/>
                </a:solidFill>
                <a:effectLst/>
                <a:latin typeface="Arial" panose="020B0604020202020204" pitchFamily="34" charset="0"/>
              </a:rPr>
              <a:t>Ikeda, S. et al. "A perpendicular-anisotropy CoFeB–MgO magnetic tunnel junction." </a:t>
            </a:r>
          </a:p>
          <a:p>
            <a:pPr algn="ctr"/>
            <a:r>
              <a:rPr lang="en-IN" sz="1600" b="0" i="1" dirty="0">
                <a:solidFill>
                  <a:srgbClr val="222222"/>
                </a:solidFill>
                <a:effectLst/>
                <a:latin typeface="Arial" panose="020B0604020202020204" pitchFamily="34" charset="0"/>
              </a:rPr>
              <a:t>Nature Materials</a:t>
            </a:r>
            <a:r>
              <a:rPr lang="en-IN" sz="1600" b="0" i="0" dirty="0">
                <a:solidFill>
                  <a:srgbClr val="222222"/>
                </a:solidFill>
                <a:effectLst/>
                <a:latin typeface="Arial" panose="020B0604020202020204" pitchFamily="34" charset="0"/>
              </a:rPr>
              <a:t> 9 (2010) 721-724</a:t>
            </a:r>
            <a:endParaRPr lang="en-IN" sz="1600" dirty="0"/>
          </a:p>
        </p:txBody>
      </p:sp>
      <p:pic>
        <p:nvPicPr>
          <p:cNvPr id="51" name="Content Placeholder 50">
            <a:extLst>
              <a:ext uri="{FF2B5EF4-FFF2-40B4-BE49-F238E27FC236}">
                <a16:creationId xmlns:a16="http://schemas.microsoft.com/office/drawing/2014/main" id="{4EC6B7C4-1B07-41BE-A191-E14A6BAA5A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12" y="812099"/>
            <a:ext cx="4749775" cy="1891309"/>
          </a:xfrm>
        </p:spPr>
      </p:pic>
      <p:pic>
        <p:nvPicPr>
          <p:cNvPr id="53" name="Picture 52">
            <a:extLst>
              <a:ext uri="{FF2B5EF4-FFF2-40B4-BE49-F238E27FC236}">
                <a16:creationId xmlns:a16="http://schemas.microsoft.com/office/drawing/2014/main" id="{474164DB-A11D-42DC-BBA2-F53609946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2931" y="812099"/>
            <a:ext cx="4245994" cy="1891309"/>
          </a:xfrm>
          <a:prstGeom prst="rect">
            <a:avLst/>
          </a:prstGeom>
        </p:spPr>
      </p:pic>
      <p:grpSp>
        <p:nvGrpSpPr>
          <p:cNvPr id="77" name="Group 76">
            <a:extLst>
              <a:ext uri="{FF2B5EF4-FFF2-40B4-BE49-F238E27FC236}">
                <a16:creationId xmlns:a16="http://schemas.microsoft.com/office/drawing/2014/main" id="{7C50275D-237C-4EA1-A120-0A0AB71C21EA}"/>
              </a:ext>
            </a:extLst>
          </p:cNvPr>
          <p:cNvGrpSpPr/>
          <p:nvPr/>
        </p:nvGrpSpPr>
        <p:grpSpPr>
          <a:xfrm>
            <a:off x="-162020" y="3762015"/>
            <a:ext cx="6020096" cy="1184429"/>
            <a:chOff x="85331" y="2762774"/>
            <a:chExt cx="6020096" cy="1184429"/>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0DCE47-D530-4936-A683-E59ECF6B01EF}"/>
                    </a:ext>
                  </a:extLst>
                </p:cNvPr>
                <p:cNvSpPr txBox="1"/>
                <p:nvPr/>
              </p:nvSpPr>
              <p:spPr>
                <a:xfrm>
                  <a:off x="85331" y="3153652"/>
                  <a:ext cx="5473272"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400" b="0" i="1" smtClean="0">
                                <a:solidFill>
                                  <a:schemeClr val="tx1"/>
                                </a:solidFill>
                                <a:latin typeface="Cambria Math" panose="02040503050406030204" pitchFamily="18" charset="0"/>
                              </a:rPr>
                            </m:ctrlPr>
                          </m:fPr>
                          <m:num>
                            <m:r>
                              <a:rPr lang="en-IN" sz="2400" i="1" smtClean="0">
                                <a:solidFill>
                                  <a:schemeClr val="tx1"/>
                                </a:solidFill>
                                <a:latin typeface="Cambria Math" panose="02040503050406030204" pitchFamily="18" charset="0"/>
                              </a:rPr>
                              <m:t>𝐾</m:t>
                            </m:r>
                          </m:num>
                          <m:den>
                            <m:r>
                              <a:rPr lang="el-GR" sz="2400" i="1" dirty="0">
                                <a:solidFill>
                                  <a:schemeClr val="tx1"/>
                                </a:solidFill>
                                <a:latin typeface="Cambria Math" panose="02040503050406030204" pitchFamily="18" charset="0"/>
                                <a:cs typeface="Arial" panose="020B0604020202020204" pitchFamily="34" charset="0"/>
                              </a:rPr>
                              <m:t>Ω</m:t>
                            </m:r>
                          </m:den>
                        </m:f>
                        <m:r>
                          <a:rPr lang="en-IN" sz="240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1</m:t>
                            </m:r>
                          </m:num>
                          <m:den>
                            <m:r>
                              <a:rPr lang="en-IN" sz="2400">
                                <a:solidFill>
                                  <a:schemeClr val="tx1"/>
                                </a:solidFill>
                                <a:latin typeface="Cambria Math" panose="02040503050406030204" pitchFamily="18" charset="0"/>
                              </a:rPr>
                              <m:t>2</m:t>
                            </m:r>
                          </m:den>
                        </m:f>
                        <m:sSub>
                          <m:sSubPr>
                            <m:ctrlPr>
                              <a:rPr lang="en-IN" sz="2400" i="1">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cs typeface="Arial" panose="020B0604020202020204" pitchFamily="34" charset="0"/>
                              </a:rPr>
                              <m:t> </m:t>
                            </m:r>
                            <m:r>
                              <a:rPr lang="en-IN" sz="2400" i="1">
                                <a:solidFill>
                                  <a:schemeClr val="tx1"/>
                                </a:solidFill>
                                <a:latin typeface="Cambria Math" panose="02040503050406030204" pitchFamily="18" charset="0"/>
                              </a:rPr>
                              <m:t>𝜇</m:t>
                            </m:r>
                          </m:e>
                          <m:sub>
                            <m:r>
                              <a:rPr lang="en-IN" sz="2400">
                                <a:solidFill>
                                  <a:schemeClr val="tx1"/>
                                </a:solidFill>
                                <a:latin typeface="Cambria Math" panose="02040503050406030204" pitchFamily="18" charset="0"/>
                              </a:rPr>
                              <m:t>0</m:t>
                            </m:r>
                          </m:sub>
                        </m:sSub>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𝑀</m:t>
                            </m:r>
                          </m:e>
                          <m:sub>
                            <m:r>
                              <a:rPr lang="en-IN" sz="2400" i="1">
                                <a:solidFill>
                                  <a:schemeClr val="tx1"/>
                                </a:solidFill>
                                <a:latin typeface="Cambria Math" panose="02040503050406030204" pitchFamily="18" charset="0"/>
                              </a:rPr>
                              <m:t>𝑠</m:t>
                            </m:r>
                          </m:sub>
                          <m:sup>
                            <m:r>
                              <a:rPr lang="en-IN" sz="2400" i="1">
                                <a:solidFill>
                                  <a:schemeClr val="tx1"/>
                                </a:solidFill>
                                <a:latin typeface="Cambria Math" panose="02040503050406030204" pitchFamily="18" charset="0"/>
                              </a:rPr>
                              <m:t>2</m:t>
                            </m:r>
                          </m:sup>
                        </m:sSubSup>
                        <m:d>
                          <m:dPr>
                            <m:ctrlPr>
                              <a:rPr lang="en-IN" sz="2400" i="1"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𝑑</m:t>
                                    </m:r>
                                  </m:e>
                                  <m:sub>
                                    <m:r>
                                      <a:rPr lang="en-IN" sz="2400" dirty="0">
                                        <a:solidFill>
                                          <a:schemeClr val="tx1"/>
                                        </a:solidFill>
                                        <a:latin typeface="Cambria Math" panose="02040503050406030204" pitchFamily="18" charset="0"/>
                                      </a:rPr>
                                      <m:t>−</m:t>
                                    </m:r>
                                  </m:sub>
                                </m:sSub>
                                <m:r>
                                  <a:rPr lang="en-IN" sz="2400" i="1" dirty="0">
                                    <a:solidFill>
                                      <a:schemeClr val="tx1"/>
                                    </a:solidFill>
                                    <a:latin typeface="Cambria Math" panose="02040503050406030204" pitchFamily="18" charset="0"/>
                                  </a:rPr>
                                  <m:t>𝑦𝑦</m:t>
                                </m:r>
                              </m:sub>
                            </m:sSub>
                            <m:r>
                              <a:rPr lang="en-IN" sz="240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𝑑</m:t>
                                    </m:r>
                                  </m:e>
                                  <m:sub>
                                    <m:r>
                                      <a:rPr lang="en-IN" sz="2400" dirty="0">
                                        <a:solidFill>
                                          <a:schemeClr val="tx1"/>
                                        </a:solidFill>
                                        <a:latin typeface="Cambria Math" panose="02040503050406030204" pitchFamily="18" charset="0"/>
                                      </a:rPr>
                                      <m:t>−</m:t>
                                    </m:r>
                                  </m:sub>
                                </m:sSub>
                                <m:r>
                                  <a:rPr lang="en-IN" sz="2400" i="1" dirty="0">
                                    <a:solidFill>
                                      <a:schemeClr val="tx1"/>
                                    </a:solidFill>
                                    <a:latin typeface="Cambria Math" panose="02040503050406030204" pitchFamily="18" charset="0"/>
                                  </a:rPr>
                                  <m:t>𝑧𝑧</m:t>
                                </m:r>
                              </m:sub>
                            </m:sSub>
                          </m:e>
                        </m:d>
                        <m:r>
                          <a:rPr lang="en-IN" sz="2400" b="0" i="1" smtClean="0">
                            <a:solidFill>
                              <a:schemeClr val="tx1"/>
                            </a:solidFill>
                            <a:latin typeface="Cambria Math" panose="02040503050406030204" pitchFamily="18" charset="0"/>
                          </a:rPr>
                          <m:t>+</m:t>
                        </m:r>
                        <m:f>
                          <m:fPr>
                            <m:ctrlPr>
                              <a:rPr lang="en-IN" sz="2400" i="1" dirty="0" smtClean="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𝑘</m:t>
                                </m:r>
                              </m:e>
                              <m:sub>
                                <m:r>
                                  <m:rPr>
                                    <m:sty m:val="p"/>
                                  </m:rPr>
                                  <a:rPr lang="en-IN" sz="2400" b="0" i="0" dirty="0" smtClean="0">
                                    <a:solidFill>
                                      <a:schemeClr val="tx1"/>
                                    </a:solidFill>
                                    <a:latin typeface="Cambria Math" panose="02040503050406030204" pitchFamily="18" charset="0"/>
                                  </a:rPr>
                                  <m:t>i</m:t>
                                </m:r>
                              </m:sub>
                            </m:sSub>
                          </m:num>
                          <m:den>
                            <m:r>
                              <a:rPr lang="en-IN" sz="2400" b="0" i="1" dirty="0" smtClean="0">
                                <a:solidFill>
                                  <a:schemeClr val="tx1"/>
                                </a:solidFill>
                                <a:latin typeface="Cambria Math" panose="02040503050406030204" pitchFamily="18" charset="0"/>
                              </a:rPr>
                              <m:t>𝑡</m:t>
                            </m:r>
                            <m:r>
                              <a:rPr lang="en-IN" sz="2400" b="0" i="1" baseline="-25000" dirty="0" smtClean="0">
                                <a:solidFill>
                                  <a:schemeClr val="tx1"/>
                                </a:solidFill>
                                <a:latin typeface="Cambria Math" panose="02040503050406030204" pitchFamily="18" charset="0"/>
                              </a:rPr>
                              <m:t>𝐶𝑜𝐹𝑒𝐵</m:t>
                            </m:r>
                          </m:den>
                        </m:f>
                      </m:oMath>
                    </m:oMathPara>
                  </a14:m>
                  <a:endParaRPr lang="en-IN" sz="2400" dirty="0">
                    <a:solidFill>
                      <a:schemeClr val="tx1"/>
                    </a:solidFill>
                  </a:endParaRPr>
                </a:p>
              </p:txBody>
            </p:sp>
          </mc:Choice>
          <mc:Fallback xmlns="">
            <p:sp>
              <p:nvSpPr>
                <p:cNvPr id="54" name="TextBox 53">
                  <a:extLst>
                    <a:ext uri="{FF2B5EF4-FFF2-40B4-BE49-F238E27FC236}">
                      <a16:creationId xmlns:a16="http://schemas.microsoft.com/office/drawing/2014/main" id="{130DCE47-D530-4936-A683-E59ECF6B01EF}"/>
                    </a:ext>
                  </a:extLst>
                </p:cNvPr>
                <p:cNvSpPr txBox="1">
                  <a:spLocks noRot="1" noChangeAspect="1" noMove="1" noResize="1" noEditPoints="1" noAdjustHandles="1" noChangeArrowheads="1" noChangeShapeType="1" noTextEdit="1"/>
                </p:cNvSpPr>
                <p:nvPr/>
              </p:nvSpPr>
              <p:spPr>
                <a:xfrm>
                  <a:off x="85331" y="3153652"/>
                  <a:ext cx="5473272" cy="793551"/>
                </a:xfrm>
                <a:prstGeom prst="rect">
                  <a:avLst/>
                </a:prstGeom>
                <a:blipFill>
                  <a:blip r:embed="rId5"/>
                  <a:stretch>
                    <a:fillRect b="-3077"/>
                  </a:stretch>
                </a:blipFill>
              </p:spPr>
              <p:txBody>
                <a:bodyPr/>
                <a:lstStyle/>
                <a:p>
                  <a:r>
                    <a:rPr lang="en-IN">
                      <a:noFill/>
                    </a:rPr>
                    <a:t> </a:t>
                  </a:r>
                </a:p>
              </p:txBody>
            </p:sp>
          </mc:Fallback>
        </mc:AlternateContent>
        <p:sp>
          <p:nvSpPr>
            <p:cNvPr id="55" name="TextBox 54">
              <a:extLst>
                <a:ext uri="{FF2B5EF4-FFF2-40B4-BE49-F238E27FC236}">
                  <a16:creationId xmlns:a16="http://schemas.microsoft.com/office/drawing/2014/main" id="{546DDE5D-4981-41AE-AF5F-D9C8A747B37A}"/>
                </a:ext>
              </a:extLst>
            </p:cNvPr>
            <p:cNvSpPr txBox="1"/>
            <p:nvPr/>
          </p:nvSpPr>
          <p:spPr>
            <a:xfrm>
              <a:off x="3265210" y="2769385"/>
              <a:ext cx="2840217" cy="461665"/>
            </a:xfrm>
            <a:prstGeom prst="rect">
              <a:avLst/>
            </a:prstGeom>
            <a:noFill/>
          </p:spPr>
          <p:txBody>
            <a:bodyPr wrap="square" rtlCol="0">
              <a:spAutoFit/>
            </a:bodyPr>
            <a:lstStyle/>
            <a:p>
              <a:r>
                <a:rPr lang="en-IN" sz="2400" dirty="0"/>
                <a:t>Interfacial anisotropy</a:t>
              </a:r>
            </a:p>
          </p:txBody>
        </p:sp>
        <p:cxnSp>
          <p:nvCxnSpPr>
            <p:cNvPr id="56" name="Straight Arrow Connector 55">
              <a:extLst>
                <a:ext uri="{FF2B5EF4-FFF2-40B4-BE49-F238E27FC236}">
                  <a16:creationId xmlns:a16="http://schemas.microsoft.com/office/drawing/2014/main" id="{91CE2DB7-9D17-4D96-A65A-B926B12826CA}"/>
                </a:ext>
              </a:extLst>
            </p:cNvPr>
            <p:cNvCxnSpPr>
              <a:cxnSpLocks/>
            </p:cNvCxnSpPr>
            <p:nvPr/>
          </p:nvCxnSpPr>
          <p:spPr>
            <a:xfrm flipH="1">
              <a:off x="5126972" y="3108332"/>
              <a:ext cx="199615" cy="23320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F8F28088-3C07-4A08-9E18-2C62C1640AFA}"/>
                </a:ext>
              </a:extLst>
            </p:cNvPr>
            <p:cNvSpPr txBox="1"/>
            <p:nvPr/>
          </p:nvSpPr>
          <p:spPr>
            <a:xfrm>
              <a:off x="1941512" y="2762774"/>
              <a:ext cx="812512" cy="461665"/>
            </a:xfrm>
            <a:prstGeom prst="rect">
              <a:avLst/>
            </a:prstGeom>
            <a:noFill/>
          </p:spPr>
          <p:txBody>
            <a:bodyPr wrap="square" rtlCol="0">
              <a:spAutoFit/>
            </a:bodyPr>
            <a:lstStyle/>
            <a:p>
              <a:r>
                <a:rPr lang="en-IN" sz="2400" dirty="0"/>
                <a:t>Bulk</a:t>
              </a:r>
            </a:p>
          </p:txBody>
        </p:sp>
        <p:cxnSp>
          <p:nvCxnSpPr>
            <p:cNvPr id="59" name="Straight Arrow Connector 58">
              <a:extLst>
                <a:ext uri="{FF2B5EF4-FFF2-40B4-BE49-F238E27FC236}">
                  <a16:creationId xmlns:a16="http://schemas.microsoft.com/office/drawing/2014/main" id="{3D2B5D42-2D1E-4EC0-BF37-0AAC52B7BC5D}"/>
                </a:ext>
              </a:extLst>
            </p:cNvPr>
            <p:cNvCxnSpPr>
              <a:cxnSpLocks/>
            </p:cNvCxnSpPr>
            <p:nvPr/>
          </p:nvCxnSpPr>
          <p:spPr>
            <a:xfrm flipH="1">
              <a:off x="1636385" y="3121688"/>
              <a:ext cx="530579" cy="29677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E8B71D10-E031-415D-9A57-74AB9291329A}"/>
              </a:ext>
            </a:extLst>
          </p:cNvPr>
          <p:cNvGrpSpPr/>
          <p:nvPr/>
        </p:nvGrpSpPr>
        <p:grpSpPr>
          <a:xfrm>
            <a:off x="5420109" y="3089374"/>
            <a:ext cx="3819335" cy="2357468"/>
            <a:chOff x="5381201" y="577707"/>
            <a:chExt cx="3688552" cy="2180349"/>
          </a:xfrm>
        </p:grpSpPr>
        <p:grpSp>
          <p:nvGrpSpPr>
            <p:cNvPr id="61" name="Group 60">
              <a:extLst>
                <a:ext uri="{FF2B5EF4-FFF2-40B4-BE49-F238E27FC236}">
                  <a16:creationId xmlns:a16="http://schemas.microsoft.com/office/drawing/2014/main" id="{87BCC5FC-686A-4CC9-B501-859AA726CCC0}"/>
                </a:ext>
              </a:extLst>
            </p:cNvPr>
            <p:cNvGrpSpPr/>
            <p:nvPr/>
          </p:nvGrpSpPr>
          <p:grpSpPr>
            <a:xfrm>
              <a:off x="5922607" y="878436"/>
              <a:ext cx="3147146" cy="1879620"/>
              <a:chOff x="6096012" y="4370035"/>
              <a:chExt cx="3114654" cy="1879620"/>
            </a:xfrm>
          </p:grpSpPr>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55CD10F-9605-458C-81FC-CAC04F299D89}"/>
                      </a:ext>
                    </a:extLst>
                  </p:cNvPr>
                  <p:cNvSpPr txBox="1"/>
                  <p:nvPr/>
                </p:nvSpPr>
                <p:spPr>
                  <a:xfrm>
                    <a:off x="7012534" y="4827439"/>
                    <a:ext cx="2198132"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𝑡</m:t>
                          </m:r>
                          <m:r>
                            <a:rPr lang="en-IN" sz="2400" i="1" baseline="-25000" dirty="0">
                              <a:latin typeface="Cambria Math" panose="02040503050406030204" pitchFamily="18" charset="0"/>
                            </a:rPr>
                            <m:t>𝐶𝑜𝐹𝑒𝐵</m:t>
                          </m:r>
                          <m:r>
                            <a:rPr lang="en-IN" sz="2400" i="1" dirty="0">
                              <a:latin typeface="Cambria Math" panose="02040503050406030204" pitchFamily="18" charset="0"/>
                            </a:rPr>
                            <m:t>&lt;</m:t>
                          </m:r>
                          <m:r>
                            <a:rPr lang="en-IN" sz="2400" i="1" dirty="0" smtClean="0">
                              <a:latin typeface="Cambria Math" panose="02040503050406030204" pitchFamily="18" charset="0"/>
                            </a:rPr>
                            <m:t>1.3 </m:t>
                          </m:r>
                          <m:r>
                            <a:rPr lang="en-IN" sz="2400" i="1" dirty="0">
                              <a:latin typeface="Cambria Math" panose="02040503050406030204" pitchFamily="18" charset="0"/>
                            </a:rPr>
                            <m:t>𝑛𝑚</m:t>
                          </m:r>
                        </m:oMath>
                      </m:oMathPara>
                    </a14:m>
                    <a:endParaRPr lang="en-IN" sz="2400" baseline="-25000" dirty="0"/>
                  </a:p>
                </p:txBody>
              </p:sp>
            </mc:Choice>
            <mc:Fallback xmlns="">
              <p:sp>
                <p:nvSpPr>
                  <p:cNvPr id="69" name="TextBox 68">
                    <a:extLst>
                      <a:ext uri="{FF2B5EF4-FFF2-40B4-BE49-F238E27FC236}">
                        <a16:creationId xmlns:a16="http://schemas.microsoft.com/office/drawing/2014/main" id="{055CD10F-9605-458C-81FC-CAC04F299D89}"/>
                      </a:ext>
                    </a:extLst>
                  </p:cNvPr>
                  <p:cNvSpPr txBox="1">
                    <a:spLocks noRot="1" noChangeAspect="1" noMove="1" noResize="1" noEditPoints="1" noAdjustHandles="1" noChangeArrowheads="1" noChangeShapeType="1" noTextEdit="1"/>
                  </p:cNvSpPr>
                  <p:nvPr/>
                </p:nvSpPr>
                <p:spPr>
                  <a:xfrm>
                    <a:off x="7012534" y="4827439"/>
                    <a:ext cx="2198132" cy="453137"/>
                  </a:xfrm>
                  <a:prstGeom prst="rect">
                    <a:avLst/>
                  </a:prstGeom>
                  <a:blipFill>
                    <a:blip r:embed="rId6"/>
                    <a:stretch>
                      <a:fillRect/>
                    </a:stretch>
                  </a:blipFill>
                </p:spPr>
                <p:txBody>
                  <a:bodyPr/>
                  <a:lstStyle/>
                  <a:p>
                    <a:r>
                      <a:rPr lang="en-IN">
                        <a:noFill/>
                      </a:rPr>
                      <a:t> </a:t>
                    </a:r>
                  </a:p>
                </p:txBody>
              </p:sp>
            </mc:Fallback>
          </mc:AlternateContent>
          <p:grpSp>
            <p:nvGrpSpPr>
              <p:cNvPr id="70" name="Group 69">
                <a:extLst>
                  <a:ext uri="{FF2B5EF4-FFF2-40B4-BE49-F238E27FC236}">
                    <a16:creationId xmlns:a16="http://schemas.microsoft.com/office/drawing/2014/main" id="{F4A7BD44-3D2C-4DC7-997F-AFF1098C497B}"/>
                  </a:ext>
                </a:extLst>
              </p:cNvPr>
              <p:cNvGrpSpPr/>
              <p:nvPr/>
            </p:nvGrpSpPr>
            <p:grpSpPr>
              <a:xfrm>
                <a:off x="6096012" y="4370035"/>
                <a:ext cx="2066793" cy="1879620"/>
                <a:chOff x="6112248" y="4371879"/>
                <a:chExt cx="2066793" cy="1879620"/>
              </a:xfrm>
            </p:grpSpPr>
            <p:sp>
              <p:nvSpPr>
                <p:cNvPr id="71" name="TextBox 70">
                  <a:extLst>
                    <a:ext uri="{FF2B5EF4-FFF2-40B4-BE49-F238E27FC236}">
                      <a16:creationId xmlns:a16="http://schemas.microsoft.com/office/drawing/2014/main" id="{9F926286-FBFD-4746-B173-CBDED8BD1F16}"/>
                    </a:ext>
                  </a:extLst>
                </p:cNvPr>
                <p:cNvSpPr txBox="1"/>
                <p:nvPr/>
              </p:nvSpPr>
              <p:spPr>
                <a:xfrm>
                  <a:off x="7120124" y="4446458"/>
                  <a:ext cx="1058917" cy="461665"/>
                </a:xfrm>
                <a:prstGeom prst="rect">
                  <a:avLst/>
                </a:prstGeom>
                <a:noFill/>
              </p:spPr>
              <p:txBody>
                <a:bodyPr wrap="square" rtlCol="0">
                  <a:spAutoFit/>
                </a:bodyPr>
                <a:lstStyle/>
                <a:p>
                  <a:r>
                    <a:rPr lang="en-IN" sz="2400" dirty="0">
                      <a:latin typeface="+mj-lt"/>
                    </a:rPr>
                    <a:t>MgO</a:t>
                  </a:r>
                  <a:endParaRPr lang="en-IN" sz="2400" dirty="0"/>
                </a:p>
              </p:txBody>
            </p:sp>
            <p:sp>
              <p:nvSpPr>
                <p:cNvPr id="72" name="TextBox 71">
                  <a:extLst>
                    <a:ext uri="{FF2B5EF4-FFF2-40B4-BE49-F238E27FC236}">
                      <a16:creationId xmlns:a16="http://schemas.microsoft.com/office/drawing/2014/main" id="{F6AF9915-A34C-4970-8581-87A79275DEDF}"/>
                    </a:ext>
                  </a:extLst>
                </p:cNvPr>
                <p:cNvSpPr txBox="1"/>
                <p:nvPr/>
              </p:nvSpPr>
              <p:spPr>
                <a:xfrm>
                  <a:off x="6112248" y="5824519"/>
                  <a:ext cx="1256721" cy="426980"/>
                </a:xfrm>
                <a:prstGeom prst="rect">
                  <a:avLst/>
                </a:prstGeom>
                <a:solidFill>
                  <a:schemeClr val="bg1">
                    <a:lumMod val="85000"/>
                  </a:schemeClr>
                </a:solidFill>
              </p:spPr>
              <p:txBody>
                <a:bodyPr wrap="square" rtlCol="0">
                  <a:spAutoFit/>
                </a:bodyPr>
                <a:lstStyle/>
                <a:p>
                  <a:pPr algn="ctr"/>
                  <a:r>
                    <a:rPr lang="en-IN" sz="2400" b="1" dirty="0">
                      <a:solidFill>
                        <a:srgbClr val="C00000"/>
                      </a:solidFill>
                      <a:cs typeface="Arial" panose="020B0604020202020204" pitchFamily="34" charset="0"/>
                    </a:rPr>
                    <a:t>Interface</a:t>
                  </a:r>
                </a:p>
              </p:txBody>
            </p:sp>
            <p:sp>
              <p:nvSpPr>
                <p:cNvPr id="73" name="Cylinder 72">
                  <a:extLst>
                    <a:ext uri="{FF2B5EF4-FFF2-40B4-BE49-F238E27FC236}">
                      <a16:creationId xmlns:a16="http://schemas.microsoft.com/office/drawing/2014/main" id="{D4961061-1E1B-48C7-A93D-D890298E1A69}"/>
                    </a:ext>
                  </a:extLst>
                </p:cNvPr>
                <p:cNvSpPr/>
                <p:nvPr/>
              </p:nvSpPr>
              <p:spPr>
                <a:xfrm>
                  <a:off x="6260406" y="4371879"/>
                  <a:ext cx="828068" cy="875824"/>
                </a:xfrm>
                <a:prstGeom prst="can">
                  <a:avLst/>
                </a:prstGeom>
                <a:solidFill>
                  <a:schemeClr val="accent6">
                    <a:lumMod val="75000"/>
                  </a:schemeClr>
                </a:solidFill>
                <a:ln>
                  <a:solidFill>
                    <a:schemeClr val="accent1">
                      <a:shade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Cylinder 73">
                  <a:extLst>
                    <a:ext uri="{FF2B5EF4-FFF2-40B4-BE49-F238E27FC236}">
                      <a16:creationId xmlns:a16="http://schemas.microsoft.com/office/drawing/2014/main" id="{E95CBA7F-9CB5-432D-B05C-853F92BC8E2B}"/>
                    </a:ext>
                  </a:extLst>
                </p:cNvPr>
                <p:cNvSpPr/>
                <p:nvPr/>
              </p:nvSpPr>
              <p:spPr>
                <a:xfrm>
                  <a:off x="6257932" y="4938129"/>
                  <a:ext cx="828068" cy="875825"/>
                </a:xfrm>
                <a:prstGeom prst="can">
                  <a:avLst/>
                </a:prstGeom>
                <a:solidFill>
                  <a:schemeClr val="accent1">
                    <a:lumMod val="75000"/>
                    <a:alpha val="40000"/>
                  </a:schemeClr>
                </a:solidFill>
                <a:ln w="25400">
                  <a:solidFill>
                    <a:schemeClr val="accent1">
                      <a:lumMod val="50000"/>
                      <a:alpha val="70000"/>
                    </a:schemeClr>
                  </a:solidFill>
                </a:ln>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Arrow: Left-Right 74">
                  <a:extLst>
                    <a:ext uri="{FF2B5EF4-FFF2-40B4-BE49-F238E27FC236}">
                      <a16:creationId xmlns:a16="http://schemas.microsoft.com/office/drawing/2014/main" id="{3ECD23F8-256B-48FA-A0E2-5B2817942A11}"/>
                    </a:ext>
                  </a:extLst>
                </p:cNvPr>
                <p:cNvSpPr/>
                <p:nvPr/>
              </p:nvSpPr>
              <p:spPr>
                <a:xfrm rot="16200000">
                  <a:off x="6388297" y="5248531"/>
                  <a:ext cx="567591" cy="255021"/>
                </a:xfrm>
                <a:prstGeom prst="leftRightArrow">
                  <a:avLst/>
                </a:prstGeom>
                <a:solidFill>
                  <a:schemeClr val="accent1">
                    <a:lumMod val="40000"/>
                    <a:lumOff val="60000"/>
                  </a:schemeClr>
                </a:solidFill>
                <a:ln>
                  <a:solidFill>
                    <a:schemeClr val="accent1">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cxnSp>
          <p:nvCxnSpPr>
            <p:cNvPr id="62" name="Straight Arrow Connector 61">
              <a:extLst>
                <a:ext uri="{FF2B5EF4-FFF2-40B4-BE49-F238E27FC236}">
                  <a16:creationId xmlns:a16="http://schemas.microsoft.com/office/drawing/2014/main" id="{80D43CB7-C0C0-4D9F-BB2B-7978162712D6}"/>
                </a:ext>
              </a:extLst>
            </p:cNvPr>
            <p:cNvCxnSpPr>
              <a:cxnSpLocks/>
            </p:cNvCxnSpPr>
            <p:nvPr/>
          </p:nvCxnSpPr>
          <p:spPr>
            <a:xfrm flipH="1" flipV="1">
              <a:off x="6488163" y="738984"/>
              <a:ext cx="9661" cy="11304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EA80E29-F873-4985-A396-D9071DA693F4}"/>
                </a:ext>
              </a:extLst>
            </p:cNvPr>
            <p:cNvCxnSpPr/>
            <p:nvPr/>
          </p:nvCxnSpPr>
          <p:spPr>
            <a:xfrm>
              <a:off x="6497914" y="1875401"/>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973E56F-E0FF-4CF7-9052-026659481754}"/>
                </a:ext>
              </a:extLst>
            </p:cNvPr>
            <p:cNvCxnSpPr/>
            <p:nvPr/>
          </p:nvCxnSpPr>
          <p:spPr>
            <a:xfrm flipH="1">
              <a:off x="5688352" y="1875401"/>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50DB84E-DBA7-4AC9-B38D-36096B5C1CE1}"/>
                </a:ext>
              </a:extLst>
            </p:cNvPr>
            <p:cNvSpPr txBox="1"/>
            <p:nvPr/>
          </p:nvSpPr>
          <p:spPr>
            <a:xfrm>
              <a:off x="6106444" y="577707"/>
              <a:ext cx="362122" cy="461665"/>
            </a:xfrm>
            <a:prstGeom prst="rect">
              <a:avLst/>
            </a:prstGeom>
            <a:noFill/>
          </p:spPr>
          <p:txBody>
            <a:bodyPr wrap="square" rtlCol="0">
              <a:spAutoFit/>
            </a:bodyPr>
            <a:lstStyle/>
            <a:p>
              <a:r>
                <a:rPr lang="en-IN" sz="2400" b="1" dirty="0"/>
                <a:t>z</a:t>
              </a:r>
            </a:p>
          </p:txBody>
        </p:sp>
        <p:sp>
          <p:nvSpPr>
            <p:cNvPr id="66" name="TextBox 65">
              <a:extLst>
                <a:ext uri="{FF2B5EF4-FFF2-40B4-BE49-F238E27FC236}">
                  <a16:creationId xmlns:a16="http://schemas.microsoft.com/office/drawing/2014/main" id="{BCB5B118-B3DD-460D-AD67-667CE4C6D541}"/>
                </a:ext>
              </a:extLst>
            </p:cNvPr>
            <p:cNvSpPr txBox="1"/>
            <p:nvPr/>
          </p:nvSpPr>
          <p:spPr>
            <a:xfrm>
              <a:off x="7707866" y="1587528"/>
              <a:ext cx="361946" cy="461665"/>
            </a:xfrm>
            <a:prstGeom prst="rect">
              <a:avLst/>
            </a:prstGeom>
            <a:noFill/>
          </p:spPr>
          <p:txBody>
            <a:bodyPr wrap="square" rtlCol="0">
              <a:spAutoFit/>
            </a:bodyPr>
            <a:lstStyle/>
            <a:p>
              <a:r>
                <a:rPr lang="en-IN" sz="2400" b="1" dirty="0"/>
                <a:t>y</a:t>
              </a:r>
            </a:p>
          </p:txBody>
        </p:sp>
        <p:sp>
          <p:nvSpPr>
            <p:cNvPr id="67" name="TextBox 66">
              <a:extLst>
                <a:ext uri="{FF2B5EF4-FFF2-40B4-BE49-F238E27FC236}">
                  <a16:creationId xmlns:a16="http://schemas.microsoft.com/office/drawing/2014/main" id="{42B9B37B-DF0A-4D6F-9D77-D618FFFEDB87}"/>
                </a:ext>
              </a:extLst>
            </p:cNvPr>
            <p:cNvSpPr txBox="1"/>
            <p:nvPr/>
          </p:nvSpPr>
          <p:spPr>
            <a:xfrm>
              <a:off x="5381201" y="2215777"/>
              <a:ext cx="362122" cy="461665"/>
            </a:xfrm>
            <a:prstGeom prst="rect">
              <a:avLst/>
            </a:prstGeom>
            <a:noFill/>
          </p:spPr>
          <p:txBody>
            <a:bodyPr wrap="square" rtlCol="0">
              <a:spAutoFit/>
            </a:bodyPr>
            <a:lstStyle/>
            <a:p>
              <a:r>
                <a:rPr lang="en-IN" sz="2400" b="1" dirty="0"/>
                <a:t>x</a:t>
              </a:r>
            </a:p>
          </p:txBody>
        </p:sp>
        <p:sp>
          <p:nvSpPr>
            <p:cNvPr id="68" name="TextBox 67">
              <a:extLst>
                <a:ext uri="{FF2B5EF4-FFF2-40B4-BE49-F238E27FC236}">
                  <a16:creationId xmlns:a16="http://schemas.microsoft.com/office/drawing/2014/main" id="{7C42F611-36D3-43A2-8EE4-DF910C509FC7}"/>
                </a:ext>
              </a:extLst>
            </p:cNvPr>
            <p:cNvSpPr txBox="1"/>
            <p:nvPr/>
          </p:nvSpPr>
          <p:spPr>
            <a:xfrm>
              <a:off x="6904273" y="1880186"/>
              <a:ext cx="1069963" cy="461665"/>
            </a:xfrm>
            <a:prstGeom prst="rect">
              <a:avLst/>
            </a:prstGeom>
            <a:noFill/>
          </p:spPr>
          <p:txBody>
            <a:bodyPr wrap="square" rtlCol="0">
              <a:spAutoFit/>
            </a:bodyPr>
            <a:lstStyle/>
            <a:p>
              <a:r>
                <a:rPr lang="en-IN" sz="2400" i="0" dirty="0">
                  <a:latin typeface="+mj-lt"/>
                </a:rPr>
                <a:t>CoFeB</a:t>
              </a:r>
              <a:endParaRPr lang="en-IN" sz="2400" dirty="0"/>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FBEBCA1-6511-406D-BB31-B63FD879B041}"/>
                  </a:ext>
                </a:extLst>
              </p:cNvPr>
              <p:cNvSpPr txBox="1"/>
              <p:nvPr/>
            </p:nvSpPr>
            <p:spPr>
              <a:xfrm>
                <a:off x="-46694" y="5020427"/>
                <a:ext cx="4845377"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400" i="1" smtClean="0">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𝐾</m:t>
                          </m:r>
                        </m:num>
                        <m:den>
                          <m:r>
                            <a:rPr lang="el-GR" sz="2400" i="1" dirty="0">
                              <a:solidFill>
                                <a:schemeClr val="tx1"/>
                              </a:solidFill>
                              <a:latin typeface="Cambria Math" panose="02040503050406030204" pitchFamily="18" charset="0"/>
                              <a:cs typeface="Arial" panose="020B0604020202020204" pitchFamily="34" charset="0"/>
                            </a:rPr>
                            <m:t>Ω</m:t>
                          </m:r>
                        </m:den>
                      </m:f>
                      <m:r>
                        <a:rPr lang="en-IN" sz="2400" i="1">
                          <a:solidFill>
                            <a:schemeClr val="tx1"/>
                          </a:solidFill>
                          <a:latin typeface="Cambria Math" panose="02040503050406030204" pitchFamily="18" charset="0"/>
                        </a:rPr>
                        <m:t>𝑡</m:t>
                      </m:r>
                      <m:r>
                        <a:rPr lang="en-IN" sz="2400" i="1" baseline="-25000">
                          <a:solidFill>
                            <a:schemeClr val="tx1"/>
                          </a:solidFill>
                          <a:latin typeface="Cambria Math" panose="02040503050406030204" pitchFamily="18" charset="0"/>
                        </a:rPr>
                        <m:t>𝐶𝑜𝐹𝑒𝐵</m:t>
                      </m:r>
                      <m:r>
                        <a:rPr lang="en-IN" sz="2400" i="1" smtClean="0">
                          <a:solidFill>
                            <a:schemeClr val="tx1"/>
                          </a:solidFill>
                          <a:latin typeface="Cambria Math" panose="02040503050406030204" pitchFamily="18" charset="0"/>
                        </a:rPr>
                        <m:t>=−</m:t>
                      </m:r>
                      <m:d>
                        <m:dPr>
                          <m:ctrlPr>
                            <a:rPr lang="en-IN" sz="2400" i="1" smtClean="0">
                              <a:solidFill>
                                <a:schemeClr val="tx1"/>
                              </a:solidFill>
                              <a:latin typeface="Cambria Math" panose="02040503050406030204" pitchFamily="18" charset="0"/>
                            </a:rPr>
                          </m:ctrlPr>
                        </m:dPr>
                        <m:e>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1</m:t>
                              </m:r>
                            </m:num>
                            <m:den>
                              <m:r>
                                <a:rPr lang="en-IN" sz="2400">
                                  <a:solidFill>
                                    <a:schemeClr val="tx1"/>
                                  </a:solidFill>
                                  <a:latin typeface="Cambria Math" panose="02040503050406030204" pitchFamily="18" charset="0"/>
                                </a:rPr>
                                <m:t>2</m:t>
                              </m:r>
                            </m:den>
                          </m:f>
                          <m:sSub>
                            <m:sSubPr>
                              <m:ctrlPr>
                                <a:rPr lang="en-IN" sz="2400" i="1">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cs typeface="Arial" panose="020B0604020202020204" pitchFamily="34" charset="0"/>
                                </a:rPr>
                                <m:t> </m:t>
                              </m:r>
                              <m:r>
                                <a:rPr lang="en-IN" sz="2400" i="1">
                                  <a:solidFill>
                                    <a:schemeClr val="tx1"/>
                                  </a:solidFill>
                                  <a:latin typeface="Cambria Math" panose="02040503050406030204" pitchFamily="18" charset="0"/>
                                </a:rPr>
                                <m:t>𝜇</m:t>
                              </m:r>
                            </m:e>
                            <m:sub>
                              <m:r>
                                <a:rPr lang="en-IN" sz="2400">
                                  <a:solidFill>
                                    <a:schemeClr val="tx1"/>
                                  </a:solidFill>
                                  <a:latin typeface="Cambria Math" panose="02040503050406030204" pitchFamily="18" charset="0"/>
                                </a:rPr>
                                <m:t>0</m:t>
                              </m:r>
                            </m:sub>
                          </m:sSub>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𝑀</m:t>
                              </m:r>
                            </m:e>
                            <m:sub>
                              <m:r>
                                <a:rPr lang="en-IN" sz="2400" i="1">
                                  <a:solidFill>
                                    <a:schemeClr val="tx1"/>
                                  </a:solidFill>
                                  <a:latin typeface="Cambria Math" panose="02040503050406030204" pitchFamily="18" charset="0"/>
                                </a:rPr>
                                <m:t>𝑠</m:t>
                              </m:r>
                            </m:sub>
                            <m:sup>
                              <m:r>
                                <a:rPr lang="en-IN" sz="2400" i="1">
                                  <a:solidFill>
                                    <a:schemeClr val="tx1"/>
                                  </a:solidFill>
                                  <a:latin typeface="Cambria Math" panose="02040503050406030204" pitchFamily="18" charset="0"/>
                                </a:rPr>
                                <m:t>2</m:t>
                              </m:r>
                            </m:sup>
                          </m:sSubSup>
                        </m:e>
                      </m:d>
                      <m:r>
                        <a:rPr lang="en-IN" sz="2400" i="1" smtClean="0">
                          <a:solidFill>
                            <a:schemeClr val="tx1"/>
                          </a:solidFill>
                          <a:latin typeface="Cambria Math" panose="02040503050406030204" pitchFamily="18" charset="0"/>
                        </a:rPr>
                        <m:t>𝑡</m:t>
                      </m:r>
                      <m:r>
                        <a:rPr lang="en-IN" sz="2400" i="1" baseline="-25000" smtClean="0">
                          <a:solidFill>
                            <a:schemeClr val="tx1"/>
                          </a:solidFill>
                          <a:latin typeface="Cambria Math" panose="02040503050406030204" pitchFamily="18" charset="0"/>
                        </a:rPr>
                        <m:t>𝐶</m:t>
                      </m:r>
                      <m:r>
                        <a:rPr lang="en-IN" sz="2400" b="0" i="1" baseline="-25000" smtClean="0">
                          <a:solidFill>
                            <a:schemeClr val="tx1"/>
                          </a:solidFill>
                          <a:latin typeface="Cambria Math" panose="02040503050406030204" pitchFamily="18" charset="0"/>
                        </a:rPr>
                        <m:t>𝑜</m:t>
                      </m:r>
                      <m:r>
                        <a:rPr lang="en-IN" sz="2400" i="1" baseline="-25000" smtClean="0">
                          <a:solidFill>
                            <a:schemeClr val="tx1"/>
                          </a:solidFill>
                          <a:latin typeface="Cambria Math" panose="02040503050406030204" pitchFamily="18" charset="0"/>
                        </a:rPr>
                        <m:t>𝐹</m:t>
                      </m:r>
                      <m:r>
                        <a:rPr lang="en-IN" sz="2400" b="0" i="1" baseline="-25000" smtClean="0">
                          <a:solidFill>
                            <a:schemeClr val="tx1"/>
                          </a:solidFill>
                          <a:latin typeface="Cambria Math" panose="02040503050406030204" pitchFamily="18" charset="0"/>
                        </a:rPr>
                        <m:t>𝑒</m:t>
                      </m:r>
                      <m:r>
                        <a:rPr lang="en-IN" sz="2400" i="1" baseline="-25000" smtClean="0">
                          <a:solidFill>
                            <a:schemeClr val="tx1"/>
                          </a:solidFill>
                          <a:latin typeface="Cambria Math" panose="02040503050406030204" pitchFamily="18" charset="0"/>
                        </a:rPr>
                        <m:t>𝐵</m:t>
                      </m:r>
                      <m:r>
                        <a:rPr lang="en-IN" sz="2400" b="0" i="1" smtClean="0">
                          <a:solidFill>
                            <a:schemeClr val="tx1"/>
                          </a:solidFill>
                          <a:latin typeface="Cambria Math" panose="02040503050406030204" pitchFamily="18" charset="0"/>
                        </a:rPr>
                        <m:t>+</m:t>
                      </m:r>
                      <m:sSub>
                        <m:sSubPr>
                          <m:ctrlPr>
                            <a:rPr lang="en-IN" sz="2400" b="0" i="1" baseline="-25000"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𝑘</m:t>
                          </m:r>
                        </m:e>
                        <m:sub>
                          <m:r>
                            <a:rPr lang="en-IN" sz="2400" b="0" i="1" smtClean="0">
                              <a:solidFill>
                                <a:schemeClr val="tx1"/>
                              </a:solidFill>
                              <a:latin typeface="Cambria Math" panose="02040503050406030204" pitchFamily="18" charset="0"/>
                            </a:rPr>
                            <m:t>𝑖</m:t>
                          </m:r>
                        </m:sub>
                      </m:sSub>
                    </m:oMath>
                  </m:oMathPara>
                </a14:m>
                <a:endParaRPr lang="en-IN" sz="2400" baseline="-25000" dirty="0">
                  <a:solidFill>
                    <a:schemeClr val="tx1"/>
                  </a:solidFill>
                </a:endParaRPr>
              </a:p>
            </p:txBody>
          </p:sp>
        </mc:Choice>
        <mc:Fallback xmlns="">
          <p:sp>
            <p:nvSpPr>
              <p:cNvPr id="76" name="TextBox 75">
                <a:extLst>
                  <a:ext uri="{FF2B5EF4-FFF2-40B4-BE49-F238E27FC236}">
                    <a16:creationId xmlns:a16="http://schemas.microsoft.com/office/drawing/2014/main" id="{4FBEBCA1-6511-406D-BB31-B63FD879B041}"/>
                  </a:ext>
                </a:extLst>
              </p:cNvPr>
              <p:cNvSpPr txBox="1">
                <a:spLocks noRot="1" noChangeAspect="1" noMove="1" noResize="1" noEditPoints="1" noAdjustHandles="1" noChangeArrowheads="1" noChangeShapeType="1" noTextEdit="1"/>
              </p:cNvSpPr>
              <p:nvPr/>
            </p:nvSpPr>
            <p:spPr>
              <a:xfrm>
                <a:off x="-46694" y="5020427"/>
                <a:ext cx="4845377" cy="922176"/>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262B9A3-DA76-40EC-AF2C-ADC1F5F5F5A9}"/>
                  </a:ext>
                </a:extLst>
              </p:cNvPr>
              <p:cNvSpPr txBox="1"/>
              <p:nvPr/>
            </p:nvSpPr>
            <p:spPr>
              <a:xfrm>
                <a:off x="-115431" y="3278701"/>
                <a:ext cx="2863651" cy="4934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dirty="0">
                                  <a:latin typeface="Cambria Math" panose="02040503050406030204" pitchFamily="18" charset="0"/>
                                </a:rPr>
                                <m:t>−</m:t>
                              </m:r>
                            </m:sub>
                          </m:sSub>
                          <m:r>
                            <a:rPr lang="en-IN" sz="2400" i="1" dirty="0">
                              <a:latin typeface="Cambria Math" panose="02040503050406030204" pitchFamily="18" charset="0"/>
                            </a:rPr>
                            <m:t>𝑧𝑧</m:t>
                          </m:r>
                        </m:sub>
                      </m:sSub>
                      <m:r>
                        <a:rPr lang="en-IN" sz="2400" b="0" i="1" dirty="0" smtClean="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dirty="0">
                                  <a:latin typeface="Cambria Math" panose="02040503050406030204" pitchFamily="18" charset="0"/>
                                </a:rPr>
                                <m:t>−</m:t>
                              </m:r>
                            </m:sub>
                          </m:sSub>
                          <m:r>
                            <a:rPr lang="en-IN" sz="2400" i="1" dirty="0">
                              <a:latin typeface="Cambria Math" panose="02040503050406030204" pitchFamily="18" charset="0"/>
                            </a:rPr>
                            <m:t>𝑦𝑦</m:t>
                          </m:r>
                        </m:sub>
                      </m:sSub>
                      <m:r>
                        <a:rPr lang="en-IN" sz="2400" b="0" i="1" dirty="0" smtClean="0">
                          <a:latin typeface="Cambria Math" panose="02040503050406030204" pitchFamily="18" charset="0"/>
                        </a:rPr>
                        <m:t>≃1</m:t>
                      </m:r>
                    </m:oMath>
                  </m:oMathPara>
                </a14:m>
                <a:endParaRPr lang="en-IN" sz="2400" dirty="0"/>
              </a:p>
            </p:txBody>
          </p:sp>
        </mc:Choice>
        <mc:Fallback xmlns="">
          <p:sp>
            <p:nvSpPr>
              <p:cNvPr id="78" name="TextBox 77">
                <a:extLst>
                  <a:ext uri="{FF2B5EF4-FFF2-40B4-BE49-F238E27FC236}">
                    <a16:creationId xmlns:a16="http://schemas.microsoft.com/office/drawing/2014/main" id="{D262B9A3-DA76-40EC-AF2C-ADC1F5F5F5A9}"/>
                  </a:ext>
                </a:extLst>
              </p:cNvPr>
              <p:cNvSpPr txBox="1">
                <a:spLocks noRot="1" noChangeAspect="1" noMove="1" noResize="1" noEditPoints="1" noAdjustHandles="1" noChangeArrowheads="1" noChangeShapeType="1" noTextEdit="1"/>
              </p:cNvSpPr>
              <p:nvPr/>
            </p:nvSpPr>
            <p:spPr>
              <a:xfrm>
                <a:off x="-115431" y="3278701"/>
                <a:ext cx="2863651" cy="493405"/>
              </a:xfrm>
              <a:prstGeom prst="rect">
                <a:avLst/>
              </a:prstGeom>
              <a:blipFill>
                <a:blip r:embed="rId8"/>
                <a:stretch>
                  <a:fillRect b="-49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AFE4975-6BB5-4838-9898-6754FB3C25EA}"/>
                  </a:ext>
                </a:extLst>
              </p:cNvPr>
              <p:cNvSpPr txBox="1"/>
              <p:nvPr/>
            </p:nvSpPr>
            <p:spPr>
              <a:xfrm>
                <a:off x="3159704" y="3252479"/>
                <a:ext cx="2260405" cy="460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b="0" i="1" baseline="-25000"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=1.3 </m:t>
                      </m:r>
                      <m:r>
                        <a:rPr lang="en-IN" sz="2400" b="0" i="1" smtClean="0">
                          <a:latin typeface="Cambria Math" panose="02040503050406030204" pitchFamily="18" charset="0"/>
                        </a:rPr>
                        <m:t>𝑚𝐽</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𝑚</m:t>
                          </m:r>
                        </m:e>
                        <m:sup>
                          <m:r>
                            <a:rPr lang="en-IN" sz="2400" b="0" i="1" smtClean="0">
                              <a:latin typeface="Cambria Math" panose="02040503050406030204" pitchFamily="18" charset="0"/>
                            </a:rPr>
                            <m:t>2</m:t>
                          </m:r>
                        </m:sup>
                      </m:sSup>
                    </m:oMath>
                  </m:oMathPara>
                </a14:m>
                <a:endParaRPr lang="en-IN" sz="2400" baseline="-25000" dirty="0"/>
              </a:p>
            </p:txBody>
          </p:sp>
        </mc:Choice>
        <mc:Fallback xmlns="">
          <p:sp>
            <p:nvSpPr>
              <p:cNvPr id="79" name="TextBox 78">
                <a:extLst>
                  <a:ext uri="{FF2B5EF4-FFF2-40B4-BE49-F238E27FC236}">
                    <a16:creationId xmlns:a16="http://schemas.microsoft.com/office/drawing/2014/main" id="{9AFE4975-6BB5-4838-9898-6754FB3C25EA}"/>
                  </a:ext>
                </a:extLst>
              </p:cNvPr>
              <p:cNvSpPr txBox="1">
                <a:spLocks noRot="1" noChangeAspect="1" noMove="1" noResize="1" noEditPoints="1" noAdjustHandles="1" noChangeArrowheads="1" noChangeShapeType="1" noTextEdit="1"/>
              </p:cNvSpPr>
              <p:nvPr/>
            </p:nvSpPr>
            <p:spPr>
              <a:xfrm>
                <a:off x="3159704" y="3252479"/>
                <a:ext cx="2260405" cy="460575"/>
              </a:xfrm>
              <a:prstGeom prst="rect">
                <a:avLst/>
              </a:prstGeom>
              <a:blipFill>
                <a:blip r:embed="rId9"/>
                <a:stretch>
                  <a:fillRect l="-270" b="-21333"/>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837A7045-2620-4336-A739-B6166AEB5833}"/>
              </a:ext>
            </a:extLst>
          </p:cNvPr>
          <p:cNvSpPr txBox="1"/>
          <p:nvPr/>
        </p:nvSpPr>
        <p:spPr>
          <a:xfrm>
            <a:off x="89632" y="2447704"/>
            <a:ext cx="1206260" cy="830997"/>
          </a:xfrm>
          <a:prstGeom prst="rect">
            <a:avLst/>
          </a:prstGeom>
          <a:solidFill>
            <a:schemeClr val="accent2">
              <a:lumMod val="40000"/>
              <a:lumOff val="60000"/>
            </a:schemeClr>
          </a:solidFill>
        </p:spPr>
        <p:txBody>
          <a:bodyPr wrap="square" rtlCol="0">
            <a:spAutoFit/>
          </a:bodyPr>
          <a:lstStyle/>
          <a:p>
            <a:pPr algn="ctr"/>
            <a:r>
              <a:rPr lang="en-IN" sz="2400" dirty="0"/>
              <a:t>In-plane</a:t>
            </a:r>
          </a:p>
          <a:p>
            <a:pPr algn="ctr"/>
            <a:r>
              <a:rPr lang="en-IN" sz="2400" dirty="0"/>
              <a:t>sample</a:t>
            </a:r>
          </a:p>
        </p:txBody>
      </p:sp>
      <p:sp>
        <p:nvSpPr>
          <p:cNvPr id="37" name="TextBox 36">
            <a:extLst>
              <a:ext uri="{FF2B5EF4-FFF2-40B4-BE49-F238E27FC236}">
                <a16:creationId xmlns:a16="http://schemas.microsoft.com/office/drawing/2014/main" id="{B28D3EA8-99A2-4AF5-B03F-4871EB38E4D9}"/>
              </a:ext>
            </a:extLst>
          </p:cNvPr>
          <p:cNvSpPr txBox="1"/>
          <p:nvPr/>
        </p:nvSpPr>
        <p:spPr>
          <a:xfrm>
            <a:off x="7295294" y="2493366"/>
            <a:ext cx="1777265" cy="830997"/>
          </a:xfrm>
          <a:prstGeom prst="rect">
            <a:avLst/>
          </a:prstGeom>
          <a:solidFill>
            <a:schemeClr val="accent2">
              <a:lumMod val="40000"/>
              <a:lumOff val="60000"/>
            </a:schemeClr>
          </a:solidFill>
        </p:spPr>
        <p:txBody>
          <a:bodyPr wrap="square" rtlCol="0">
            <a:spAutoFit/>
          </a:bodyPr>
          <a:lstStyle/>
          <a:p>
            <a:pPr algn="ctr"/>
            <a:r>
              <a:rPr lang="en-IN" sz="2400" dirty="0"/>
              <a:t>Out-of-plane </a:t>
            </a:r>
          </a:p>
          <a:p>
            <a:pPr algn="ctr"/>
            <a:r>
              <a:rPr lang="en-IN" sz="2400" dirty="0"/>
              <a:t>sample</a:t>
            </a:r>
          </a:p>
        </p:txBody>
      </p:sp>
      <p:sp>
        <p:nvSpPr>
          <p:cNvPr id="3" name="Slide Number Placeholder 2">
            <a:extLst>
              <a:ext uri="{FF2B5EF4-FFF2-40B4-BE49-F238E27FC236}">
                <a16:creationId xmlns:a16="http://schemas.microsoft.com/office/drawing/2014/main" id="{A7510EB2-96AD-4DF2-BDF2-42494BB70EAF}"/>
              </a:ext>
            </a:extLst>
          </p:cNvPr>
          <p:cNvSpPr>
            <a:spLocks noGrp="1"/>
          </p:cNvSpPr>
          <p:nvPr>
            <p:ph type="sldNum" sz="quarter" idx="12"/>
          </p:nvPr>
        </p:nvSpPr>
        <p:spPr/>
        <p:txBody>
          <a:bodyPr/>
          <a:lstStyle/>
          <a:p>
            <a:fld id="{4E3495D0-1C20-4D5C-AE9D-42F7DC54160D}" type="slidenum">
              <a:rPr lang="en-US" smtClean="0"/>
              <a:t>15</a:t>
            </a:fld>
            <a:endParaRPr lang="en-US"/>
          </a:p>
        </p:txBody>
      </p:sp>
    </p:spTree>
    <p:custDataLst>
      <p:tags r:id="rId1"/>
    </p:custDataLst>
    <p:extLst>
      <p:ext uri="{BB962C8B-B14F-4D97-AF65-F5344CB8AC3E}">
        <p14:creationId xmlns:p14="http://schemas.microsoft.com/office/powerpoint/2010/main" val="1797994469"/>
      </p:ext>
    </p:extLst>
  </p:cSld>
  <p:clrMapOvr>
    <a:masterClrMapping/>
  </p:clrMapOvr>
  <mc:AlternateContent xmlns:mc="http://schemas.openxmlformats.org/markup-compatibility/2006" xmlns:p14="http://schemas.microsoft.com/office/powerpoint/2010/main">
    <mc:Choice Requires="p14">
      <p:transition spd="slow" p14:dur="2000" advTm="126861"/>
    </mc:Choice>
    <mc:Fallback xmlns="">
      <p:transition spd="slow" advTm="126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6" grpId="0"/>
      <p:bldP spid="78" grpId="0"/>
      <p:bldP spid="79" grpId="0"/>
      <p:bldP spid="8"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8F5A-B415-498A-BDD3-878FED2FC093}"/>
              </a:ext>
            </a:extLst>
          </p:cNvPr>
          <p:cNvSpPr>
            <a:spLocks noGrp="1"/>
          </p:cNvSpPr>
          <p:nvPr>
            <p:ph type="title"/>
          </p:nvPr>
        </p:nvSpPr>
        <p:spPr>
          <a:xfrm>
            <a:off x="0" y="48065"/>
            <a:ext cx="9144000" cy="953037"/>
          </a:xfrm>
        </p:spPr>
        <p:txBody>
          <a:bodyPr>
            <a:normAutofit fontScale="90000"/>
          </a:bodyPr>
          <a:lstStyle/>
          <a:p>
            <a:r>
              <a:rPr lang="en-IN" dirty="0"/>
              <a:t>Magnetization dynamics</a:t>
            </a:r>
            <a:br>
              <a:rPr lang="en-IN" dirty="0"/>
            </a:br>
            <a:r>
              <a:rPr lang="en-IN" dirty="0"/>
              <a:t>Landau-Lifshitz (LL) equation</a:t>
            </a:r>
          </a:p>
        </p:txBody>
      </p:sp>
      <p:sp>
        <p:nvSpPr>
          <p:cNvPr id="4" name="Date Placeholder 3">
            <a:extLst>
              <a:ext uri="{FF2B5EF4-FFF2-40B4-BE49-F238E27FC236}">
                <a16:creationId xmlns:a16="http://schemas.microsoft.com/office/drawing/2014/main" id="{BE53E747-3B23-46DB-B645-95E6BF9C396E}"/>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D3F99D7E-B0F9-4ECE-BD36-66E18D1AC8CD}"/>
              </a:ext>
            </a:extLst>
          </p:cNvPr>
          <p:cNvSpPr>
            <a:spLocks noGrp="1"/>
          </p:cNvSpPr>
          <p:nvPr>
            <p:ph type="ftr" sz="quarter" idx="11"/>
          </p:nvPr>
        </p:nvSpPr>
        <p:spPr>
          <a:xfrm>
            <a:off x="3028950" y="6491579"/>
            <a:ext cx="3086100" cy="365125"/>
          </a:xfrm>
        </p:spPr>
        <p:txBody>
          <a:bodyPr/>
          <a:lstStyle/>
          <a:p>
            <a:r>
              <a:rPr lang="en-US"/>
              <a:t>IISER Bhopal</a:t>
            </a:r>
            <a:endParaRPr lang="en-US" dirty="0"/>
          </a:p>
        </p:txBody>
      </p:sp>
      <p:grpSp>
        <p:nvGrpSpPr>
          <p:cNvPr id="7" name="Group 6">
            <a:extLst>
              <a:ext uri="{FF2B5EF4-FFF2-40B4-BE49-F238E27FC236}">
                <a16:creationId xmlns:a16="http://schemas.microsoft.com/office/drawing/2014/main" id="{D85B90A2-17A2-43CB-B32D-D5138100F447}"/>
              </a:ext>
            </a:extLst>
          </p:cNvPr>
          <p:cNvGrpSpPr/>
          <p:nvPr/>
        </p:nvGrpSpPr>
        <p:grpSpPr>
          <a:xfrm>
            <a:off x="55146" y="1010909"/>
            <a:ext cx="6109221" cy="1321394"/>
            <a:chOff x="31424" y="945728"/>
            <a:chExt cx="6109221" cy="132139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D10316C-793E-4BD8-8503-AF82FB0B56DC}"/>
                    </a:ext>
                  </a:extLst>
                </p:cNvPr>
                <p:cNvSpPr txBox="1"/>
                <p:nvPr/>
              </p:nvSpPr>
              <p:spPr>
                <a:xfrm>
                  <a:off x="31424" y="1113353"/>
                  <a:ext cx="6109221"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rgbClr val="836967"/>
                                </a:solidFill>
                                <a:latin typeface="Cambria Math" panose="02040503050406030204" pitchFamily="18" charset="0"/>
                              </a:rPr>
                            </m:ctrlPr>
                          </m:fPr>
                          <m:num>
                            <m:r>
                              <a:rPr lang="en-IN" sz="2400" dirty="0">
                                <a:latin typeface="Cambria Math" panose="02040503050406030204" pitchFamily="18" charset="0"/>
                              </a:rPr>
                              <m:t>ⅆ</m:t>
                            </m:r>
                            <m:r>
                              <a:rPr lang="en-IN" sz="2400" b="1" i="1" dirty="0">
                                <a:latin typeface="Cambria Math" panose="02040503050406030204" pitchFamily="18" charset="0"/>
                              </a:rPr>
                              <m:t>𝑴</m:t>
                            </m:r>
                          </m:num>
                          <m:den>
                            <m:r>
                              <a:rPr lang="en-IN" sz="2400" i="0" dirty="0">
                                <a:latin typeface="Cambria Math" panose="02040503050406030204" pitchFamily="18" charset="0"/>
                              </a:rPr>
                              <m:t>ⅆ</m:t>
                            </m:r>
                            <m:r>
                              <a:rPr lang="en-IN" sz="2400" i="1" dirty="0">
                                <a:latin typeface="Cambria Math" panose="02040503050406030204" pitchFamily="18" charset="0"/>
                              </a:rPr>
                              <m:t>𝑡</m:t>
                            </m:r>
                          </m:den>
                        </m:f>
                        <m:r>
                          <a:rPr lang="en-IN" sz="2400" i="0" dirty="0">
                            <a:latin typeface="Cambria Math" panose="02040503050406030204" pitchFamily="18" charset="0"/>
                          </a:rPr>
                          <m:t>=−</m:t>
                        </m:r>
                        <m:d>
                          <m:dPr>
                            <m:begChr m:val="|"/>
                            <m:endChr m:val="|"/>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𝛾</m:t>
                            </m:r>
                          </m:e>
                        </m:d>
                        <m:r>
                          <a:rPr lang="en-IN" sz="2400" b="0" i="1" dirty="0" smtClean="0">
                            <a:latin typeface="Cambria Math" panose="02040503050406030204" pitchFamily="18" charset="0"/>
                          </a:rPr>
                          <m:t> </m:t>
                        </m:r>
                        <m:r>
                          <a:rPr lang="en-IN" sz="2400" b="1" i="1" dirty="0">
                            <a:latin typeface="Cambria Math" panose="02040503050406030204" pitchFamily="18" charset="0"/>
                          </a:rPr>
                          <m:t>𝑴</m:t>
                        </m:r>
                        <m:r>
                          <a:rPr lang="en-IN" sz="2400" i="0" dirty="0">
                            <a:latin typeface="Cambria Math" panose="02040503050406030204" pitchFamily="18" charset="0"/>
                          </a:rPr>
                          <m:t>×</m:t>
                        </m:r>
                        <m:r>
                          <a:rPr lang="en-IN" sz="2400" b="1" i="1" dirty="0" smtClean="0">
                            <a:latin typeface="Cambria Math" panose="02040503050406030204" pitchFamily="18" charset="0"/>
                          </a:rPr>
                          <m:t>𝑯</m:t>
                        </m:r>
                        <m:r>
                          <a:rPr lang="en-IN" sz="2400" b="1" i="0" baseline="-25000" dirty="0" smtClean="0">
                            <a:latin typeface="Cambria Math" panose="02040503050406030204" pitchFamily="18" charset="0"/>
                          </a:rPr>
                          <m:t>𝐞𝐟𝐟</m:t>
                        </m:r>
                        <m:r>
                          <a:rPr lang="en-IN" sz="2400" b="1" i="1" baseline="-25000" dirty="0" smtClean="0">
                            <a:latin typeface="Cambria Math" panose="02040503050406030204" pitchFamily="18" charset="0"/>
                          </a:rPr>
                          <m:t> </m:t>
                        </m:r>
                        <m:r>
                          <a:rPr lang="en-IN" sz="2400" b="1" i="1" dirty="0" smtClean="0">
                            <a:latin typeface="Cambria Math" panose="02040503050406030204" pitchFamily="18" charset="0"/>
                          </a:rPr>
                          <m:t>−</m:t>
                        </m:r>
                        <m:f>
                          <m:fPr>
                            <m:ctrlPr>
                              <a:rPr lang="en-IN" sz="2400" i="1" dirty="0">
                                <a:solidFill>
                                  <a:srgbClr val="836967"/>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𝛾</m:t>
                                </m:r>
                              </m:e>
                            </m:d>
                          </m:num>
                          <m:den>
                            <m:r>
                              <a:rPr lang="en-IN" sz="2400" i="1" dirty="0">
                                <a:latin typeface="Cambria Math" panose="02040503050406030204" pitchFamily="18" charset="0"/>
                              </a:rPr>
                              <m:t>𝑀</m:t>
                            </m:r>
                          </m:den>
                        </m:f>
                        <m:r>
                          <a:rPr lang="en-IN" sz="2400" b="0" i="1" dirty="0" smtClean="0">
                            <a:latin typeface="Cambria Math" panose="02040503050406030204" pitchFamily="18" charset="0"/>
                          </a:rPr>
                          <m:t> </m:t>
                        </m:r>
                        <m:r>
                          <a:rPr lang="en-IN" sz="2400" b="1" i="1" dirty="0">
                            <a:latin typeface="Cambria Math" panose="02040503050406030204" pitchFamily="18" charset="0"/>
                          </a:rPr>
                          <m:t>𝑴</m:t>
                        </m:r>
                        <m:r>
                          <a:rPr lang="en-IN" sz="2400" dirty="0">
                            <a:latin typeface="Cambria Math" panose="02040503050406030204" pitchFamily="18" charset="0"/>
                          </a:rPr>
                          <m:t>×</m:t>
                        </m:r>
                        <m:r>
                          <a:rPr lang="en-IN" sz="2400" b="1" i="1" dirty="0">
                            <a:latin typeface="Cambria Math" panose="02040503050406030204" pitchFamily="18" charset="0"/>
                          </a:rPr>
                          <m:t>𝑴</m:t>
                        </m:r>
                        <m:r>
                          <a:rPr lang="en-IN" sz="2400" dirty="0">
                            <a:latin typeface="Cambria Math" panose="02040503050406030204" pitchFamily="18" charset="0"/>
                          </a:rPr>
                          <m:t>×</m:t>
                        </m:r>
                        <m:r>
                          <a:rPr lang="en-IN" sz="2400" b="1" i="1" dirty="0">
                            <a:latin typeface="Cambria Math" panose="02040503050406030204" pitchFamily="18" charset="0"/>
                          </a:rPr>
                          <m:t>𝑯</m:t>
                        </m:r>
                        <m:r>
                          <a:rPr lang="en-IN" sz="2400" b="1" i="0" baseline="-25000" dirty="0" smtClean="0">
                            <a:latin typeface="Cambria Math" panose="02040503050406030204" pitchFamily="18" charset="0"/>
                          </a:rPr>
                          <m:t>𝐞𝐟𝐟</m:t>
                        </m:r>
                      </m:oMath>
                    </m:oMathPara>
                  </a14:m>
                  <a:endParaRPr lang="en-IN" b="1" baseline="-25000" dirty="0"/>
                </a:p>
              </p:txBody>
            </p:sp>
          </mc:Choice>
          <mc:Fallback xmlns="">
            <p:sp>
              <p:nvSpPr>
                <p:cNvPr id="8" name="TextBox 7">
                  <a:extLst>
                    <a:ext uri="{FF2B5EF4-FFF2-40B4-BE49-F238E27FC236}">
                      <a16:creationId xmlns:a16="http://schemas.microsoft.com/office/drawing/2014/main" id="{5D10316C-793E-4BD8-8503-AF82FB0B56DC}"/>
                    </a:ext>
                  </a:extLst>
                </p:cNvPr>
                <p:cNvSpPr txBox="1">
                  <a:spLocks noRot="1" noChangeAspect="1" noMove="1" noResize="1" noEditPoints="1" noAdjustHandles="1" noChangeArrowheads="1" noChangeShapeType="1" noTextEdit="1"/>
                </p:cNvSpPr>
                <p:nvPr/>
              </p:nvSpPr>
              <p:spPr>
                <a:xfrm>
                  <a:off x="31424" y="1113353"/>
                  <a:ext cx="6109221" cy="806375"/>
                </a:xfrm>
                <a:prstGeom prst="rect">
                  <a:avLst/>
                </a:prstGeom>
                <a:blipFill>
                  <a:blip r:embed="rId3"/>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ABBDBE38-D597-44AD-90BB-9127E9F7E163}"/>
                </a:ext>
              </a:extLst>
            </p:cNvPr>
            <p:cNvSpPr txBox="1"/>
            <p:nvPr/>
          </p:nvSpPr>
          <p:spPr>
            <a:xfrm>
              <a:off x="1734141" y="945728"/>
              <a:ext cx="1318337" cy="400110"/>
            </a:xfrm>
            <a:prstGeom prst="rect">
              <a:avLst/>
            </a:prstGeom>
            <a:noFill/>
          </p:spPr>
          <p:txBody>
            <a:bodyPr wrap="square" rtlCol="0">
              <a:spAutoFit/>
            </a:bodyPr>
            <a:lstStyle/>
            <a:p>
              <a:r>
                <a:rPr lang="en-IN" sz="2000" dirty="0">
                  <a:solidFill>
                    <a:srgbClr val="C00000"/>
                  </a:solidFill>
                </a:rPr>
                <a:t>precession</a:t>
              </a:r>
            </a:p>
          </p:txBody>
        </p:sp>
        <p:sp>
          <p:nvSpPr>
            <p:cNvPr id="11" name="TextBox 10">
              <a:extLst>
                <a:ext uri="{FF2B5EF4-FFF2-40B4-BE49-F238E27FC236}">
                  <a16:creationId xmlns:a16="http://schemas.microsoft.com/office/drawing/2014/main" id="{553C2AA5-1C27-42A8-B358-2A44F2449D8C}"/>
                </a:ext>
              </a:extLst>
            </p:cNvPr>
            <p:cNvSpPr txBox="1"/>
            <p:nvPr/>
          </p:nvSpPr>
          <p:spPr>
            <a:xfrm>
              <a:off x="4494972" y="1867012"/>
              <a:ext cx="1318337" cy="400110"/>
            </a:xfrm>
            <a:prstGeom prst="rect">
              <a:avLst/>
            </a:prstGeom>
            <a:noFill/>
          </p:spPr>
          <p:txBody>
            <a:bodyPr wrap="square" rtlCol="0">
              <a:spAutoFit/>
            </a:bodyPr>
            <a:lstStyle/>
            <a:p>
              <a:r>
                <a:rPr lang="en-IN" sz="2000" dirty="0">
                  <a:solidFill>
                    <a:srgbClr val="C00000"/>
                  </a:solidFill>
                </a:rPr>
                <a:t>damping</a:t>
              </a:r>
            </a:p>
          </p:txBody>
        </p:sp>
        <p:sp>
          <p:nvSpPr>
            <p:cNvPr id="14" name="Left Brace 13">
              <a:extLst>
                <a:ext uri="{FF2B5EF4-FFF2-40B4-BE49-F238E27FC236}">
                  <a16:creationId xmlns:a16="http://schemas.microsoft.com/office/drawing/2014/main" id="{2AC43C5A-F5CF-4782-8BB8-0067F6B55C9C}"/>
                </a:ext>
              </a:extLst>
            </p:cNvPr>
            <p:cNvSpPr/>
            <p:nvPr/>
          </p:nvSpPr>
          <p:spPr>
            <a:xfrm rot="5400000">
              <a:off x="2318630" y="748997"/>
              <a:ext cx="192293" cy="12070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Left Brace 14">
              <a:extLst>
                <a:ext uri="{FF2B5EF4-FFF2-40B4-BE49-F238E27FC236}">
                  <a16:creationId xmlns:a16="http://schemas.microsoft.com/office/drawing/2014/main" id="{D42FE71D-045E-473D-BB7E-A5C56C121EA0}"/>
                </a:ext>
              </a:extLst>
            </p:cNvPr>
            <p:cNvSpPr/>
            <p:nvPr/>
          </p:nvSpPr>
          <p:spPr>
            <a:xfrm rot="16200000">
              <a:off x="4758085" y="940856"/>
              <a:ext cx="215024" cy="1762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0C708AF-CEB6-4A7D-A6F9-E76A5B94FCA1}"/>
                  </a:ext>
                </a:extLst>
              </p:cNvPr>
              <p:cNvSpPr txBox="1"/>
              <p:nvPr/>
            </p:nvSpPr>
            <p:spPr>
              <a:xfrm>
                <a:off x="6901635" y="1919237"/>
                <a:ext cx="2089348" cy="2440412"/>
              </a:xfrm>
              <a:prstGeom prst="rect">
                <a:avLst/>
              </a:prstGeom>
              <a:solidFill>
                <a:schemeClr val="bg1">
                  <a:lumMod val="8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i="1" dirty="0" smtClean="0">
                              <a:solidFill>
                                <a:srgbClr val="836967"/>
                              </a:solidFill>
                              <a:latin typeface="Cambria Math" panose="02040503050406030204" pitchFamily="18" charset="0"/>
                            </a:rPr>
                          </m:ctrlPr>
                        </m:sSubPr>
                        <m:e>
                          <m:r>
                            <a:rPr lang="en-IN" sz="2000" i="1" dirty="0">
                              <a:latin typeface="Cambria Math" panose="02040503050406030204" pitchFamily="18" charset="0"/>
                            </a:rPr>
                            <m:t>𝐻</m:t>
                          </m:r>
                        </m:e>
                        <m:sub>
                          <m:r>
                            <a:rPr lang="en-IN" sz="2000" i="1" dirty="0">
                              <a:latin typeface="Cambria Math" panose="02040503050406030204" pitchFamily="18" charset="0"/>
                            </a:rPr>
                            <m:t>𝑒</m:t>
                          </m:r>
                          <m:r>
                            <a:rPr lang="en-IN" sz="2000" b="0" i="1" dirty="0" smtClean="0">
                              <a:latin typeface="Cambria Math" panose="02040503050406030204" pitchFamily="18" charset="0"/>
                            </a:rPr>
                            <m:t>𝑓𝑓</m:t>
                          </m:r>
                        </m:sub>
                      </m:sSub>
                      <m:r>
                        <a:rPr lang="en-IN" sz="2000" i="0" dirty="0">
                          <a:latin typeface="Cambria Math" panose="02040503050406030204" pitchFamily="18" charset="0"/>
                        </a:rPr>
                        <m:t>=−</m:t>
                      </m:r>
                      <m:f>
                        <m:fPr>
                          <m:ctrlPr>
                            <a:rPr lang="en-IN" sz="2000" i="1" dirty="0">
                              <a:solidFill>
                                <a:srgbClr val="836967"/>
                              </a:solidFill>
                              <a:latin typeface="Cambria Math" panose="02040503050406030204" pitchFamily="18" charset="0"/>
                            </a:rPr>
                          </m:ctrlPr>
                        </m:fPr>
                        <m:num>
                          <m:r>
                            <a:rPr lang="en-IN" sz="2000" i="0" dirty="0">
                              <a:latin typeface="Cambria Math" panose="02040503050406030204" pitchFamily="18" charset="0"/>
                            </a:rPr>
                            <m:t>1</m:t>
                          </m:r>
                        </m:num>
                        <m:den>
                          <m:r>
                            <a:rPr lang="en-IN" sz="2000" i="1" dirty="0">
                              <a:latin typeface="Cambria Math" panose="02040503050406030204" pitchFamily="18" charset="0"/>
                            </a:rPr>
                            <m:t>𝑀</m:t>
                          </m:r>
                        </m:den>
                      </m:f>
                      <m:r>
                        <m:rPr>
                          <m:sty m:val="p"/>
                        </m:rPr>
                        <a:rPr lang="en-IN" sz="2000" i="0" dirty="0">
                          <a:latin typeface="Cambria Math" panose="02040503050406030204" pitchFamily="18" charset="0"/>
                        </a:rPr>
                        <m:t>∇</m:t>
                      </m:r>
                      <m:r>
                        <a:rPr lang="en-IN" sz="2000" i="1" dirty="0">
                          <a:latin typeface="Cambria Math" panose="02040503050406030204" pitchFamily="18" charset="0"/>
                        </a:rPr>
                        <m:t>𝐸</m:t>
                      </m:r>
                    </m:oMath>
                  </m:oMathPara>
                </a14:m>
                <a:endParaRPr lang="en-IN" sz="2000" dirty="0"/>
              </a:p>
              <a:p>
                <a:endParaRPr lang="en-I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rPr>
                        <m:t>𝑀</m:t>
                      </m:r>
                      <m:r>
                        <a:rPr lang="en-IN" sz="2000" i="0" dirty="0">
                          <a:latin typeface="Cambria Math" panose="02040503050406030204" pitchFamily="18" charset="0"/>
                        </a:rPr>
                        <m:t>=</m:t>
                      </m:r>
                      <m:sSub>
                        <m:sSubPr>
                          <m:ctrlPr>
                            <a:rPr lang="en-IN" sz="2000" i="1" dirty="0">
                              <a:solidFill>
                                <a:srgbClr val="836967"/>
                              </a:solidFill>
                              <a:latin typeface="Cambria Math" panose="02040503050406030204" pitchFamily="18" charset="0"/>
                            </a:rPr>
                          </m:ctrlPr>
                        </m:sSubPr>
                        <m:e>
                          <m:r>
                            <a:rPr lang="en-IN" sz="2000" i="1" dirty="0">
                              <a:latin typeface="Cambria Math" panose="02040503050406030204" pitchFamily="18" charset="0"/>
                            </a:rPr>
                            <m:t>𝜇</m:t>
                          </m:r>
                        </m:e>
                        <m:sub>
                          <m:r>
                            <a:rPr lang="en-IN" sz="2000" i="0" dirty="0">
                              <a:latin typeface="Cambria Math" panose="02040503050406030204" pitchFamily="18" charset="0"/>
                            </a:rPr>
                            <m:t>0</m:t>
                          </m:r>
                        </m:sub>
                      </m:sSub>
                      <m:sSub>
                        <m:sSubPr>
                          <m:ctrlPr>
                            <a:rPr lang="en-IN" sz="2000" i="1" dirty="0">
                              <a:solidFill>
                                <a:srgbClr val="836967"/>
                              </a:solidFill>
                              <a:latin typeface="Cambria Math" panose="02040503050406030204" pitchFamily="18" charset="0"/>
                            </a:rPr>
                          </m:ctrlPr>
                        </m:sSubPr>
                        <m:e>
                          <m:r>
                            <a:rPr lang="en-IN" sz="2000" i="1" dirty="0">
                              <a:latin typeface="Cambria Math" panose="02040503050406030204" pitchFamily="18" charset="0"/>
                            </a:rPr>
                            <m:t>𝑀</m:t>
                          </m:r>
                        </m:e>
                        <m:sub>
                          <m:r>
                            <m:rPr>
                              <m:sty m:val="p"/>
                            </m:rPr>
                            <a:rPr lang="en-IN" sz="2000" b="0" i="0" dirty="0" smtClean="0">
                              <a:latin typeface="Cambria Math" panose="02040503050406030204" pitchFamily="18" charset="0"/>
                            </a:rPr>
                            <m:t>s</m:t>
                          </m:r>
                        </m:sub>
                      </m:sSub>
                      <m:r>
                        <a:rPr lang="en-IN" sz="2000" i="1" dirty="0">
                          <a:latin typeface="Cambria Math" panose="02040503050406030204" pitchFamily="18" charset="0"/>
                        </a:rPr>
                        <m:t>𝛺</m:t>
                      </m:r>
                    </m:oMath>
                  </m:oMathPara>
                </a14:m>
                <a:endParaRPr lang="en-IN" sz="2000" dirty="0"/>
              </a:p>
              <a:p>
                <a:endParaRPr lang="en-IN" dirty="0"/>
              </a:p>
              <a:p>
                <a:r>
                  <a:rPr lang="en-IN" sz="1900" dirty="0"/>
                  <a:t>M= Magnetization</a:t>
                </a:r>
              </a:p>
              <a:p>
                <a:r>
                  <a:rPr lang="en-IN" sz="1900" dirty="0"/>
                  <a:t>E= Potential energy</a:t>
                </a:r>
              </a:p>
              <a:p>
                <a14:m>
                  <m:oMath xmlns:m="http://schemas.openxmlformats.org/officeDocument/2006/math">
                    <m:r>
                      <a:rPr lang="el-GR" sz="1900" i="1" dirty="0" smtClean="0">
                        <a:latin typeface="Cambria Math" panose="02040503050406030204" pitchFamily="18" charset="0"/>
                        <a:cs typeface="Arial" panose="020B0604020202020204" pitchFamily="34" charset="0"/>
                      </a:rPr>
                      <m:t>Ω</m:t>
                    </m:r>
                  </m:oMath>
                </a14:m>
                <a:r>
                  <a:rPr lang="en-IN" sz="1900" b="0" i="0" dirty="0">
                    <a:latin typeface="+mj-lt"/>
                    <a:cs typeface="Arial" panose="020B0604020202020204" pitchFamily="34" charset="0"/>
                  </a:rPr>
                  <a:t>=</a:t>
                </a:r>
                <a:r>
                  <a:rPr lang="en-IN" sz="1900" b="0" i="0" dirty="0">
                    <a:cs typeface="Arial" panose="020B0604020202020204" pitchFamily="34" charset="0"/>
                  </a:rPr>
                  <a:t>Volume</a:t>
                </a:r>
                <a:endParaRPr lang="en-IN" sz="1900" dirty="0"/>
              </a:p>
              <a:p>
                <a:endParaRPr lang="en-IN" dirty="0"/>
              </a:p>
            </p:txBody>
          </p:sp>
        </mc:Choice>
        <mc:Fallback xmlns="">
          <p:sp>
            <p:nvSpPr>
              <p:cNvPr id="70" name="TextBox 69">
                <a:extLst>
                  <a:ext uri="{FF2B5EF4-FFF2-40B4-BE49-F238E27FC236}">
                    <a16:creationId xmlns:a16="http://schemas.microsoft.com/office/drawing/2014/main" id="{60C708AF-CEB6-4A7D-A6F9-E76A5B94FCA1}"/>
                  </a:ext>
                </a:extLst>
              </p:cNvPr>
              <p:cNvSpPr txBox="1">
                <a:spLocks noRot="1" noChangeAspect="1" noMove="1" noResize="1" noEditPoints="1" noAdjustHandles="1" noChangeArrowheads="1" noChangeShapeType="1" noTextEdit="1"/>
              </p:cNvSpPr>
              <p:nvPr/>
            </p:nvSpPr>
            <p:spPr>
              <a:xfrm>
                <a:off x="6901635" y="1919237"/>
                <a:ext cx="2089348" cy="2440412"/>
              </a:xfrm>
              <a:prstGeom prst="rect">
                <a:avLst/>
              </a:prstGeom>
              <a:blipFill>
                <a:blip r:embed="rId4"/>
                <a:stretch>
                  <a:fillRect l="-2624" r="-2624" b="-2250"/>
                </a:stretch>
              </a:blipFill>
            </p:spPr>
            <p:txBody>
              <a:bodyPr/>
              <a:lstStyle/>
              <a:p>
                <a:r>
                  <a:rPr lang="en-IN">
                    <a:noFill/>
                  </a:rPr>
                  <a:t> </a:t>
                </a:r>
              </a:p>
            </p:txBody>
          </p:sp>
        </mc:Fallback>
      </mc:AlternateContent>
      <p:sp>
        <p:nvSpPr>
          <p:cNvPr id="71" name="TextBox 70">
            <a:extLst>
              <a:ext uri="{FF2B5EF4-FFF2-40B4-BE49-F238E27FC236}">
                <a16:creationId xmlns:a16="http://schemas.microsoft.com/office/drawing/2014/main" id="{56BDF424-715B-44A7-8348-CF963A8E3FC3}"/>
              </a:ext>
            </a:extLst>
          </p:cNvPr>
          <p:cNvSpPr txBox="1"/>
          <p:nvPr/>
        </p:nvSpPr>
        <p:spPr>
          <a:xfrm>
            <a:off x="6627188" y="4852977"/>
            <a:ext cx="2352035" cy="400110"/>
          </a:xfrm>
          <a:prstGeom prst="rect">
            <a:avLst/>
          </a:prstGeom>
          <a:solidFill>
            <a:schemeClr val="bg1">
              <a:lumMod val="85000"/>
            </a:schemeClr>
          </a:solidFill>
        </p:spPr>
        <p:txBody>
          <a:bodyPr wrap="square" rtlCol="0">
            <a:spAutoFit/>
          </a:bodyPr>
          <a:lstStyle/>
          <a:p>
            <a:r>
              <a:rPr lang="en-IN" sz="2000" b="0" i="0" dirty="0">
                <a:solidFill>
                  <a:schemeClr val="tx1"/>
                </a:solidFill>
              </a:rPr>
              <a:t>Performance metrics</a:t>
            </a:r>
            <a:endParaRPr lang="en-IN" sz="2000" b="0" i="1" dirty="0">
              <a:solidFill>
                <a:schemeClr val="tx1"/>
              </a:solidFill>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A7DC7DE-092B-4533-A16B-E272C72D3059}"/>
                  </a:ext>
                </a:extLst>
              </p:cNvPr>
              <p:cNvSpPr txBox="1"/>
              <p:nvPr/>
            </p:nvSpPr>
            <p:spPr>
              <a:xfrm>
                <a:off x="6241492" y="1088542"/>
                <a:ext cx="2827512" cy="830997"/>
              </a:xfrm>
              <a:prstGeom prst="rect">
                <a:avLst/>
              </a:prstGeom>
              <a:noFill/>
            </p:spPr>
            <p:txBody>
              <a:bodyPr wrap="square" rtlCol="0">
                <a:spAutoFit/>
              </a:bodyPr>
              <a:lstStyle/>
              <a:p>
                <a14:m>
                  <m:oMath xmlns:m="http://schemas.openxmlformats.org/officeDocument/2006/math">
                    <m:r>
                      <m:rPr>
                        <m:sty m:val="p"/>
                      </m:rPr>
                      <a:rPr lang="el-GR" sz="2400" b="0" i="0" dirty="0" smtClean="0">
                        <a:latin typeface="Cambria Math" panose="02040503050406030204" pitchFamily="18" charset="0"/>
                      </a:rPr>
                      <m:t>α</m:t>
                    </m:r>
                    <m:r>
                      <a:rPr lang="en-IN" sz="2400" b="0" i="0" dirty="0">
                        <a:latin typeface="Cambria Math" panose="02040503050406030204" pitchFamily="18" charset="0"/>
                      </a:rPr>
                      <m:t>:</m:t>
                    </m:r>
                    <m:r>
                      <a:rPr lang="en-IN" sz="2400" b="0" i="0" dirty="0" smtClean="0">
                        <a:latin typeface="Cambria Math" panose="02040503050406030204" pitchFamily="18" charset="0"/>
                      </a:rPr>
                      <m:t> </m:t>
                    </m:r>
                  </m:oMath>
                </a14:m>
                <a:r>
                  <a:rPr lang="en-IN" sz="2400" dirty="0"/>
                  <a:t>Phenomenological </a:t>
                </a:r>
              </a:p>
              <a:p>
                <a:r>
                  <a:rPr lang="en-IN" sz="2400" b="0" i="0" dirty="0">
                    <a:solidFill>
                      <a:schemeClr val="tx1"/>
                    </a:solidFill>
                  </a:rPr>
                  <a:t>damping parameter</a:t>
                </a:r>
                <a:endParaRPr lang="en-IN" sz="2400" dirty="0">
                  <a:solidFill>
                    <a:schemeClr val="tx1"/>
                  </a:solidFill>
                </a:endParaRPr>
              </a:p>
            </p:txBody>
          </p:sp>
        </mc:Choice>
        <mc:Fallback xmlns="">
          <p:sp>
            <p:nvSpPr>
              <p:cNvPr id="72" name="TextBox 71">
                <a:extLst>
                  <a:ext uri="{FF2B5EF4-FFF2-40B4-BE49-F238E27FC236}">
                    <a16:creationId xmlns:a16="http://schemas.microsoft.com/office/drawing/2014/main" id="{7A7DC7DE-092B-4533-A16B-E272C72D3059}"/>
                  </a:ext>
                </a:extLst>
              </p:cNvPr>
              <p:cNvSpPr txBox="1">
                <a:spLocks noRot="1" noChangeAspect="1" noMove="1" noResize="1" noEditPoints="1" noAdjustHandles="1" noChangeArrowheads="1" noChangeShapeType="1" noTextEdit="1"/>
              </p:cNvSpPr>
              <p:nvPr/>
            </p:nvSpPr>
            <p:spPr>
              <a:xfrm>
                <a:off x="6241492" y="1088542"/>
                <a:ext cx="2827512" cy="830997"/>
              </a:xfrm>
              <a:prstGeom prst="rect">
                <a:avLst/>
              </a:prstGeom>
              <a:blipFill>
                <a:blip r:embed="rId5"/>
                <a:stretch>
                  <a:fillRect l="-3448" t="-5882" r="-4526" b="-16176"/>
                </a:stretch>
              </a:blipFill>
            </p:spPr>
            <p:txBody>
              <a:bodyPr/>
              <a:lstStyle/>
              <a:p>
                <a:r>
                  <a:rPr lang="en-IN">
                    <a:noFill/>
                  </a:rPr>
                  <a:t> </a:t>
                </a:r>
              </a:p>
            </p:txBody>
          </p:sp>
        </mc:Fallback>
      </mc:AlternateContent>
      <p:sp>
        <p:nvSpPr>
          <p:cNvPr id="73" name="TextBox 72">
            <a:extLst>
              <a:ext uri="{FF2B5EF4-FFF2-40B4-BE49-F238E27FC236}">
                <a16:creationId xmlns:a16="http://schemas.microsoft.com/office/drawing/2014/main" id="{C9915B65-1E44-4713-BCC5-9100303AF924}"/>
              </a:ext>
            </a:extLst>
          </p:cNvPr>
          <p:cNvSpPr txBox="1"/>
          <p:nvPr/>
        </p:nvSpPr>
        <p:spPr>
          <a:xfrm>
            <a:off x="6627188" y="5274019"/>
            <a:ext cx="2352035" cy="707886"/>
          </a:xfrm>
          <a:prstGeom prst="rect">
            <a:avLst/>
          </a:prstGeom>
          <a:solidFill>
            <a:schemeClr val="accent6">
              <a:lumMod val="60000"/>
              <a:lumOff val="40000"/>
            </a:schemeClr>
          </a:solidFill>
        </p:spPr>
        <p:txBody>
          <a:bodyPr wrap="square" rtlCol="0">
            <a:spAutoFit/>
          </a:bodyPr>
          <a:lstStyle/>
          <a:p>
            <a:pPr algn="ctr"/>
            <a:r>
              <a:rPr lang="en-IN" sz="2000" dirty="0"/>
              <a:t>Switching delay and energy dissipation</a:t>
            </a:r>
            <a:endParaRPr lang="en-IN" sz="2000" b="0" i="1" dirty="0">
              <a:solidFill>
                <a:schemeClr val="tx1"/>
              </a:solidFill>
            </a:endParaRPr>
          </a:p>
        </p:txBody>
      </p:sp>
      <p:sp>
        <p:nvSpPr>
          <p:cNvPr id="74" name="TextBox 73">
            <a:extLst>
              <a:ext uri="{FF2B5EF4-FFF2-40B4-BE49-F238E27FC236}">
                <a16:creationId xmlns:a16="http://schemas.microsoft.com/office/drawing/2014/main" id="{D8935CAB-91B5-409F-9920-72012107EE72}"/>
              </a:ext>
            </a:extLst>
          </p:cNvPr>
          <p:cNvSpPr txBox="1"/>
          <p:nvPr/>
        </p:nvSpPr>
        <p:spPr>
          <a:xfrm>
            <a:off x="34497" y="4826061"/>
            <a:ext cx="6268857" cy="1200329"/>
          </a:xfrm>
          <a:prstGeom prst="rect">
            <a:avLst/>
          </a:prstGeom>
          <a:noFill/>
        </p:spPr>
        <p:txBody>
          <a:bodyPr wrap="square" rtlCol="0">
            <a:spAutoFit/>
          </a:bodyPr>
          <a:lstStyle/>
          <a:p>
            <a:pPr marL="342900" indent="-342900">
              <a:buFont typeface="Arial" panose="020B0604020202020204" pitchFamily="34" charset="0"/>
              <a:buChar char="•"/>
            </a:pPr>
            <a:r>
              <a:rPr lang="en-IN" sz="2400" b="0" i="0" dirty="0">
                <a:solidFill>
                  <a:schemeClr val="tx1"/>
                </a:solidFill>
              </a:rPr>
              <a:t>Damping causes a transfer of energy from macroscopic motion to microscopic thermal motion, which results in internal energy losses</a:t>
            </a:r>
            <a:endParaRPr lang="en-IN" sz="2400" b="0" i="1" dirty="0">
              <a:solidFill>
                <a:schemeClr val="tx1"/>
              </a:solidFill>
            </a:endParaRPr>
          </a:p>
        </p:txBody>
      </p:sp>
      <p:sp>
        <p:nvSpPr>
          <p:cNvPr id="75" name="TextBox 74">
            <a:extLst>
              <a:ext uri="{FF2B5EF4-FFF2-40B4-BE49-F238E27FC236}">
                <a16:creationId xmlns:a16="http://schemas.microsoft.com/office/drawing/2014/main" id="{F7A7B549-ABF6-42E1-8F29-E24B907B6B4D}"/>
              </a:ext>
            </a:extLst>
          </p:cNvPr>
          <p:cNvSpPr txBox="1"/>
          <p:nvPr/>
        </p:nvSpPr>
        <p:spPr>
          <a:xfrm>
            <a:off x="89990" y="6068255"/>
            <a:ext cx="8906689" cy="461665"/>
          </a:xfrm>
          <a:prstGeom prst="rect">
            <a:avLst/>
          </a:prstGeom>
          <a:noFill/>
        </p:spPr>
        <p:txBody>
          <a:bodyPr wrap="square" rtlCol="0">
            <a:spAutoFit/>
          </a:bodyPr>
          <a:lstStyle/>
          <a:p>
            <a:pPr marL="342900" indent="-342900">
              <a:buFont typeface="Arial" panose="020B0604020202020204" pitchFamily="34" charset="0"/>
              <a:buChar char="•"/>
            </a:pPr>
            <a:r>
              <a:rPr lang="en-IN" sz="2400" b="0" i="0" dirty="0">
                <a:solidFill>
                  <a:schemeClr val="tx1"/>
                </a:solidFill>
              </a:rPr>
              <a:t>A damping parameter takes into account the rate of energy transfer</a:t>
            </a:r>
            <a:endParaRPr lang="en-IN" sz="2400" b="0" i="1" dirty="0">
              <a:solidFill>
                <a:schemeClr val="tx1"/>
              </a:solidFill>
            </a:endParaRPr>
          </a:p>
        </p:txBody>
      </p:sp>
      <p:grpSp>
        <p:nvGrpSpPr>
          <p:cNvPr id="20" name="Group 19">
            <a:extLst>
              <a:ext uri="{FF2B5EF4-FFF2-40B4-BE49-F238E27FC236}">
                <a16:creationId xmlns:a16="http://schemas.microsoft.com/office/drawing/2014/main" id="{474704DC-ECA5-493F-8C77-D9D934A1BACC}"/>
              </a:ext>
            </a:extLst>
          </p:cNvPr>
          <p:cNvGrpSpPr/>
          <p:nvPr/>
        </p:nvGrpSpPr>
        <p:grpSpPr>
          <a:xfrm>
            <a:off x="53615" y="1984909"/>
            <a:ext cx="3188239" cy="2706750"/>
            <a:chOff x="43740" y="1981354"/>
            <a:chExt cx="3188239" cy="2706750"/>
          </a:xfrm>
        </p:grpSpPr>
        <p:pic>
          <p:nvPicPr>
            <p:cNvPr id="19" name="Picture 18">
              <a:extLst>
                <a:ext uri="{FF2B5EF4-FFF2-40B4-BE49-F238E27FC236}">
                  <a16:creationId xmlns:a16="http://schemas.microsoft.com/office/drawing/2014/main" id="{70392FC0-56DA-409E-8AF6-308FB1FEAA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40" y="1981354"/>
              <a:ext cx="3188239" cy="2706750"/>
            </a:xfrm>
            <a:prstGeom prst="rect">
              <a:avLst/>
            </a:prstGeom>
          </p:spPr>
        </p:pic>
        <p:sp>
          <p:nvSpPr>
            <p:cNvPr id="51" name="TextBox 50">
              <a:extLst>
                <a:ext uri="{FF2B5EF4-FFF2-40B4-BE49-F238E27FC236}">
                  <a16:creationId xmlns:a16="http://schemas.microsoft.com/office/drawing/2014/main" id="{03DBDBFD-264C-47C7-8D40-9AF47BC841B1}"/>
                </a:ext>
              </a:extLst>
            </p:cNvPr>
            <p:cNvSpPr txBox="1"/>
            <p:nvPr/>
          </p:nvSpPr>
          <p:spPr>
            <a:xfrm>
              <a:off x="1130269" y="4129604"/>
              <a:ext cx="1318337" cy="400110"/>
            </a:xfrm>
            <a:prstGeom prst="rect">
              <a:avLst/>
            </a:prstGeom>
            <a:noFill/>
          </p:spPr>
          <p:txBody>
            <a:bodyPr wrap="square" rtlCol="0">
              <a:spAutoFit/>
            </a:bodyPr>
            <a:lstStyle/>
            <a:p>
              <a:r>
                <a:rPr lang="en-IN" sz="2000" dirty="0">
                  <a:solidFill>
                    <a:srgbClr val="C00000"/>
                  </a:solidFill>
                </a:rPr>
                <a:t>precession</a:t>
              </a:r>
            </a:p>
          </p:txBody>
        </p:sp>
      </p:grpSp>
      <p:pic>
        <p:nvPicPr>
          <p:cNvPr id="24" name="Picture 23">
            <a:extLst>
              <a:ext uri="{FF2B5EF4-FFF2-40B4-BE49-F238E27FC236}">
                <a16:creationId xmlns:a16="http://schemas.microsoft.com/office/drawing/2014/main" id="{CC15FE8B-7801-483F-9F7E-6F7FE520AD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599" y="2296088"/>
            <a:ext cx="2981211" cy="2478427"/>
          </a:xfrm>
          <a:prstGeom prst="rect">
            <a:avLst/>
          </a:prstGeom>
        </p:spPr>
      </p:pic>
      <p:sp>
        <p:nvSpPr>
          <p:cNvPr id="56" name="TextBox 55">
            <a:extLst>
              <a:ext uri="{FF2B5EF4-FFF2-40B4-BE49-F238E27FC236}">
                <a16:creationId xmlns:a16="http://schemas.microsoft.com/office/drawing/2014/main" id="{279A42AB-7327-4EBD-BC1C-2AB020774E03}"/>
              </a:ext>
            </a:extLst>
          </p:cNvPr>
          <p:cNvSpPr txBox="1"/>
          <p:nvPr/>
        </p:nvSpPr>
        <p:spPr>
          <a:xfrm>
            <a:off x="4374300" y="4101153"/>
            <a:ext cx="2630328" cy="646331"/>
          </a:xfrm>
          <a:prstGeom prst="rect">
            <a:avLst/>
          </a:prstGeom>
          <a:noFill/>
        </p:spPr>
        <p:txBody>
          <a:bodyPr wrap="square" rtlCol="0">
            <a:spAutoFit/>
          </a:bodyPr>
          <a:lstStyle/>
          <a:p>
            <a:r>
              <a:rPr lang="en-IN" dirty="0"/>
              <a:t>Landau and Lifshitz, </a:t>
            </a:r>
            <a:r>
              <a:rPr lang="en-IN" dirty="0" err="1"/>
              <a:t>Phy</a:t>
            </a:r>
            <a:r>
              <a:rPr lang="en-IN" dirty="0"/>
              <a:t>. Z. </a:t>
            </a:r>
            <a:r>
              <a:rPr lang="en-IN" dirty="0" err="1"/>
              <a:t>Sowjet</a:t>
            </a:r>
            <a:r>
              <a:rPr lang="en-IN" dirty="0"/>
              <a:t>. 8, 101 (1935)</a:t>
            </a:r>
          </a:p>
        </p:txBody>
      </p:sp>
      <p:sp>
        <p:nvSpPr>
          <p:cNvPr id="3" name="Slide Number Placeholder 2">
            <a:extLst>
              <a:ext uri="{FF2B5EF4-FFF2-40B4-BE49-F238E27FC236}">
                <a16:creationId xmlns:a16="http://schemas.microsoft.com/office/drawing/2014/main" id="{812E9670-F012-4D86-96A7-DAAB9730A341}"/>
              </a:ext>
            </a:extLst>
          </p:cNvPr>
          <p:cNvSpPr>
            <a:spLocks noGrp="1"/>
          </p:cNvSpPr>
          <p:nvPr>
            <p:ph type="sldNum" sz="quarter" idx="12"/>
          </p:nvPr>
        </p:nvSpPr>
        <p:spPr/>
        <p:txBody>
          <a:bodyPr/>
          <a:lstStyle/>
          <a:p>
            <a:fld id="{4E3495D0-1C20-4D5C-AE9D-42F7DC54160D}" type="slidenum">
              <a:rPr lang="en-US" smtClean="0"/>
              <a:t>16</a:t>
            </a:fld>
            <a:endParaRPr lang="en-US"/>
          </a:p>
        </p:txBody>
      </p:sp>
    </p:spTree>
    <p:custDataLst>
      <p:tags r:id="rId1"/>
    </p:custDataLst>
    <p:extLst>
      <p:ext uri="{BB962C8B-B14F-4D97-AF65-F5344CB8AC3E}">
        <p14:creationId xmlns:p14="http://schemas.microsoft.com/office/powerpoint/2010/main" val="3031250578"/>
      </p:ext>
    </p:extLst>
  </p:cSld>
  <p:clrMapOvr>
    <a:masterClrMapping/>
  </p:clrMapOvr>
  <mc:AlternateContent xmlns:mc="http://schemas.openxmlformats.org/markup-compatibility/2006" xmlns:p14="http://schemas.microsoft.com/office/powerpoint/2010/main">
    <mc:Choice Requires="p14">
      <p:transition spd="slow" p14:dur="2000" advTm="74979"/>
    </mc:Choice>
    <mc:Fallback xmlns="">
      <p:transition spd="slow" advTm="74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p:bldP spid="73" grpId="0" animBg="1"/>
      <p:bldP spid="74" grpId="0"/>
      <p:bldP spid="75" grpId="0"/>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6F70-8945-4ED6-B4AD-759BC48719BD}"/>
              </a:ext>
            </a:extLst>
          </p:cNvPr>
          <p:cNvSpPr>
            <a:spLocks noGrp="1"/>
          </p:cNvSpPr>
          <p:nvPr>
            <p:ph type="title"/>
          </p:nvPr>
        </p:nvSpPr>
        <p:spPr/>
        <p:txBody>
          <a:bodyPr>
            <a:normAutofit fontScale="90000"/>
          </a:bodyPr>
          <a:lstStyle/>
          <a:p>
            <a:r>
              <a:rPr lang="en-IN" dirty="0"/>
              <a:t>Magnetization dynamics</a:t>
            </a:r>
            <a:br>
              <a:rPr lang="en-IN" dirty="0"/>
            </a:br>
            <a:r>
              <a:rPr lang="en-IN" dirty="0"/>
              <a:t>Landau-Lifshitz-Gilbert (LLG) equation</a:t>
            </a:r>
          </a:p>
        </p:txBody>
      </p:sp>
      <p:sp>
        <p:nvSpPr>
          <p:cNvPr id="4" name="Date Placeholder 3">
            <a:extLst>
              <a:ext uri="{FF2B5EF4-FFF2-40B4-BE49-F238E27FC236}">
                <a16:creationId xmlns:a16="http://schemas.microsoft.com/office/drawing/2014/main" id="{254ED0AF-A3F5-478C-8643-E99BC26F286A}"/>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757EC546-FF93-4F9A-983D-6D940F04D618}"/>
              </a:ext>
            </a:extLst>
          </p:cNvPr>
          <p:cNvSpPr>
            <a:spLocks noGrp="1"/>
          </p:cNvSpPr>
          <p:nvPr>
            <p:ph type="ftr" sz="quarter" idx="11"/>
          </p:nvPr>
        </p:nvSpPr>
        <p:spPr/>
        <p:txBody>
          <a:bodyPr/>
          <a:lstStyle/>
          <a:p>
            <a:r>
              <a:rPr lang="en-US" dirty="0"/>
              <a:t>IISER Bhopal</a:t>
            </a:r>
          </a:p>
        </p:txBody>
      </p:sp>
      <p:grpSp>
        <p:nvGrpSpPr>
          <p:cNvPr id="14" name="Group 13">
            <a:extLst>
              <a:ext uri="{FF2B5EF4-FFF2-40B4-BE49-F238E27FC236}">
                <a16:creationId xmlns:a16="http://schemas.microsoft.com/office/drawing/2014/main" id="{583668B5-9F8E-44BB-9806-82FA925EBD34}"/>
              </a:ext>
            </a:extLst>
          </p:cNvPr>
          <p:cNvGrpSpPr/>
          <p:nvPr/>
        </p:nvGrpSpPr>
        <p:grpSpPr>
          <a:xfrm>
            <a:off x="212858" y="1026154"/>
            <a:ext cx="6517888" cy="1120285"/>
            <a:chOff x="212858" y="1029860"/>
            <a:chExt cx="6517888" cy="1120285"/>
          </a:xfrm>
        </p:grpSpPr>
        <p:sp>
          <p:nvSpPr>
            <p:cNvPr id="13" name="Left Brace 12">
              <a:extLst>
                <a:ext uri="{FF2B5EF4-FFF2-40B4-BE49-F238E27FC236}">
                  <a16:creationId xmlns:a16="http://schemas.microsoft.com/office/drawing/2014/main" id="{407B4DBD-27B4-4EE1-A31D-76BB023B77FE}"/>
                </a:ext>
              </a:extLst>
            </p:cNvPr>
            <p:cNvSpPr/>
            <p:nvPr/>
          </p:nvSpPr>
          <p:spPr>
            <a:xfrm rot="5400000">
              <a:off x="5577717" y="827694"/>
              <a:ext cx="215026" cy="1872823"/>
            </a:xfrm>
            <a:prstGeom prst="leftBrace">
              <a:avLst/>
            </a:prstGeom>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5" name="TextBox 14">
              <a:extLst>
                <a:ext uri="{FF2B5EF4-FFF2-40B4-BE49-F238E27FC236}">
                  <a16:creationId xmlns:a16="http://schemas.microsoft.com/office/drawing/2014/main" id="{066CAE6C-DD0D-4282-861E-151519F6436A}"/>
                </a:ext>
              </a:extLst>
            </p:cNvPr>
            <p:cNvSpPr txBox="1"/>
            <p:nvPr/>
          </p:nvSpPr>
          <p:spPr>
            <a:xfrm>
              <a:off x="212858" y="1153566"/>
              <a:ext cx="442981" cy="461665"/>
            </a:xfrm>
            <a:prstGeom prst="rect">
              <a:avLst/>
            </a:prstGeom>
            <a:solidFill>
              <a:schemeClr val="bg1">
                <a:lumMod val="85000"/>
              </a:schemeClr>
            </a:solidFill>
          </p:spPr>
          <p:txBody>
            <a:bodyPr wrap="square" rtlCol="0">
              <a:spAutoFit/>
            </a:bodyPr>
            <a:lstStyle/>
            <a:p>
              <a:r>
                <a:rPr lang="en-IN" sz="2400" b="1" dirty="0">
                  <a:solidFill>
                    <a:srgbClr val="C00000"/>
                  </a:solidFill>
                </a:rPr>
                <a:t>LL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B0D749-D88B-41AB-9954-353B987CA59B}"/>
                    </a:ext>
                  </a:extLst>
                </p:cNvPr>
                <p:cNvSpPr txBox="1"/>
                <p:nvPr/>
              </p:nvSpPr>
              <p:spPr>
                <a:xfrm>
                  <a:off x="924811" y="1029860"/>
                  <a:ext cx="5805935"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b="1" i="1" dirty="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sSub>
                          <m:sSubPr>
                            <m:ctrlPr>
                              <a:rPr lang="en-IN" sz="2400" b="1" i="1" dirty="0">
                                <a:solidFill>
                                  <a:schemeClr val="tx1"/>
                                </a:solidFill>
                                <a:latin typeface="Cambria Math" panose="02040503050406030204" pitchFamily="18" charset="0"/>
                              </a:rPr>
                            </m:ctrlPr>
                          </m:sSubPr>
                          <m:e>
                            <m:r>
                              <a:rPr lang="en-IN" sz="2400" b="1" i="1" dirty="0">
                                <a:solidFill>
                                  <a:schemeClr val="tx1"/>
                                </a:solidFill>
                                <a:latin typeface="Cambria Math" panose="02040503050406030204" pitchFamily="18" charset="0"/>
                              </a:rPr>
                              <m:t>𝑯</m:t>
                            </m:r>
                          </m:e>
                          <m:sub>
                            <m:r>
                              <a:rPr lang="en-IN" sz="2400" b="1" i="1" dirty="0">
                                <a:solidFill>
                                  <a:schemeClr val="tx1"/>
                                </a:solidFill>
                                <a:latin typeface="Cambria Math" panose="02040503050406030204" pitchFamily="18" charset="0"/>
                              </a:rPr>
                              <m:t>𝒆</m:t>
                            </m:r>
                            <m:r>
                              <a:rPr lang="en-IN" sz="2400" b="1" i="1" dirty="0" smtClean="0">
                                <a:solidFill>
                                  <a:schemeClr val="tx1"/>
                                </a:solidFill>
                                <a:latin typeface="Cambria Math" panose="02040503050406030204" pitchFamily="18" charset="0"/>
                              </a:rPr>
                              <m:t>𝒇𝒇</m:t>
                            </m:r>
                          </m:sub>
                        </m:sSub>
                        <m:r>
                          <a:rPr lang="en-IN" sz="2400" b="1"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num>
                          <m:den>
                            <m:r>
                              <a:rPr lang="en-IN" sz="2400" i="1" dirty="0">
                                <a:solidFill>
                                  <a:schemeClr val="tx1"/>
                                </a:solidFill>
                                <a:latin typeface="Cambria Math" panose="02040503050406030204" pitchFamily="18" charset="0"/>
                              </a:rPr>
                              <m:t>𝑀</m:t>
                            </m:r>
                          </m:den>
                        </m:f>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sSub>
                          <m:sSubPr>
                            <m:ctrlPr>
                              <a:rPr lang="en-IN" sz="2400" b="1" i="1" dirty="0">
                                <a:solidFill>
                                  <a:schemeClr val="tx1"/>
                                </a:solidFill>
                                <a:latin typeface="Cambria Math" panose="02040503050406030204" pitchFamily="18" charset="0"/>
                              </a:rPr>
                            </m:ctrlPr>
                          </m:sSubPr>
                          <m:e>
                            <m:r>
                              <a:rPr lang="en-IN" sz="2400" b="1" i="1" dirty="0">
                                <a:solidFill>
                                  <a:schemeClr val="tx1"/>
                                </a:solidFill>
                                <a:latin typeface="Cambria Math" panose="02040503050406030204" pitchFamily="18" charset="0"/>
                              </a:rPr>
                              <m:t>𝑯</m:t>
                            </m:r>
                          </m:e>
                          <m:sub>
                            <m:r>
                              <a:rPr lang="en-IN" sz="2400" b="1" i="1" dirty="0">
                                <a:solidFill>
                                  <a:schemeClr val="tx1"/>
                                </a:solidFill>
                                <a:latin typeface="Cambria Math" panose="02040503050406030204" pitchFamily="18" charset="0"/>
                              </a:rPr>
                              <m:t>𝒆</m:t>
                            </m:r>
                            <m:r>
                              <a:rPr lang="en-IN" sz="2400" b="1" i="1" dirty="0" smtClean="0">
                                <a:solidFill>
                                  <a:schemeClr val="tx1"/>
                                </a:solidFill>
                                <a:latin typeface="Cambria Math" panose="02040503050406030204" pitchFamily="18" charset="0"/>
                              </a:rPr>
                              <m:t>𝒇𝒇</m:t>
                            </m:r>
                          </m:sub>
                        </m:sSub>
                      </m:oMath>
                    </m:oMathPara>
                  </a14:m>
                  <a:endParaRPr lang="en-IN" b="1" dirty="0">
                    <a:solidFill>
                      <a:schemeClr val="tx1"/>
                    </a:solidFill>
                  </a:endParaRPr>
                </a:p>
              </p:txBody>
            </p:sp>
          </mc:Choice>
          <mc:Fallback xmlns="">
            <p:sp>
              <p:nvSpPr>
                <p:cNvPr id="7" name="TextBox 6">
                  <a:extLst>
                    <a:ext uri="{FF2B5EF4-FFF2-40B4-BE49-F238E27FC236}">
                      <a16:creationId xmlns:a16="http://schemas.microsoft.com/office/drawing/2014/main" id="{A8B0D749-D88B-41AB-9954-353B987CA59B}"/>
                    </a:ext>
                  </a:extLst>
                </p:cNvPr>
                <p:cNvSpPr txBox="1">
                  <a:spLocks noRot="1" noChangeAspect="1" noMove="1" noResize="1" noEditPoints="1" noAdjustHandles="1" noChangeArrowheads="1" noChangeShapeType="1" noTextEdit="1"/>
                </p:cNvSpPr>
                <p:nvPr/>
              </p:nvSpPr>
              <p:spPr>
                <a:xfrm>
                  <a:off x="924811" y="1029860"/>
                  <a:ext cx="5805935" cy="806375"/>
                </a:xfrm>
                <a:prstGeom prst="rect">
                  <a:avLst/>
                </a:prstGeom>
                <a:blipFill>
                  <a:blip r:embed="rId4"/>
                  <a:stretch>
                    <a:fillRect/>
                  </a:stretch>
                </a:blipFill>
              </p:spPr>
              <p:txBody>
                <a:bodyPr/>
                <a:lstStyle/>
                <a:p>
                  <a:r>
                    <a:rPr lang="en-IN">
                      <a:noFill/>
                    </a:rPr>
                    <a:t> </a:t>
                  </a:r>
                </a:p>
              </p:txBody>
            </p:sp>
          </mc:Fallback>
        </mc:AlternateContent>
        <p:sp>
          <p:nvSpPr>
            <p:cNvPr id="47" name="TextBox 46">
              <a:extLst>
                <a:ext uri="{FF2B5EF4-FFF2-40B4-BE49-F238E27FC236}">
                  <a16:creationId xmlns:a16="http://schemas.microsoft.com/office/drawing/2014/main" id="{EF7383C2-AE24-4D91-BB50-4C9010618D4A}"/>
                </a:ext>
              </a:extLst>
            </p:cNvPr>
            <p:cNvSpPr txBox="1"/>
            <p:nvPr/>
          </p:nvSpPr>
          <p:spPr>
            <a:xfrm>
              <a:off x="5177248" y="1750035"/>
              <a:ext cx="1318337" cy="400110"/>
            </a:xfrm>
            <a:prstGeom prst="rect">
              <a:avLst/>
            </a:prstGeom>
            <a:noFill/>
          </p:spPr>
          <p:txBody>
            <a:bodyPr wrap="square" rtlCol="0">
              <a:spAutoFit/>
            </a:bodyPr>
            <a:lstStyle/>
            <a:p>
              <a:r>
                <a:rPr lang="en-IN" sz="2000" dirty="0">
                  <a:solidFill>
                    <a:srgbClr val="C00000"/>
                  </a:solidFill>
                </a:rPr>
                <a:t>damping</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43B85E0-355F-43D2-A814-A222561CC7C0}"/>
                  </a:ext>
                </a:extLst>
              </p:cNvPr>
              <p:cNvSpPr txBox="1"/>
              <p:nvPr/>
            </p:nvSpPr>
            <p:spPr>
              <a:xfrm>
                <a:off x="159503" y="3239673"/>
                <a:ext cx="8030091" cy="806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IN" sz="2400" i="1" dirty="0" smtClean="0">
                              <a:solidFill>
                                <a:srgbClr val="C00000"/>
                              </a:solidFill>
                              <a:latin typeface="Cambria Math" panose="02040503050406030204" pitchFamily="18" charset="0"/>
                            </a:rPr>
                          </m:ctrlPr>
                        </m:dPr>
                        <m:e>
                          <m:r>
                            <a:rPr lang="en-IN" sz="2400" dirty="0">
                              <a:solidFill>
                                <a:srgbClr val="C00000"/>
                              </a:solidFill>
                              <a:latin typeface="Cambria Math" panose="02040503050406030204" pitchFamily="18" charset="0"/>
                            </a:rPr>
                            <m:t>1</m:t>
                          </m:r>
                          <m:r>
                            <a:rPr lang="en-IN" sz="2400" i="0" dirty="0">
                              <a:solidFill>
                                <a:srgbClr val="C00000"/>
                              </a:solidFill>
                              <a:latin typeface="Cambria Math" panose="02040503050406030204" pitchFamily="18" charset="0"/>
                            </a:rPr>
                            <m:t>+</m:t>
                          </m:r>
                          <m:sSup>
                            <m:sSupPr>
                              <m:ctrlPr>
                                <a:rPr lang="en-IN" sz="2400" i="1" dirty="0">
                                  <a:solidFill>
                                    <a:srgbClr val="C00000"/>
                                  </a:solidFill>
                                  <a:latin typeface="Cambria Math" panose="02040503050406030204" pitchFamily="18" charset="0"/>
                                </a:rPr>
                              </m:ctrlPr>
                            </m:sSupPr>
                            <m:e>
                              <m:r>
                                <a:rPr lang="en-IN" sz="2400" i="1" dirty="0">
                                  <a:solidFill>
                                    <a:srgbClr val="C00000"/>
                                  </a:solidFill>
                                  <a:latin typeface="Cambria Math" panose="02040503050406030204" pitchFamily="18" charset="0"/>
                                </a:rPr>
                                <m:t>𝛼</m:t>
                              </m:r>
                            </m:e>
                            <m:sup>
                              <m:r>
                                <a:rPr lang="en-IN" sz="2400" i="0" dirty="0">
                                  <a:solidFill>
                                    <a:srgbClr val="C00000"/>
                                  </a:solidFill>
                                  <a:latin typeface="Cambria Math" panose="02040503050406030204" pitchFamily="18" charset="0"/>
                                </a:rPr>
                                <m:t>2</m:t>
                              </m:r>
                            </m:sup>
                          </m:sSup>
                        </m:e>
                      </m:d>
                      <m:f>
                        <m:fPr>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ⅆ</m:t>
                          </m:r>
                          <m:r>
                            <a:rPr lang="en-IN" sz="2400" b="1" i="1" dirty="0" smtClean="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sSub>
                        <m:sSubPr>
                          <m:ctrlPr>
                            <a:rPr lang="en-IN" sz="2400" b="1" i="1" dirty="0">
                              <a:solidFill>
                                <a:schemeClr val="tx1"/>
                              </a:solidFill>
                              <a:latin typeface="Cambria Math" panose="02040503050406030204" pitchFamily="18" charset="0"/>
                            </a:rPr>
                          </m:ctrlPr>
                        </m:sSubPr>
                        <m:e>
                          <m:r>
                            <a:rPr lang="en-IN" sz="2400" b="1" i="1" dirty="0">
                              <a:solidFill>
                                <a:schemeClr val="tx1"/>
                              </a:solidFill>
                              <a:latin typeface="Cambria Math" panose="02040503050406030204" pitchFamily="18" charset="0"/>
                            </a:rPr>
                            <m:t>𝑯</m:t>
                          </m:r>
                        </m:e>
                        <m:sub>
                          <m:r>
                            <a:rPr lang="en-IN" sz="2400" b="1" i="1" dirty="0">
                              <a:solidFill>
                                <a:schemeClr val="tx1"/>
                              </a:solidFill>
                              <a:latin typeface="Cambria Math" panose="02040503050406030204" pitchFamily="18" charset="0"/>
                            </a:rPr>
                            <m:t>𝒆</m:t>
                          </m:r>
                          <m:r>
                            <a:rPr lang="en-IN" sz="2400" b="1" i="1" dirty="0" smtClean="0">
                              <a:solidFill>
                                <a:schemeClr val="tx1"/>
                              </a:solidFill>
                              <a:latin typeface="Cambria Math" panose="02040503050406030204" pitchFamily="18" charset="0"/>
                            </a:rPr>
                            <m:t>𝒇𝒇</m:t>
                          </m:r>
                        </m:sub>
                      </m:sSub>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num>
                        <m:den>
                          <m:r>
                            <a:rPr lang="en-IN" sz="2400" b="0" i="1" dirty="0" smtClean="0">
                              <a:solidFill>
                                <a:schemeClr val="tx1"/>
                              </a:solidFill>
                              <a:latin typeface="Cambria Math" panose="02040503050406030204" pitchFamily="18" charset="0"/>
                            </a:rPr>
                            <m:t>𝑀</m:t>
                          </m:r>
                        </m:den>
                      </m:f>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sSub>
                        <m:sSubPr>
                          <m:ctrlPr>
                            <a:rPr lang="en-IN" sz="2400" b="1" i="1" dirty="0">
                              <a:solidFill>
                                <a:schemeClr val="tx1"/>
                              </a:solidFill>
                              <a:latin typeface="Cambria Math" panose="02040503050406030204" pitchFamily="18" charset="0"/>
                            </a:rPr>
                          </m:ctrlPr>
                        </m:sSubPr>
                        <m:e>
                          <m:r>
                            <a:rPr lang="en-IN" sz="2400" b="1" i="1" dirty="0">
                              <a:solidFill>
                                <a:schemeClr val="tx1"/>
                              </a:solidFill>
                              <a:latin typeface="Cambria Math" panose="02040503050406030204" pitchFamily="18" charset="0"/>
                            </a:rPr>
                            <m:t>𝑯</m:t>
                          </m:r>
                        </m:e>
                        <m:sub>
                          <m:r>
                            <a:rPr lang="en-IN" sz="2400" b="1" i="1" dirty="0">
                              <a:solidFill>
                                <a:schemeClr val="tx1"/>
                              </a:solidFill>
                              <a:latin typeface="Cambria Math" panose="02040503050406030204" pitchFamily="18" charset="0"/>
                            </a:rPr>
                            <m:t>𝒆𝒇𝒇</m:t>
                          </m:r>
                        </m:sub>
                      </m:sSub>
                    </m:oMath>
                  </m:oMathPara>
                </a14:m>
                <a:endParaRPr lang="en-IN" dirty="0"/>
              </a:p>
            </p:txBody>
          </p:sp>
        </mc:Choice>
        <mc:Fallback xmlns="">
          <p:sp>
            <p:nvSpPr>
              <p:cNvPr id="65" name="TextBox 64">
                <a:extLst>
                  <a:ext uri="{FF2B5EF4-FFF2-40B4-BE49-F238E27FC236}">
                    <a16:creationId xmlns:a16="http://schemas.microsoft.com/office/drawing/2014/main" id="{643B85E0-355F-43D2-A814-A222561CC7C0}"/>
                  </a:ext>
                </a:extLst>
              </p:cNvPr>
              <p:cNvSpPr txBox="1">
                <a:spLocks noRot="1" noChangeAspect="1" noMove="1" noResize="1" noEditPoints="1" noAdjustHandles="1" noChangeArrowheads="1" noChangeShapeType="1" noTextEdit="1"/>
              </p:cNvSpPr>
              <p:nvPr/>
            </p:nvSpPr>
            <p:spPr>
              <a:xfrm>
                <a:off x="159503" y="3239673"/>
                <a:ext cx="8030091" cy="806439"/>
              </a:xfrm>
              <a:prstGeom prst="rect">
                <a:avLst/>
              </a:prstGeom>
              <a:blipFill>
                <a:blip r:embed="rId5"/>
                <a:stretch>
                  <a:fillRect/>
                </a:stretch>
              </a:blipFill>
            </p:spPr>
            <p:txBody>
              <a:bodyPr/>
              <a:lstStyle/>
              <a:p>
                <a:r>
                  <a:rPr lang="en-IN">
                    <a:noFill/>
                  </a:rPr>
                  <a:t> </a:t>
                </a:r>
              </a:p>
            </p:txBody>
          </p:sp>
        </mc:Fallback>
      </mc:AlternateContent>
      <p:sp>
        <p:nvSpPr>
          <p:cNvPr id="66" name="TextBox 65">
            <a:extLst>
              <a:ext uri="{FF2B5EF4-FFF2-40B4-BE49-F238E27FC236}">
                <a16:creationId xmlns:a16="http://schemas.microsoft.com/office/drawing/2014/main" id="{FCBBBF40-EE2C-4B1C-8D0D-D01C9F21648A}"/>
              </a:ext>
            </a:extLst>
          </p:cNvPr>
          <p:cNvSpPr txBox="1"/>
          <p:nvPr/>
        </p:nvSpPr>
        <p:spPr>
          <a:xfrm>
            <a:off x="114628" y="2854345"/>
            <a:ext cx="2341029" cy="461665"/>
          </a:xfrm>
          <a:prstGeom prst="rect">
            <a:avLst/>
          </a:prstGeom>
          <a:noFill/>
        </p:spPr>
        <p:txBody>
          <a:bodyPr wrap="square" rtlCol="0">
            <a:spAutoFit/>
          </a:bodyPr>
          <a:lstStyle/>
          <a:p>
            <a:r>
              <a:rPr lang="en-IN" sz="2400" dirty="0">
                <a:solidFill>
                  <a:schemeClr val="accent6">
                    <a:lumMod val="75000"/>
                  </a:schemeClr>
                </a:solidFill>
              </a:rPr>
              <a:t>In standard form</a:t>
            </a:r>
          </a:p>
        </p:txBody>
      </p:sp>
      <p:sp>
        <p:nvSpPr>
          <p:cNvPr id="72" name="TextBox 71">
            <a:extLst>
              <a:ext uri="{FF2B5EF4-FFF2-40B4-BE49-F238E27FC236}">
                <a16:creationId xmlns:a16="http://schemas.microsoft.com/office/drawing/2014/main" id="{F2DA35AA-6B7F-429C-9641-E477B7DEB523}"/>
              </a:ext>
            </a:extLst>
          </p:cNvPr>
          <p:cNvSpPr txBox="1"/>
          <p:nvPr/>
        </p:nvSpPr>
        <p:spPr>
          <a:xfrm>
            <a:off x="6860481" y="1318789"/>
            <a:ext cx="2260033" cy="1631216"/>
          </a:xfrm>
          <a:prstGeom prst="rect">
            <a:avLst/>
          </a:prstGeom>
          <a:solidFill>
            <a:schemeClr val="bg1">
              <a:lumMod val="85000"/>
            </a:schemeClr>
          </a:solidFill>
        </p:spPr>
        <p:txBody>
          <a:bodyPr wrap="square" rtlCol="0">
            <a:spAutoFit/>
          </a:bodyPr>
          <a:lstStyle/>
          <a:p>
            <a:pPr algn="ctr"/>
            <a:r>
              <a:rPr lang="en-IN" sz="2000" b="1" dirty="0"/>
              <a:t>LL</a:t>
            </a:r>
            <a:r>
              <a:rPr lang="en-IN" sz="2000" dirty="0"/>
              <a:t> cannot account for large damping in thin Permalloy sheets, adjusted by Gilbert</a:t>
            </a:r>
          </a:p>
        </p:txBody>
      </p:sp>
      <p:grpSp>
        <p:nvGrpSpPr>
          <p:cNvPr id="10" name="Group 9">
            <a:extLst>
              <a:ext uri="{FF2B5EF4-FFF2-40B4-BE49-F238E27FC236}">
                <a16:creationId xmlns:a16="http://schemas.microsoft.com/office/drawing/2014/main" id="{36EA94D2-CCB7-4A63-A4D1-2BA9D19D2B50}"/>
              </a:ext>
            </a:extLst>
          </p:cNvPr>
          <p:cNvGrpSpPr/>
          <p:nvPr/>
        </p:nvGrpSpPr>
        <p:grpSpPr>
          <a:xfrm>
            <a:off x="117793" y="2072268"/>
            <a:ext cx="6994793" cy="806375"/>
            <a:chOff x="117793" y="2068743"/>
            <a:chExt cx="6994793" cy="806375"/>
          </a:xfrm>
        </p:grpSpPr>
        <p:sp>
          <p:nvSpPr>
            <p:cNvPr id="9" name="TextBox 8">
              <a:extLst>
                <a:ext uri="{FF2B5EF4-FFF2-40B4-BE49-F238E27FC236}">
                  <a16:creationId xmlns:a16="http://schemas.microsoft.com/office/drawing/2014/main" id="{C40D5168-2F35-4CF9-BF6E-37BBF90BC62F}"/>
                </a:ext>
              </a:extLst>
            </p:cNvPr>
            <p:cNvSpPr txBox="1"/>
            <p:nvPr/>
          </p:nvSpPr>
          <p:spPr>
            <a:xfrm>
              <a:off x="5794249" y="2223234"/>
              <a:ext cx="1318337" cy="400110"/>
            </a:xfrm>
            <a:prstGeom prst="rect">
              <a:avLst/>
            </a:prstGeom>
            <a:noFill/>
          </p:spPr>
          <p:txBody>
            <a:bodyPr wrap="square" rtlCol="0">
              <a:spAutoFit/>
            </a:bodyPr>
            <a:lstStyle/>
            <a:p>
              <a:r>
                <a:rPr lang="en-IN" sz="2000" dirty="0">
                  <a:solidFill>
                    <a:srgbClr val="C00000"/>
                  </a:solidFill>
                </a:rPr>
                <a:t>damping</a:t>
              </a:r>
            </a:p>
          </p:txBody>
        </p:sp>
        <p:sp>
          <p:nvSpPr>
            <p:cNvPr id="16" name="TextBox 15">
              <a:extLst>
                <a:ext uri="{FF2B5EF4-FFF2-40B4-BE49-F238E27FC236}">
                  <a16:creationId xmlns:a16="http://schemas.microsoft.com/office/drawing/2014/main" id="{DC576DE7-E15E-4044-9E33-94A5CBE8FE9B}"/>
                </a:ext>
              </a:extLst>
            </p:cNvPr>
            <p:cNvSpPr txBox="1"/>
            <p:nvPr/>
          </p:nvSpPr>
          <p:spPr>
            <a:xfrm>
              <a:off x="117793" y="2177549"/>
              <a:ext cx="633112" cy="461665"/>
            </a:xfrm>
            <a:prstGeom prst="rect">
              <a:avLst/>
            </a:prstGeom>
            <a:solidFill>
              <a:schemeClr val="bg1">
                <a:lumMod val="85000"/>
              </a:schemeClr>
            </a:solidFill>
          </p:spPr>
          <p:txBody>
            <a:bodyPr wrap="square" rtlCol="0">
              <a:spAutoFit/>
            </a:bodyPr>
            <a:lstStyle/>
            <a:p>
              <a:r>
                <a:rPr lang="en-IN" sz="2400" b="1" dirty="0">
                  <a:solidFill>
                    <a:srgbClr val="C00000"/>
                  </a:solidFill>
                </a:rPr>
                <a:t>LLG</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D27CB63-0310-4143-B9AA-0EF66629C380}"/>
                    </a:ext>
                  </a:extLst>
                </p:cNvPr>
                <p:cNvSpPr txBox="1"/>
                <p:nvPr/>
              </p:nvSpPr>
              <p:spPr>
                <a:xfrm>
                  <a:off x="792277" y="2068743"/>
                  <a:ext cx="5044140"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b="1" i="1" dirty="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sSub>
                          <m:sSubPr>
                            <m:ctrlPr>
                              <a:rPr lang="en-IN" sz="2400" b="1" i="1" dirty="0">
                                <a:solidFill>
                                  <a:schemeClr val="tx1"/>
                                </a:solidFill>
                                <a:latin typeface="Cambria Math" panose="02040503050406030204" pitchFamily="18" charset="0"/>
                              </a:rPr>
                            </m:ctrlPr>
                          </m:sSubPr>
                          <m:e>
                            <m:r>
                              <a:rPr lang="en-IN" sz="2400" b="1" i="1" dirty="0">
                                <a:solidFill>
                                  <a:schemeClr val="tx1"/>
                                </a:solidFill>
                                <a:latin typeface="Cambria Math" panose="02040503050406030204" pitchFamily="18" charset="0"/>
                              </a:rPr>
                              <m:t>𝑯</m:t>
                            </m:r>
                          </m:e>
                          <m:sub>
                            <m:r>
                              <a:rPr lang="en-IN" sz="2400" b="1" i="1" dirty="0">
                                <a:solidFill>
                                  <a:schemeClr val="tx1"/>
                                </a:solidFill>
                                <a:latin typeface="Cambria Math" panose="02040503050406030204" pitchFamily="18" charset="0"/>
                              </a:rPr>
                              <m:t>𝒆</m:t>
                            </m:r>
                            <m:r>
                              <a:rPr lang="en-IN" sz="2400" b="1" i="1" dirty="0" smtClean="0">
                                <a:solidFill>
                                  <a:schemeClr val="tx1"/>
                                </a:solidFill>
                                <a:latin typeface="Cambria Math" panose="02040503050406030204" pitchFamily="18" charset="0"/>
                              </a:rPr>
                              <m:t>𝒇𝒇</m:t>
                            </m:r>
                          </m:sub>
                        </m:sSub>
                        <m:r>
                          <a:rPr lang="en-IN" sz="2400" b="1" i="0" dirty="0" smtClean="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num>
                          <m:den>
                            <m:r>
                              <a:rPr lang="en-IN" sz="2400" i="1" dirty="0">
                                <a:solidFill>
                                  <a:schemeClr val="tx1"/>
                                </a:solidFill>
                                <a:latin typeface="Cambria Math" panose="02040503050406030204" pitchFamily="18" charset="0"/>
                              </a:rPr>
                              <m:t>𝑀</m:t>
                            </m:r>
                          </m:den>
                        </m:f>
                        <m:r>
                          <a:rPr lang="en-IN" sz="2400" b="1" i="1" dirty="0" smtClean="0">
                            <a:solidFill>
                              <a:schemeClr val="tx1"/>
                            </a:solidFill>
                            <a:latin typeface="Cambria Math" panose="02040503050406030204" pitchFamily="18" charset="0"/>
                          </a:rPr>
                          <m:t>𝑴</m:t>
                        </m:r>
                        <m:r>
                          <a:rPr lang="en-IN" sz="2400" i="0" dirty="0" smtClean="0">
                            <a:solidFill>
                              <a:schemeClr val="tx1"/>
                            </a:solidFill>
                            <a:latin typeface="Cambria Math" panose="02040503050406030204" pitchFamily="18" charset="0"/>
                          </a:rPr>
                          <m:t>×</m:t>
                        </m:r>
                        <m:f>
                          <m:fPr>
                            <m:ctrlPr>
                              <a:rPr lang="en-IN" sz="2400" i="1" dirty="0">
                                <a:solidFill>
                                  <a:prstClr val="black"/>
                                </a:solidFill>
                                <a:latin typeface="Cambria Math" panose="02040503050406030204" pitchFamily="18" charset="0"/>
                              </a:rPr>
                            </m:ctrlPr>
                          </m:fPr>
                          <m:num>
                            <m:r>
                              <a:rPr lang="en-IN" sz="2400" dirty="0">
                                <a:solidFill>
                                  <a:prstClr val="black"/>
                                </a:solidFill>
                                <a:latin typeface="Cambria Math" panose="02040503050406030204" pitchFamily="18" charset="0"/>
                              </a:rPr>
                              <m:t>ⅆ</m:t>
                            </m:r>
                            <m:r>
                              <a:rPr lang="en-IN" sz="2400" b="1" i="1" dirty="0">
                                <a:solidFill>
                                  <a:prstClr val="black"/>
                                </a:solidFill>
                                <a:latin typeface="Cambria Math" panose="02040503050406030204" pitchFamily="18" charset="0"/>
                              </a:rPr>
                              <m:t>𝑴</m:t>
                            </m:r>
                          </m:num>
                          <m:den>
                            <m:r>
                              <a:rPr lang="en-IN" sz="2400" dirty="0">
                                <a:solidFill>
                                  <a:prstClr val="black"/>
                                </a:solidFill>
                                <a:latin typeface="Cambria Math" panose="02040503050406030204" pitchFamily="18" charset="0"/>
                              </a:rPr>
                              <m:t>ⅆ</m:t>
                            </m:r>
                            <m:r>
                              <a:rPr lang="en-IN" sz="2400" i="1" dirty="0">
                                <a:solidFill>
                                  <a:prstClr val="black"/>
                                </a:solidFill>
                                <a:latin typeface="Cambria Math" panose="02040503050406030204" pitchFamily="18" charset="0"/>
                              </a:rPr>
                              <m:t>𝑡</m:t>
                            </m:r>
                          </m:den>
                        </m:f>
                      </m:oMath>
                    </m:oMathPara>
                  </a14:m>
                  <a:endParaRPr lang="en-IN" b="1" dirty="0">
                    <a:solidFill>
                      <a:schemeClr val="tx1"/>
                    </a:solidFill>
                  </a:endParaRPr>
                </a:p>
              </p:txBody>
            </p:sp>
          </mc:Choice>
          <mc:Fallback xmlns="">
            <p:sp>
              <p:nvSpPr>
                <p:cNvPr id="74" name="TextBox 73">
                  <a:extLst>
                    <a:ext uri="{FF2B5EF4-FFF2-40B4-BE49-F238E27FC236}">
                      <a16:creationId xmlns:a16="http://schemas.microsoft.com/office/drawing/2014/main" id="{5D27CB63-0310-4143-B9AA-0EF66629C380}"/>
                    </a:ext>
                  </a:extLst>
                </p:cNvPr>
                <p:cNvSpPr txBox="1">
                  <a:spLocks noRot="1" noChangeAspect="1" noMove="1" noResize="1" noEditPoints="1" noAdjustHandles="1" noChangeArrowheads="1" noChangeShapeType="1" noTextEdit="1"/>
                </p:cNvSpPr>
                <p:nvPr/>
              </p:nvSpPr>
              <p:spPr>
                <a:xfrm>
                  <a:off x="792277" y="2068743"/>
                  <a:ext cx="5044140" cy="806375"/>
                </a:xfrm>
                <a:prstGeom prst="rect">
                  <a:avLst/>
                </a:prstGeom>
                <a:blipFill>
                  <a:blip r:embed="rId6"/>
                  <a:stretch>
                    <a:fillRect/>
                  </a:stretch>
                </a:blipFill>
              </p:spPr>
              <p:txBody>
                <a:bodyPr/>
                <a:lstStyle/>
                <a:p>
                  <a:r>
                    <a:rPr lang="en-IN">
                      <a:noFill/>
                    </a:rPr>
                    <a:t> </a:t>
                  </a:r>
                </a:p>
              </p:txBody>
            </p:sp>
          </mc:Fallback>
        </mc:AlternateContent>
      </p:grpSp>
      <p:grpSp>
        <p:nvGrpSpPr>
          <p:cNvPr id="12" name="Group 11">
            <a:extLst>
              <a:ext uri="{FF2B5EF4-FFF2-40B4-BE49-F238E27FC236}">
                <a16:creationId xmlns:a16="http://schemas.microsoft.com/office/drawing/2014/main" id="{4714EB9F-ACB0-4012-8935-0718C487B51D}"/>
              </a:ext>
            </a:extLst>
          </p:cNvPr>
          <p:cNvGrpSpPr/>
          <p:nvPr/>
        </p:nvGrpSpPr>
        <p:grpSpPr>
          <a:xfrm>
            <a:off x="5352759" y="3918082"/>
            <a:ext cx="3690379" cy="2608559"/>
            <a:chOff x="5369340" y="3915980"/>
            <a:chExt cx="3690379" cy="2608559"/>
          </a:xfrm>
        </p:grpSpPr>
        <p:pic>
          <p:nvPicPr>
            <p:cNvPr id="8" name="Picture 7">
              <a:extLst>
                <a:ext uri="{FF2B5EF4-FFF2-40B4-BE49-F238E27FC236}">
                  <a16:creationId xmlns:a16="http://schemas.microsoft.com/office/drawing/2014/main" id="{063677AB-54DC-4143-B2B6-D810906BD1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7659" y="3915980"/>
              <a:ext cx="2922060" cy="2608559"/>
            </a:xfrm>
            <a:prstGeom prst="rect">
              <a:avLst/>
            </a:prstGeom>
          </p:spPr>
        </p:pic>
        <p:sp>
          <p:nvSpPr>
            <p:cNvPr id="75" name="TextBox 74">
              <a:extLst>
                <a:ext uri="{FF2B5EF4-FFF2-40B4-BE49-F238E27FC236}">
                  <a16:creationId xmlns:a16="http://schemas.microsoft.com/office/drawing/2014/main" id="{9CCDA510-27A6-4FB7-982C-36038505FA01}"/>
                </a:ext>
              </a:extLst>
            </p:cNvPr>
            <p:cNvSpPr txBox="1"/>
            <p:nvPr/>
          </p:nvSpPr>
          <p:spPr>
            <a:xfrm>
              <a:off x="5369340" y="4749610"/>
              <a:ext cx="631782" cy="461665"/>
            </a:xfrm>
            <a:prstGeom prst="rect">
              <a:avLst/>
            </a:prstGeom>
            <a:solidFill>
              <a:schemeClr val="bg1">
                <a:lumMod val="85000"/>
              </a:schemeClr>
            </a:solidFill>
          </p:spPr>
          <p:txBody>
            <a:bodyPr wrap="square" rtlCol="0">
              <a:spAutoFit/>
            </a:bodyPr>
            <a:lstStyle/>
            <a:p>
              <a:r>
                <a:rPr lang="en-IN" sz="2400" b="1" dirty="0">
                  <a:solidFill>
                    <a:srgbClr val="C00000"/>
                  </a:solidFill>
                </a:rPr>
                <a:t>LLG</a:t>
              </a:r>
            </a:p>
          </p:txBody>
        </p:sp>
      </p:grpSp>
      <p:grpSp>
        <p:nvGrpSpPr>
          <p:cNvPr id="11" name="Group 10">
            <a:extLst>
              <a:ext uri="{FF2B5EF4-FFF2-40B4-BE49-F238E27FC236}">
                <a16:creationId xmlns:a16="http://schemas.microsoft.com/office/drawing/2014/main" id="{18FF0FCE-6AAD-4E77-A7EB-7A2BFBDFC9E2}"/>
              </a:ext>
            </a:extLst>
          </p:cNvPr>
          <p:cNvGrpSpPr/>
          <p:nvPr/>
        </p:nvGrpSpPr>
        <p:grpSpPr>
          <a:xfrm>
            <a:off x="21409" y="4048214"/>
            <a:ext cx="3424638" cy="2478427"/>
            <a:chOff x="22296" y="4046112"/>
            <a:chExt cx="3424638" cy="2478427"/>
          </a:xfrm>
        </p:grpSpPr>
        <p:pic>
          <p:nvPicPr>
            <p:cNvPr id="80" name="Picture 79">
              <a:extLst>
                <a:ext uri="{FF2B5EF4-FFF2-40B4-BE49-F238E27FC236}">
                  <a16:creationId xmlns:a16="http://schemas.microsoft.com/office/drawing/2014/main" id="{5341608F-5149-4687-BF65-F9173449A4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96" y="4046112"/>
              <a:ext cx="2981211" cy="2478427"/>
            </a:xfrm>
            <a:prstGeom prst="rect">
              <a:avLst/>
            </a:prstGeom>
          </p:spPr>
        </p:pic>
        <p:sp>
          <p:nvSpPr>
            <p:cNvPr id="81" name="TextBox 80">
              <a:extLst>
                <a:ext uri="{FF2B5EF4-FFF2-40B4-BE49-F238E27FC236}">
                  <a16:creationId xmlns:a16="http://schemas.microsoft.com/office/drawing/2014/main" id="{8156CE5B-8436-45C1-A38F-CC8DD524EA8E}"/>
                </a:ext>
              </a:extLst>
            </p:cNvPr>
            <p:cNvSpPr txBox="1"/>
            <p:nvPr/>
          </p:nvSpPr>
          <p:spPr>
            <a:xfrm>
              <a:off x="2981620" y="4749609"/>
              <a:ext cx="465314" cy="461665"/>
            </a:xfrm>
            <a:prstGeom prst="rect">
              <a:avLst/>
            </a:prstGeom>
            <a:solidFill>
              <a:schemeClr val="bg1">
                <a:lumMod val="85000"/>
              </a:schemeClr>
            </a:solidFill>
          </p:spPr>
          <p:txBody>
            <a:bodyPr wrap="square" rtlCol="0">
              <a:spAutoFit/>
            </a:bodyPr>
            <a:lstStyle/>
            <a:p>
              <a:r>
                <a:rPr lang="en-IN" sz="2400" b="1" dirty="0">
                  <a:solidFill>
                    <a:srgbClr val="C00000"/>
                  </a:solidFill>
                </a:rPr>
                <a:t>LL</a:t>
              </a:r>
            </a:p>
          </p:txBody>
        </p:sp>
      </p:grpSp>
      <p:sp>
        <p:nvSpPr>
          <p:cNvPr id="26" name="TextBox 25">
            <a:extLst>
              <a:ext uri="{FF2B5EF4-FFF2-40B4-BE49-F238E27FC236}">
                <a16:creationId xmlns:a16="http://schemas.microsoft.com/office/drawing/2014/main" id="{F90A15E4-A7B2-456D-83CF-755F7F233922}"/>
              </a:ext>
            </a:extLst>
          </p:cNvPr>
          <p:cNvSpPr txBox="1"/>
          <p:nvPr/>
        </p:nvSpPr>
        <p:spPr>
          <a:xfrm>
            <a:off x="2704795" y="6153024"/>
            <a:ext cx="3734410" cy="338554"/>
          </a:xfrm>
          <a:prstGeom prst="rect">
            <a:avLst/>
          </a:prstGeom>
          <a:noFill/>
        </p:spPr>
        <p:txBody>
          <a:bodyPr wrap="square" rtlCol="0">
            <a:spAutoFit/>
          </a:bodyPr>
          <a:lstStyle/>
          <a:p>
            <a:r>
              <a:rPr lang="en-IN" sz="1600" dirty="0"/>
              <a:t>Gilbert, IEEE Trans. Magn. 40, 3443 (2004)</a:t>
            </a:r>
          </a:p>
        </p:txBody>
      </p:sp>
      <p:sp>
        <p:nvSpPr>
          <p:cNvPr id="3" name="Slide Number Placeholder 2">
            <a:extLst>
              <a:ext uri="{FF2B5EF4-FFF2-40B4-BE49-F238E27FC236}">
                <a16:creationId xmlns:a16="http://schemas.microsoft.com/office/drawing/2014/main" id="{9DA4C5D7-F643-494C-B087-6DA9582823AF}"/>
              </a:ext>
            </a:extLst>
          </p:cNvPr>
          <p:cNvSpPr>
            <a:spLocks noGrp="1"/>
          </p:cNvSpPr>
          <p:nvPr>
            <p:ph type="sldNum" sz="quarter" idx="12"/>
          </p:nvPr>
        </p:nvSpPr>
        <p:spPr/>
        <p:txBody>
          <a:bodyPr/>
          <a:lstStyle/>
          <a:p>
            <a:fld id="{4E3495D0-1C20-4D5C-AE9D-42F7DC54160D}" type="slidenum">
              <a:rPr lang="en-US" smtClean="0"/>
              <a:t>17</a:t>
            </a:fld>
            <a:endParaRPr lang="en-US"/>
          </a:p>
        </p:txBody>
      </p:sp>
    </p:spTree>
    <p:custDataLst>
      <p:tags r:id="rId1"/>
    </p:custDataLst>
    <p:extLst>
      <p:ext uri="{BB962C8B-B14F-4D97-AF65-F5344CB8AC3E}">
        <p14:creationId xmlns:p14="http://schemas.microsoft.com/office/powerpoint/2010/main" val="3631492951"/>
      </p:ext>
    </p:extLst>
  </p:cSld>
  <p:clrMapOvr>
    <a:masterClrMapping/>
  </p:clrMapOvr>
  <mc:AlternateContent xmlns:mc="http://schemas.openxmlformats.org/markup-compatibility/2006" xmlns:p14="http://schemas.microsoft.com/office/powerpoint/2010/main">
    <mc:Choice Requires="p14">
      <p:transition spd="slow" p14:dur="2000" advTm="50378"/>
    </mc:Choice>
    <mc:Fallback xmlns="">
      <p:transition spd="slow" advTm="50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2" grpId="0" animBg="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4577-015A-478F-9474-4B48A8C69E45}"/>
              </a:ext>
            </a:extLst>
          </p:cNvPr>
          <p:cNvSpPr>
            <a:spLocks noGrp="1"/>
          </p:cNvSpPr>
          <p:nvPr>
            <p:ph type="title"/>
          </p:nvPr>
        </p:nvSpPr>
        <p:spPr/>
        <p:txBody>
          <a:bodyPr/>
          <a:lstStyle/>
          <a:p>
            <a:r>
              <a:rPr lang="en-IN" dirty="0"/>
              <a:t>Magnetization switching: Magnetic field</a:t>
            </a:r>
          </a:p>
        </p:txBody>
      </p:sp>
      <p:sp>
        <p:nvSpPr>
          <p:cNvPr id="4" name="Date Placeholder 3">
            <a:extLst>
              <a:ext uri="{FF2B5EF4-FFF2-40B4-BE49-F238E27FC236}">
                <a16:creationId xmlns:a16="http://schemas.microsoft.com/office/drawing/2014/main" id="{32B6C211-982C-4A8A-AC19-D77DBDFF1E13}"/>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93757B57-AB9B-482E-A43F-4C932789660C}"/>
              </a:ext>
            </a:extLst>
          </p:cNvPr>
          <p:cNvSpPr>
            <a:spLocks noGrp="1"/>
          </p:cNvSpPr>
          <p:nvPr>
            <p:ph type="ftr" sz="quarter" idx="11"/>
          </p:nvPr>
        </p:nvSpPr>
        <p:spPr/>
        <p:txBody>
          <a:bodyPr/>
          <a:lstStyle/>
          <a:p>
            <a:r>
              <a:rPr lang="en-US"/>
              <a:t>IISER Bhopal</a:t>
            </a:r>
            <a:endParaRPr lang="en-US" dirty="0"/>
          </a:p>
        </p:txBody>
      </p:sp>
      <p:grpSp>
        <p:nvGrpSpPr>
          <p:cNvPr id="3" name="Group 2">
            <a:extLst>
              <a:ext uri="{FF2B5EF4-FFF2-40B4-BE49-F238E27FC236}">
                <a16:creationId xmlns:a16="http://schemas.microsoft.com/office/drawing/2014/main" id="{DABAEED6-4972-4BE7-B27E-85B405AEDC9F}"/>
              </a:ext>
            </a:extLst>
          </p:cNvPr>
          <p:cNvGrpSpPr/>
          <p:nvPr/>
        </p:nvGrpSpPr>
        <p:grpSpPr>
          <a:xfrm>
            <a:off x="4373512" y="3778641"/>
            <a:ext cx="1002053" cy="1119437"/>
            <a:chOff x="4377714" y="3775336"/>
            <a:chExt cx="1002053" cy="1119437"/>
          </a:xfrm>
        </p:grpSpPr>
        <p:cxnSp>
          <p:nvCxnSpPr>
            <p:cNvPr id="39" name="Straight Arrow Connector 38">
              <a:extLst>
                <a:ext uri="{FF2B5EF4-FFF2-40B4-BE49-F238E27FC236}">
                  <a16:creationId xmlns:a16="http://schemas.microsoft.com/office/drawing/2014/main" id="{04009EDB-AE9F-49DF-9F6E-520A732B5242}"/>
                </a:ext>
              </a:extLst>
            </p:cNvPr>
            <p:cNvCxnSpPr/>
            <p:nvPr/>
          </p:nvCxnSpPr>
          <p:spPr>
            <a:xfrm flipV="1">
              <a:off x="4523614" y="4223019"/>
              <a:ext cx="0" cy="546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4E853A-2B96-43FD-9164-0AD2EBE9BE23}"/>
                </a:ext>
              </a:extLst>
            </p:cNvPr>
            <p:cNvCxnSpPr>
              <a:cxnSpLocks/>
            </p:cNvCxnSpPr>
            <p:nvPr/>
          </p:nvCxnSpPr>
          <p:spPr>
            <a:xfrm>
              <a:off x="4504564" y="4769327"/>
              <a:ext cx="5320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FC8155-1D3B-4745-9C31-EC9A519A7FBD}"/>
                </a:ext>
              </a:extLst>
            </p:cNvPr>
            <p:cNvSpPr txBox="1"/>
            <p:nvPr/>
          </p:nvSpPr>
          <p:spPr>
            <a:xfrm>
              <a:off x="4377714" y="3775336"/>
              <a:ext cx="362122" cy="461665"/>
            </a:xfrm>
            <a:prstGeom prst="rect">
              <a:avLst/>
            </a:prstGeom>
            <a:noFill/>
          </p:spPr>
          <p:txBody>
            <a:bodyPr wrap="square" rtlCol="0">
              <a:spAutoFit/>
            </a:bodyPr>
            <a:lstStyle/>
            <a:p>
              <a:r>
                <a:rPr lang="en-IN" sz="2400" b="1" dirty="0"/>
                <a:t>z</a:t>
              </a:r>
            </a:p>
          </p:txBody>
        </p:sp>
        <p:sp>
          <p:nvSpPr>
            <p:cNvPr id="47" name="TextBox 46">
              <a:extLst>
                <a:ext uri="{FF2B5EF4-FFF2-40B4-BE49-F238E27FC236}">
                  <a16:creationId xmlns:a16="http://schemas.microsoft.com/office/drawing/2014/main" id="{9AEBC73B-F266-4DCF-AA95-53E604053669}"/>
                </a:ext>
              </a:extLst>
            </p:cNvPr>
            <p:cNvSpPr txBox="1"/>
            <p:nvPr/>
          </p:nvSpPr>
          <p:spPr>
            <a:xfrm>
              <a:off x="5017645" y="4433108"/>
              <a:ext cx="362122" cy="461665"/>
            </a:xfrm>
            <a:prstGeom prst="rect">
              <a:avLst/>
            </a:prstGeom>
            <a:noFill/>
          </p:spPr>
          <p:txBody>
            <a:bodyPr wrap="square" rtlCol="0">
              <a:spAutoFit/>
            </a:bodyPr>
            <a:lstStyle/>
            <a:p>
              <a:r>
                <a:rPr lang="en-IN" sz="2400" b="1" dirty="0"/>
                <a:t>y</a:t>
              </a:r>
            </a:p>
          </p:txBody>
        </p:sp>
      </p:grpSp>
      <p:grpSp>
        <p:nvGrpSpPr>
          <p:cNvPr id="22" name="Group 21">
            <a:extLst>
              <a:ext uri="{FF2B5EF4-FFF2-40B4-BE49-F238E27FC236}">
                <a16:creationId xmlns:a16="http://schemas.microsoft.com/office/drawing/2014/main" id="{3DC112B1-28AD-4441-ADEB-F915594422A1}"/>
              </a:ext>
            </a:extLst>
          </p:cNvPr>
          <p:cNvGrpSpPr/>
          <p:nvPr/>
        </p:nvGrpSpPr>
        <p:grpSpPr>
          <a:xfrm>
            <a:off x="1808816" y="4189097"/>
            <a:ext cx="1037931" cy="461665"/>
            <a:chOff x="1811856" y="4189097"/>
            <a:chExt cx="1037931" cy="461665"/>
          </a:xfrm>
        </p:grpSpPr>
        <p:sp>
          <p:nvSpPr>
            <p:cNvPr id="36" name="Arrow: Down 35">
              <a:extLst>
                <a:ext uri="{FF2B5EF4-FFF2-40B4-BE49-F238E27FC236}">
                  <a16:creationId xmlns:a16="http://schemas.microsoft.com/office/drawing/2014/main" id="{C954D849-1C72-4670-A704-E5713A0B08E6}"/>
                </a:ext>
              </a:extLst>
            </p:cNvPr>
            <p:cNvSpPr/>
            <p:nvPr/>
          </p:nvSpPr>
          <p:spPr>
            <a:xfrm rot="16200000">
              <a:off x="2029639" y="3995096"/>
              <a:ext cx="138261" cy="573828"/>
            </a:xfrm>
            <a:prstGeom prst="downArrow">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6DA5767F-E54D-4C70-90BC-631C0126451D}"/>
                </a:ext>
              </a:extLst>
            </p:cNvPr>
            <p:cNvSpPr txBox="1"/>
            <p:nvPr/>
          </p:nvSpPr>
          <p:spPr>
            <a:xfrm>
              <a:off x="2376890" y="4189097"/>
              <a:ext cx="472897" cy="461665"/>
            </a:xfrm>
            <a:prstGeom prst="rect">
              <a:avLst/>
            </a:prstGeom>
            <a:noFill/>
          </p:spPr>
          <p:txBody>
            <a:bodyPr wrap="square" rtlCol="0">
              <a:spAutoFit/>
            </a:bodyPr>
            <a:lstStyle/>
            <a:p>
              <a:r>
                <a:rPr lang="en-IN" sz="2400" dirty="0"/>
                <a:t>H</a:t>
              </a:r>
              <a:r>
                <a:rPr lang="en-IN" sz="2400" baseline="-25000" dirty="0"/>
                <a:t>y</a:t>
              </a:r>
            </a:p>
          </p:txBody>
        </p:sp>
      </p:grpSp>
      <p:grpSp>
        <p:nvGrpSpPr>
          <p:cNvPr id="23" name="Group 22">
            <a:extLst>
              <a:ext uri="{FF2B5EF4-FFF2-40B4-BE49-F238E27FC236}">
                <a16:creationId xmlns:a16="http://schemas.microsoft.com/office/drawing/2014/main" id="{C928314A-1D86-48DE-ABD9-743452028168}"/>
              </a:ext>
            </a:extLst>
          </p:cNvPr>
          <p:cNvGrpSpPr/>
          <p:nvPr/>
        </p:nvGrpSpPr>
        <p:grpSpPr>
          <a:xfrm>
            <a:off x="3228462" y="4191133"/>
            <a:ext cx="646865" cy="581067"/>
            <a:chOff x="3228683" y="4188260"/>
            <a:chExt cx="646865" cy="581067"/>
          </a:xfrm>
        </p:grpSpPr>
        <p:sp>
          <p:nvSpPr>
            <p:cNvPr id="37" name="Arrow: Down 36">
              <a:extLst>
                <a:ext uri="{FF2B5EF4-FFF2-40B4-BE49-F238E27FC236}">
                  <a16:creationId xmlns:a16="http://schemas.microsoft.com/office/drawing/2014/main" id="{E08F869E-DA4E-4E43-BEA1-1AE09C3C4D91}"/>
                </a:ext>
              </a:extLst>
            </p:cNvPr>
            <p:cNvSpPr/>
            <p:nvPr/>
          </p:nvSpPr>
          <p:spPr>
            <a:xfrm rot="10800000">
              <a:off x="3228683" y="4203505"/>
              <a:ext cx="179861" cy="565822"/>
            </a:xfrm>
            <a:prstGeom prst="downArrow">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45D04F5-A11A-43E7-BDFC-7E36B8ABBF45}"/>
                </a:ext>
              </a:extLst>
            </p:cNvPr>
            <p:cNvSpPr txBox="1"/>
            <p:nvPr/>
          </p:nvSpPr>
          <p:spPr>
            <a:xfrm>
              <a:off x="3402651" y="4188260"/>
              <a:ext cx="472897" cy="461665"/>
            </a:xfrm>
            <a:prstGeom prst="rect">
              <a:avLst/>
            </a:prstGeom>
            <a:noFill/>
          </p:spPr>
          <p:txBody>
            <a:bodyPr wrap="square" rtlCol="0">
              <a:spAutoFit/>
            </a:bodyPr>
            <a:lstStyle/>
            <a:p>
              <a:r>
                <a:rPr lang="en-IN" sz="2400" dirty="0"/>
                <a:t>H</a:t>
              </a:r>
              <a:r>
                <a:rPr lang="en-IN" sz="2400" baseline="-25000" dirty="0"/>
                <a:t>z</a:t>
              </a:r>
            </a:p>
          </p:txBody>
        </p:sp>
      </p:grpSp>
      <p:grpSp>
        <p:nvGrpSpPr>
          <p:cNvPr id="12" name="Group 11">
            <a:extLst>
              <a:ext uri="{FF2B5EF4-FFF2-40B4-BE49-F238E27FC236}">
                <a16:creationId xmlns:a16="http://schemas.microsoft.com/office/drawing/2014/main" id="{F96A0333-5819-47D0-BA03-087C70EC1F64}"/>
              </a:ext>
            </a:extLst>
          </p:cNvPr>
          <p:cNvGrpSpPr/>
          <p:nvPr/>
        </p:nvGrpSpPr>
        <p:grpSpPr>
          <a:xfrm>
            <a:off x="91641" y="953037"/>
            <a:ext cx="1238841" cy="1227283"/>
            <a:chOff x="91641" y="953037"/>
            <a:chExt cx="1238841" cy="1227283"/>
          </a:xfrm>
        </p:grpSpPr>
        <p:sp>
          <p:nvSpPr>
            <p:cNvPr id="9" name="Freeform: Shape 8">
              <a:extLst>
                <a:ext uri="{FF2B5EF4-FFF2-40B4-BE49-F238E27FC236}">
                  <a16:creationId xmlns:a16="http://schemas.microsoft.com/office/drawing/2014/main" id="{9B9E1361-16A6-4881-A156-19BDFEDCE62E}"/>
                </a:ext>
              </a:extLst>
            </p:cNvPr>
            <p:cNvSpPr/>
            <p:nvPr/>
          </p:nvSpPr>
          <p:spPr>
            <a:xfrm>
              <a:off x="115490" y="953037"/>
              <a:ext cx="1214992" cy="1058972"/>
            </a:xfrm>
            <a:custGeom>
              <a:avLst/>
              <a:gdLst>
                <a:gd name="connsiteX0" fmla="*/ 0 w 2158738"/>
                <a:gd name="connsiteY0" fmla="*/ 0 h 1362532"/>
                <a:gd name="connsiteX1" fmla="*/ 688156 w 2158738"/>
                <a:gd name="connsiteY1" fmla="*/ 1329179 h 1362532"/>
                <a:gd name="connsiteX2" fmla="*/ 1168923 w 2158738"/>
                <a:gd name="connsiteY2" fmla="*/ 772998 h 1362532"/>
                <a:gd name="connsiteX3" fmla="*/ 1630837 w 2158738"/>
                <a:gd name="connsiteY3" fmla="*/ 1348033 h 1362532"/>
                <a:gd name="connsiteX4" fmla="*/ 2158738 w 2158738"/>
                <a:gd name="connsiteY4" fmla="*/ 37707 h 1362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38" h="1362532">
                  <a:moveTo>
                    <a:pt x="0" y="0"/>
                  </a:moveTo>
                  <a:cubicBezTo>
                    <a:pt x="246668" y="600173"/>
                    <a:pt x="493336" y="1200346"/>
                    <a:pt x="688156" y="1329179"/>
                  </a:cubicBezTo>
                  <a:cubicBezTo>
                    <a:pt x="882977" y="1458012"/>
                    <a:pt x="1011810" y="769856"/>
                    <a:pt x="1168923" y="772998"/>
                  </a:cubicBezTo>
                  <a:cubicBezTo>
                    <a:pt x="1326036" y="776140"/>
                    <a:pt x="1465868" y="1470581"/>
                    <a:pt x="1630837" y="1348033"/>
                  </a:cubicBezTo>
                  <a:cubicBezTo>
                    <a:pt x="1795806" y="1225485"/>
                    <a:pt x="1977272" y="631596"/>
                    <a:pt x="2158738" y="37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ECC6CA4-721B-4444-BD9A-FB8E26CF5CBD}"/>
                </a:ext>
              </a:extLst>
            </p:cNvPr>
            <p:cNvSpPr/>
            <p:nvPr/>
          </p:nvSpPr>
          <p:spPr>
            <a:xfrm>
              <a:off x="430750" y="1821383"/>
              <a:ext cx="152664" cy="169381"/>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CF680D1F-7B73-4BC2-9F15-69DAAF859AD7}"/>
                </a:ext>
              </a:extLst>
            </p:cNvPr>
            <p:cNvSpPr/>
            <p:nvPr/>
          </p:nvSpPr>
          <p:spPr>
            <a:xfrm>
              <a:off x="91641" y="1815194"/>
              <a:ext cx="179861" cy="365126"/>
            </a:xfrm>
            <a:prstGeom prst="downArrow">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9C97CE38-110A-48A7-93AE-5A397F645763}"/>
              </a:ext>
            </a:extLst>
          </p:cNvPr>
          <p:cNvGrpSpPr/>
          <p:nvPr/>
        </p:nvGrpSpPr>
        <p:grpSpPr>
          <a:xfrm>
            <a:off x="1585313" y="991581"/>
            <a:ext cx="1097083" cy="1375643"/>
            <a:chOff x="1582123" y="984221"/>
            <a:chExt cx="1097083" cy="1375643"/>
          </a:xfrm>
        </p:grpSpPr>
        <p:sp>
          <p:nvSpPr>
            <p:cNvPr id="11" name="Freeform: Shape 10">
              <a:extLst>
                <a:ext uri="{FF2B5EF4-FFF2-40B4-BE49-F238E27FC236}">
                  <a16:creationId xmlns:a16="http://schemas.microsoft.com/office/drawing/2014/main" id="{C5D3DB5B-2B30-4766-B5BA-235D0B243989}"/>
                </a:ext>
              </a:extLst>
            </p:cNvPr>
            <p:cNvSpPr/>
            <p:nvPr/>
          </p:nvSpPr>
          <p:spPr>
            <a:xfrm>
              <a:off x="1582123" y="984221"/>
              <a:ext cx="1097083" cy="1033627"/>
            </a:xfrm>
            <a:custGeom>
              <a:avLst/>
              <a:gdLst>
                <a:gd name="connsiteX0" fmla="*/ 0 w 1545020"/>
                <a:gd name="connsiteY0" fmla="*/ 0 h 1214166"/>
                <a:gd name="connsiteX1" fmla="*/ 835572 w 1545020"/>
                <a:gd name="connsiteY1" fmla="*/ 1213945 h 1214166"/>
                <a:gd name="connsiteX2" fmla="*/ 1545020 w 1545020"/>
                <a:gd name="connsiteY2" fmla="*/ 78828 h 1214166"/>
              </a:gdLst>
              <a:ahLst/>
              <a:cxnLst>
                <a:cxn ang="0">
                  <a:pos x="connsiteX0" y="connsiteY0"/>
                </a:cxn>
                <a:cxn ang="0">
                  <a:pos x="connsiteX1" y="connsiteY1"/>
                </a:cxn>
                <a:cxn ang="0">
                  <a:pos x="connsiteX2" y="connsiteY2"/>
                </a:cxn>
              </a:cxnLst>
              <a:rect l="l" t="t" r="r" b="b"/>
              <a:pathLst>
                <a:path w="1545020" h="1214166">
                  <a:moveTo>
                    <a:pt x="0" y="0"/>
                  </a:moveTo>
                  <a:cubicBezTo>
                    <a:pt x="289034" y="600403"/>
                    <a:pt x="578069" y="1200807"/>
                    <a:pt x="835572" y="1213945"/>
                  </a:cubicBezTo>
                  <a:cubicBezTo>
                    <a:pt x="1093075" y="1227083"/>
                    <a:pt x="1319047" y="652955"/>
                    <a:pt x="1545020" y="7882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5DE64E4-71D0-4567-A47C-CBDA470E3870}"/>
                </a:ext>
              </a:extLst>
            </p:cNvPr>
            <p:cNvSpPr/>
            <p:nvPr/>
          </p:nvSpPr>
          <p:spPr>
            <a:xfrm>
              <a:off x="2115455" y="1842628"/>
              <a:ext cx="152664" cy="169381"/>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Down 31">
              <a:extLst>
                <a:ext uri="{FF2B5EF4-FFF2-40B4-BE49-F238E27FC236}">
                  <a16:creationId xmlns:a16="http://schemas.microsoft.com/office/drawing/2014/main" id="{57FD8D0D-D423-416E-A6E0-174DBC25E4AB}"/>
                </a:ext>
              </a:extLst>
            </p:cNvPr>
            <p:cNvSpPr/>
            <p:nvPr/>
          </p:nvSpPr>
          <p:spPr>
            <a:xfrm rot="16200000">
              <a:off x="2101857" y="2087371"/>
              <a:ext cx="179861" cy="365126"/>
            </a:xfrm>
            <a:prstGeom prst="downArrow">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864150C4-AF3B-42B2-9012-1F0A15C5CDC5}"/>
              </a:ext>
            </a:extLst>
          </p:cNvPr>
          <p:cNvGrpSpPr/>
          <p:nvPr/>
        </p:nvGrpSpPr>
        <p:grpSpPr>
          <a:xfrm>
            <a:off x="4292479" y="1059439"/>
            <a:ext cx="1430192" cy="1021885"/>
            <a:chOff x="4292479" y="1062990"/>
            <a:chExt cx="1430192" cy="1021885"/>
          </a:xfrm>
        </p:grpSpPr>
        <p:sp>
          <p:nvSpPr>
            <p:cNvPr id="30" name="Oval 29">
              <a:extLst>
                <a:ext uri="{FF2B5EF4-FFF2-40B4-BE49-F238E27FC236}">
                  <a16:creationId xmlns:a16="http://schemas.microsoft.com/office/drawing/2014/main" id="{0EFC95AD-DC9D-4370-BA64-5D1C3F59C0BC}"/>
                </a:ext>
              </a:extLst>
            </p:cNvPr>
            <p:cNvSpPr/>
            <p:nvPr/>
          </p:nvSpPr>
          <p:spPr>
            <a:xfrm>
              <a:off x="5211476" y="1731169"/>
              <a:ext cx="152664" cy="169381"/>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FB70DB60-B093-4312-A889-D913D5B3228A}"/>
                </a:ext>
              </a:extLst>
            </p:cNvPr>
            <p:cNvGrpSpPr/>
            <p:nvPr/>
          </p:nvGrpSpPr>
          <p:grpSpPr>
            <a:xfrm>
              <a:off x="4292479" y="1062990"/>
              <a:ext cx="1430192" cy="1021885"/>
              <a:chOff x="4293001" y="1062811"/>
              <a:chExt cx="1430192" cy="1021885"/>
            </a:xfrm>
          </p:grpSpPr>
          <p:sp>
            <p:nvSpPr>
              <p:cNvPr id="14" name="Freeform: Shape 13">
                <a:extLst>
                  <a:ext uri="{FF2B5EF4-FFF2-40B4-BE49-F238E27FC236}">
                    <a16:creationId xmlns:a16="http://schemas.microsoft.com/office/drawing/2014/main" id="{64DE93DA-00B3-4B20-8492-59DFA2D1D1A4}"/>
                  </a:ext>
                </a:extLst>
              </p:cNvPr>
              <p:cNvSpPr/>
              <p:nvPr/>
            </p:nvSpPr>
            <p:spPr>
              <a:xfrm>
                <a:off x="4293001" y="1062811"/>
                <a:ext cx="1380518" cy="864246"/>
              </a:xfrm>
              <a:custGeom>
                <a:avLst/>
                <a:gdLst>
                  <a:gd name="connsiteX0" fmla="*/ 0 w 2158738"/>
                  <a:gd name="connsiteY0" fmla="*/ 0 h 1362532"/>
                  <a:gd name="connsiteX1" fmla="*/ 688156 w 2158738"/>
                  <a:gd name="connsiteY1" fmla="*/ 1329179 h 1362532"/>
                  <a:gd name="connsiteX2" fmla="*/ 1168923 w 2158738"/>
                  <a:gd name="connsiteY2" fmla="*/ 772998 h 1362532"/>
                  <a:gd name="connsiteX3" fmla="*/ 1630837 w 2158738"/>
                  <a:gd name="connsiteY3" fmla="*/ 1348033 h 1362532"/>
                  <a:gd name="connsiteX4" fmla="*/ 2158738 w 2158738"/>
                  <a:gd name="connsiteY4" fmla="*/ 37707 h 1362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38" h="1362532">
                    <a:moveTo>
                      <a:pt x="0" y="0"/>
                    </a:moveTo>
                    <a:cubicBezTo>
                      <a:pt x="246668" y="600173"/>
                      <a:pt x="493336" y="1200346"/>
                      <a:pt x="688156" y="1329179"/>
                    </a:cubicBezTo>
                    <a:cubicBezTo>
                      <a:pt x="882977" y="1458012"/>
                      <a:pt x="1011810" y="769856"/>
                      <a:pt x="1168923" y="772998"/>
                    </a:cubicBezTo>
                    <a:cubicBezTo>
                      <a:pt x="1326036" y="776140"/>
                      <a:pt x="1465868" y="1470581"/>
                      <a:pt x="1630837" y="1348033"/>
                    </a:cubicBezTo>
                    <a:cubicBezTo>
                      <a:pt x="1795806" y="1225485"/>
                      <a:pt x="1977272" y="631596"/>
                      <a:pt x="2158738" y="37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932AB206-FC67-4B04-9558-B4FC1710B2A1}"/>
                  </a:ext>
                </a:extLst>
              </p:cNvPr>
              <p:cNvSpPr/>
              <p:nvPr/>
            </p:nvSpPr>
            <p:spPr>
              <a:xfrm rot="10800000">
                <a:off x="5543332" y="1719570"/>
                <a:ext cx="179861" cy="365126"/>
              </a:xfrm>
              <a:prstGeom prst="downArrow">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4" name="Group 23">
            <a:extLst>
              <a:ext uri="{FF2B5EF4-FFF2-40B4-BE49-F238E27FC236}">
                <a16:creationId xmlns:a16="http://schemas.microsoft.com/office/drawing/2014/main" id="{42A4E5AE-213E-459B-8026-DF6899F3DD7D}"/>
              </a:ext>
            </a:extLst>
          </p:cNvPr>
          <p:cNvGrpSpPr/>
          <p:nvPr/>
        </p:nvGrpSpPr>
        <p:grpSpPr>
          <a:xfrm>
            <a:off x="2838860" y="1058972"/>
            <a:ext cx="1281059" cy="953037"/>
            <a:chOff x="2838454" y="1057853"/>
            <a:chExt cx="1281059" cy="953037"/>
          </a:xfrm>
        </p:grpSpPr>
        <p:sp>
          <p:nvSpPr>
            <p:cNvPr id="13" name="Freeform: Shape 12">
              <a:extLst>
                <a:ext uri="{FF2B5EF4-FFF2-40B4-BE49-F238E27FC236}">
                  <a16:creationId xmlns:a16="http://schemas.microsoft.com/office/drawing/2014/main" id="{44D65A96-41B6-47F3-836E-4ED98C61F36B}"/>
                </a:ext>
              </a:extLst>
            </p:cNvPr>
            <p:cNvSpPr/>
            <p:nvPr/>
          </p:nvSpPr>
          <p:spPr>
            <a:xfrm>
              <a:off x="2838454" y="1057853"/>
              <a:ext cx="1281059" cy="953037"/>
            </a:xfrm>
            <a:custGeom>
              <a:avLst/>
              <a:gdLst>
                <a:gd name="connsiteX0" fmla="*/ 0 w 1939159"/>
                <a:gd name="connsiteY0" fmla="*/ 0 h 1530733"/>
                <a:gd name="connsiteX1" fmla="*/ 504497 w 1939159"/>
                <a:gd name="connsiteY1" fmla="*/ 1292772 h 1530733"/>
                <a:gd name="connsiteX2" fmla="*/ 898635 w 1939159"/>
                <a:gd name="connsiteY2" fmla="*/ 867103 h 1530733"/>
                <a:gd name="connsiteX3" fmla="*/ 1434663 w 1939159"/>
                <a:gd name="connsiteY3" fmla="*/ 1513489 h 1530733"/>
                <a:gd name="connsiteX4" fmla="*/ 1939159 w 1939159"/>
                <a:gd name="connsiteY4" fmla="*/ 31531 h 1530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159" h="1530733">
                  <a:moveTo>
                    <a:pt x="0" y="0"/>
                  </a:moveTo>
                  <a:cubicBezTo>
                    <a:pt x="177362" y="574127"/>
                    <a:pt x="354725" y="1148255"/>
                    <a:pt x="504497" y="1292772"/>
                  </a:cubicBezTo>
                  <a:cubicBezTo>
                    <a:pt x="654270" y="1437289"/>
                    <a:pt x="743607" y="830317"/>
                    <a:pt x="898635" y="867103"/>
                  </a:cubicBezTo>
                  <a:cubicBezTo>
                    <a:pt x="1053663" y="903889"/>
                    <a:pt x="1261242" y="1652751"/>
                    <a:pt x="1434663" y="1513489"/>
                  </a:cubicBezTo>
                  <a:cubicBezTo>
                    <a:pt x="1608084" y="1374227"/>
                    <a:pt x="1907628" y="199697"/>
                    <a:pt x="1939159" y="31531"/>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Oval 27">
              <a:extLst>
                <a:ext uri="{FF2B5EF4-FFF2-40B4-BE49-F238E27FC236}">
                  <a16:creationId xmlns:a16="http://schemas.microsoft.com/office/drawing/2014/main" id="{716F899F-9198-4B34-85F9-8586847518A7}"/>
                </a:ext>
              </a:extLst>
            </p:cNvPr>
            <p:cNvSpPr/>
            <p:nvPr/>
          </p:nvSpPr>
          <p:spPr>
            <a:xfrm>
              <a:off x="3326319" y="1399882"/>
              <a:ext cx="152664" cy="169381"/>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EA9EBBC6-C534-421C-9BDB-14CF6945B384}"/>
                </a:ext>
              </a:extLst>
            </p:cNvPr>
            <p:cNvSpPr/>
            <p:nvPr/>
          </p:nvSpPr>
          <p:spPr>
            <a:xfrm>
              <a:off x="3652855" y="1815195"/>
              <a:ext cx="152664" cy="169381"/>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6" name="Straight Arrow Connector 55">
              <a:extLst>
                <a:ext uri="{FF2B5EF4-FFF2-40B4-BE49-F238E27FC236}">
                  <a16:creationId xmlns:a16="http://schemas.microsoft.com/office/drawing/2014/main" id="{6859A579-09C6-49DA-A128-E6DCDECC9256}"/>
                </a:ext>
              </a:extLst>
            </p:cNvPr>
            <p:cNvCxnSpPr>
              <a:cxnSpLocks/>
            </p:cNvCxnSpPr>
            <p:nvPr/>
          </p:nvCxnSpPr>
          <p:spPr>
            <a:xfrm>
              <a:off x="3538577" y="1586637"/>
              <a:ext cx="134781" cy="196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C909EC8-A964-439D-AEC5-09084CE8A23A}"/>
              </a:ext>
            </a:extLst>
          </p:cNvPr>
          <p:cNvGrpSpPr/>
          <p:nvPr/>
        </p:nvGrpSpPr>
        <p:grpSpPr>
          <a:xfrm>
            <a:off x="1940351" y="2598544"/>
            <a:ext cx="559484" cy="1279594"/>
            <a:chOff x="1934425" y="2591208"/>
            <a:chExt cx="559484" cy="1279594"/>
          </a:xfrm>
        </p:grpSpPr>
        <p:sp>
          <p:nvSpPr>
            <p:cNvPr id="33" name="Arrow: Down 32">
              <a:extLst>
                <a:ext uri="{FF2B5EF4-FFF2-40B4-BE49-F238E27FC236}">
                  <a16:creationId xmlns:a16="http://schemas.microsoft.com/office/drawing/2014/main" id="{19029D21-34E4-407B-BBAE-1C1EBF3BB8DB}"/>
                </a:ext>
              </a:extLst>
            </p:cNvPr>
            <p:cNvSpPr/>
            <p:nvPr/>
          </p:nvSpPr>
          <p:spPr>
            <a:xfrm rot="16200000">
              <a:off x="2101858" y="2773683"/>
              <a:ext cx="179861" cy="365126"/>
            </a:xfrm>
            <a:prstGeom prst="downArrow">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BBB4E422-C7AA-42D7-A7A0-281287399DBC}"/>
                </a:ext>
              </a:extLst>
            </p:cNvPr>
            <p:cNvSpPr txBox="1"/>
            <p:nvPr/>
          </p:nvSpPr>
          <p:spPr>
            <a:xfrm>
              <a:off x="1939896" y="3409137"/>
              <a:ext cx="554013" cy="461665"/>
            </a:xfrm>
            <a:prstGeom prst="rect">
              <a:avLst/>
            </a:prstGeom>
            <a:noFill/>
          </p:spPr>
          <p:txBody>
            <a:bodyPr wrap="square" rtlCol="0">
              <a:spAutoFit/>
            </a:bodyPr>
            <a:lstStyle/>
            <a:p>
              <a:r>
                <a:rPr lang="en-IN" sz="2400" dirty="0"/>
                <a:t>(b)</a:t>
              </a:r>
            </a:p>
          </p:txBody>
        </p:sp>
        <p:sp>
          <p:nvSpPr>
            <p:cNvPr id="59" name="Oval 58">
              <a:extLst>
                <a:ext uri="{FF2B5EF4-FFF2-40B4-BE49-F238E27FC236}">
                  <a16:creationId xmlns:a16="http://schemas.microsoft.com/office/drawing/2014/main" id="{FF56FEC8-020D-46C9-84CE-9F1B106FD14B}"/>
                </a:ext>
              </a:extLst>
            </p:cNvPr>
            <p:cNvSpPr/>
            <p:nvPr/>
          </p:nvSpPr>
          <p:spPr>
            <a:xfrm>
              <a:off x="1934425" y="2591208"/>
              <a:ext cx="514723" cy="73007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FC28156B-ACA7-411E-8BEC-A3652FC48721}"/>
              </a:ext>
            </a:extLst>
          </p:cNvPr>
          <p:cNvGrpSpPr/>
          <p:nvPr/>
        </p:nvGrpSpPr>
        <p:grpSpPr>
          <a:xfrm>
            <a:off x="386429" y="2591184"/>
            <a:ext cx="573829" cy="1274990"/>
            <a:chOff x="386429" y="2591184"/>
            <a:chExt cx="573829" cy="1274990"/>
          </a:xfrm>
        </p:grpSpPr>
        <p:sp>
          <p:nvSpPr>
            <p:cNvPr id="31" name="Arrow: Down 30">
              <a:extLst>
                <a:ext uri="{FF2B5EF4-FFF2-40B4-BE49-F238E27FC236}">
                  <a16:creationId xmlns:a16="http://schemas.microsoft.com/office/drawing/2014/main" id="{10D49A6F-1D3F-472D-8890-C78C088FC524}"/>
                </a:ext>
              </a:extLst>
            </p:cNvPr>
            <p:cNvSpPr/>
            <p:nvPr/>
          </p:nvSpPr>
          <p:spPr>
            <a:xfrm>
              <a:off x="583414" y="2830394"/>
              <a:ext cx="179861" cy="365126"/>
            </a:xfrm>
            <a:prstGeom prst="downArrow">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98122250-56AD-40E9-AC48-6BC6305124F1}"/>
                </a:ext>
              </a:extLst>
            </p:cNvPr>
            <p:cNvSpPr txBox="1"/>
            <p:nvPr/>
          </p:nvSpPr>
          <p:spPr>
            <a:xfrm>
              <a:off x="386429" y="3404509"/>
              <a:ext cx="573829" cy="461665"/>
            </a:xfrm>
            <a:prstGeom prst="rect">
              <a:avLst/>
            </a:prstGeom>
            <a:noFill/>
          </p:spPr>
          <p:txBody>
            <a:bodyPr wrap="square" rtlCol="0">
              <a:spAutoFit/>
            </a:bodyPr>
            <a:lstStyle/>
            <a:p>
              <a:r>
                <a:rPr lang="en-IN" sz="2400" dirty="0"/>
                <a:t>(a)</a:t>
              </a:r>
            </a:p>
          </p:txBody>
        </p:sp>
        <p:sp>
          <p:nvSpPr>
            <p:cNvPr id="60" name="Oval 59">
              <a:extLst>
                <a:ext uri="{FF2B5EF4-FFF2-40B4-BE49-F238E27FC236}">
                  <a16:creationId xmlns:a16="http://schemas.microsoft.com/office/drawing/2014/main" id="{7B5A61EC-936C-4924-BB0F-A982A841B3A0}"/>
                </a:ext>
              </a:extLst>
            </p:cNvPr>
            <p:cNvSpPr/>
            <p:nvPr/>
          </p:nvSpPr>
          <p:spPr>
            <a:xfrm>
              <a:off x="430750" y="2591184"/>
              <a:ext cx="514723" cy="73007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BA9631EE-0367-4F81-AE2F-F3B50C22A437}"/>
              </a:ext>
            </a:extLst>
          </p:cNvPr>
          <p:cNvGrpSpPr/>
          <p:nvPr/>
        </p:nvGrpSpPr>
        <p:grpSpPr>
          <a:xfrm>
            <a:off x="3070955" y="2588773"/>
            <a:ext cx="554013" cy="1281393"/>
            <a:chOff x="3070770" y="2584781"/>
            <a:chExt cx="554013" cy="1281393"/>
          </a:xfrm>
        </p:grpSpPr>
        <p:sp>
          <p:nvSpPr>
            <p:cNvPr id="34" name="Arrow: Down 33">
              <a:extLst>
                <a:ext uri="{FF2B5EF4-FFF2-40B4-BE49-F238E27FC236}">
                  <a16:creationId xmlns:a16="http://schemas.microsoft.com/office/drawing/2014/main" id="{4E0E4C91-34BD-480A-98DF-5AF5BB8CDF96}"/>
                </a:ext>
              </a:extLst>
            </p:cNvPr>
            <p:cNvSpPr/>
            <p:nvPr/>
          </p:nvSpPr>
          <p:spPr>
            <a:xfrm rot="10800000">
              <a:off x="3222790" y="2742727"/>
              <a:ext cx="179861" cy="365126"/>
            </a:xfrm>
            <a:prstGeom prst="downArrow">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9D51592A-4804-4DDE-9BD3-7F6A0E38C440}"/>
                </a:ext>
              </a:extLst>
            </p:cNvPr>
            <p:cNvSpPr txBox="1"/>
            <p:nvPr/>
          </p:nvSpPr>
          <p:spPr>
            <a:xfrm>
              <a:off x="3070770" y="3404509"/>
              <a:ext cx="554013" cy="461665"/>
            </a:xfrm>
            <a:prstGeom prst="rect">
              <a:avLst/>
            </a:prstGeom>
            <a:noFill/>
          </p:spPr>
          <p:txBody>
            <a:bodyPr wrap="square" rtlCol="0">
              <a:spAutoFit/>
            </a:bodyPr>
            <a:lstStyle/>
            <a:p>
              <a:r>
                <a:rPr lang="en-IN" sz="2400" dirty="0"/>
                <a:t>(c)</a:t>
              </a:r>
            </a:p>
          </p:txBody>
        </p:sp>
        <p:sp>
          <p:nvSpPr>
            <p:cNvPr id="61" name="Oval 60">
              <a:extLst>
                <a:ext uri="{FF2B5EF4-FFF2-40B4-BE49-F238E27FC236}">
                  <a16:creationId xmlns:a16="http://schemas.microsoft.com/office/drawing/2014/main" id="{E78EC140-34CB-4905-AE86-52CD28544563}"/>
                </a:ext>
              </a:extLst>
            </p:cNvPr>
            <p:cNvSpPr/>
            <p:nvPr/>
          </p:nvSpPr>
          <p:spPr>
            <a:xfrm>
              <a:off x="3070770" y="2584781"/>
              <a:ext cx="514723" cy="73007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0C670D93-B801-4487-A1B1-809CFBD2F891}"/>
              </a:ext>
            </a:extLst>
          </p:cNvPr>
          <p:cNvGrpSpPr/>
          <p:nvPr/>
        </p:nvGrpSpPr>
        <p:grpSpPr>
          <a:xfrm>
            <a:off x="4717109" y="2586728"/>
            <a:ext cx="544222" cy="1274989"/>
            <a:chOff x="4720902" y="2591184"/>
            <a:chExt cx="544222" cy="1274989"/>
          </a:xfrm>
        </p:grpSpPr>
        <p:sp>
          <p:nvSpPr>
            <p:cNvPr id="35" name="Arrow: Down 34">
              <a:extLst>
                <a:ext uri="{FF2B5EF4-FFF2-40B4-BE49-F238E27FC236}">
                  <a16:creationId xmlns:a16="http://schemas.microsoft.com/office/drawing/2014/main" id="{B5CE1662-501A-4BCD-B695-C14409F7639E}"/>
                </a:ext>
              </a:extLst>
            </p:cNvPr>
            <p:cNvSpPr/>
            <p:nvPr/>
          </p:nvSpPr>
          <p:spPr>
            <a:xfrm rot="10800000">
              <a:off x="4897010" y="2742728"/>
              <a:ext cx="179861" cy="365126"/>
            </a:xfrm>
            <a:prstGeom prst="downArrow">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EB89438B-457B-4306-890A-01A4A2D83B83}"/>
                </a:ext>
              </a:extLst>
            </p:cNvPr>
            <p:cNvSpPr txBox="1"/>
            <p:nvPr/>
          </p:nvSpPr>
          <p:spPr>
            <a:xfrm>
              <a:off x="4720902" y="3404508"/>
              <a:ext cx="532075" cy="461665"/>
            </a:xfrm>
            <a:prstGeom prst="rect">
              <a:avLst/>
            </a:prstGeom>
            <a:noFill/>
          </p:spPr>
          <p:txBody>
            <a:bodyPr wrap="square" rtlCol="0">
              <a:spAutoFit/>
            </a:bodyPr>
            <a:lstStyle/>
            <a:p>
              <a:r>
                <a:rPr lang="en-IN" sz="2400" dirty="0"/>
                <a:t>(d)</a:t>
              </a:r>
            </a:p>
          </p:txBody>
        </p:sp>
        <p:sp>
          <p:nvSpPr>
            <p:cNvPr id="62" name="Oval 61">
              <a:extLst>
                <a:ext uri="{FF2B5EF4-FFF2-40B4-BE49-F238E27FC236}">
                  <a16:creationId xmlns:a16="http://schemas.microsoft.com/office/drawing/2014/main" id="{A85F368F-F8E3-45F8-A6C6-F4BDBD93E4AC}"/>
                </a:ext>
              </a:extLst>
            </p:cNvPr>
            <p:cNvSpPr/>
            <p:nvPr/>
          </p:nvSpPr>
          <p:spPr>
            <a:xfrm>
              <a:off x="4750401" y="2591184"/>
              <a:ext cx="514723" cy="73007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TextBox 65">
            <a:extLst>
              <a:ext uri="{FF2B5EF4-FFF2-40B4-BE49-F238E27FC236}">
                <a16:creationId xmlns:a16="http://schemas.microsoft.com/office/drawing/2014/main" id="{B1104AAE-76C7-43C0-B8E1-2E5BB1A15D57}"/>
              </a:ext>
            </a:extLst>
          </p:cNvPr>
          <p:cNvSpPr txBox="1"/>
          <p:nvPr/>
        </p:nvSpPr>
        <p:spPr>
          <a:xfrm>
            <a:off x="6632832" y="1237590"/>
            <a:ext cx="1791239" cy="461665"/>
          </a:xfrm>
          <a:prstGeom prst="rect">
            <a:avLst/>
          </a:prstGeom>
          <a:solidFill>
            <a:schemeClr val="accent6">
              <a:lumMod val="40000"/>
              <a:lumOff val="60000"/>
            </a:schemeClr>
          </a:solidFill>
        </p:spPr>
        <p:txBody>
          <a:bodyPr wrap="square" rtlCol="0">
            <a:spAutoFit/>
          </a:bodyPr>
          <a:lstStyle/>
          <a:p>
            <a:r>
              <a:rPr lang="en-IN" sz="2400" dirty="0">
                <a:solidFill>
                  <a:srgbClr val="C00000"/>
                </a:solidFill>
              </a:rPr>
              <a:t>DOWN to UP</a:t>
            </a:r>
          </a:p>
        </p:txBody>
      </p:sp>
      <p:sp>
        <p:nvSpPr>
          <p:cNvPr id="67" name="TextBox 66">
            <a:extLst>
              <a:ext uri="{FF2B5EF4-FFF2-40B4-BE49-F238E27FC236}">
                <a16:creationId xmlns:a16="http://schemas.microsoft.com/office/drawing/2014/main" id="{0225739E-E35F-4662-B74E-319186718DF9}"/>
              </a:ext>
            </a:extLst>
          </p:cNvPr>
          <p:cNvSpPr txBox="1"/>
          <p:nvPr/>
        </p:nvSpPr>
        <p:spPr>
          <a:xfrm>
            <a:off x="5722671" y="3879919"/>
            <a:ext cx="3360030" cy="830997"/>
          </a:xfrm>
          <a:prstGeom prst="rect">
            <a:avLst/>
          </a:prstGeom>
          <a:solidFill>
            <a:schemeClr val="accent6">
              <a:lumMod val="40000"/>
              <a:lumOff val="60000"/>
            </a:schemeClr>
          </a:solidFill>
        </p:spPr>
        <p:txBody>
          <a:bodyPr wrap="square" rtlCol="0">
            <a:spAutoFit/>
          </a:bodyPr>
          <a:lstStyle/>
          <a:p>
            <a:pPr algn="ctr"/>
            <a:r>
              <a:rPr lang="en-IN" sz="2400" dirty="0">
                <a:solidFill>
                  <a:srgbClr val="C00000"/>
                </a:solidFill>
              </a:rPr>
              <a:t>Magnetic Random Access Memory (MRAM)</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83319ED-F856-4ADB-A04D-6B4C534E0A04}"/>
                  </a:ext>
                </a:extLst>
              </p:cNvPr>
              <p:cNvSpPr txBox="1"/>
              <p:nvPr/>
            </p:nvSpPr>
            <p:spPr>
              <a:xfrm>
                <a:off x="-39845" y="4907222"/>
                <a:ext cx="7294600"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t>Huge energy dissipation to generate the magnetic field </a:t>
                </a:r>
                <a14:m>
                  <m:oMath xmlns:m="http://schemas.openxmlformats.org/officeDocument/2006/math">
                    <m:r>
                      <a:rPr lang="en-IN" sz="2400" i="1" dirty="0" smtClean="0">
                        <a:latin typeface="Cambria Math" panose="02040503050406030204" pitchFamily="18" charset="0"/>
                      </a:rPr>
                      <m:t>10</m:t>
                    </m:r>
                    <m:r>
                      <a:rPr lang="en-IN" sz="2400" i="1" baseline="30000" dirty="0">
                        <a:latin typeface="Cambria Math" panose="02040503050406030204" pitchFamily="18" charset="0"/>
                      </a:rPr>
                      <m:t>7</m:t>
                    </m:r>
                    <m:r>
                      <a:rPr lang="en-IN" sz="2400" i="1" dirty="0">
                        <a:latin typeface="Cambria Math" panose="02040503050406030204" pitchFamily="18" charset="0"/>
                      </a:rPr>
                      <m:t>−10</m:t>
                    </m:r>
                    <m:r>
                      <a:rPr lang="en-IN" sz="2400" i="1" baseline="30000" dirty="0">
                        <a:latin typeface="Cambria Math" panose="02040503050406030204" pitchFamily="18" charset="0"/>
                      </a:rPr>
                      <m:t>8</m:t>
                    </m:r>
                  </m:oMath>
                </a14:m>
                <a:r>
                  <a:rPr lang="en-IN" sz="2400" dirty="0"/>
                  <a:t> KT (~</a:t>
                </a:r>
                <a:r>
                  <a:rPr lang="en-IN" sz="2400" b="1" dirty="0"/>
                  <a:t>1 pJ</a:t>
                </a:r>
                <a:r>
                  <a:rPr lang="en-IN" sz="2400" dirty="0"/>
                  <a:t>)</a:t>
                </a:r>
              </a:p>
            </p:txBody>
          </p:sp>
        </mc:Choice>
        <mc:Fallback xmlns="">
          <p:sp>
            <p:nvSpPr>
              <p:cNvPr id="68" name="TextBox 67">
                <a:extLst>
                  <a:ext uri="{FF2B5EF4-FFF2-40B4-BE49-F238E27FC236}">
                    <a16:creationId xmlns:a16="http://schemas.microsoft.com/office/drawing/2014/main" id="{D83319ED-F856-4ADB-A04D-6B4C534E0A04}"/>
                  </a:ext>
                </a:extLst>
              </p:cNvPr>
              <p:cNvSpPr txBox="1">
                <a:spLocks noRot="1" noChangeAspect="1" noMove="1" noResize="1" noEditPoints="1" noAdjustHandles="1" noChangeArrowheads="1" noChangeShapeType="1" noTextEdit="1"/>
              </p:cNvSpPr>
              <p:nvPr/>
            </p:nvSpPr>
            <p:spPr>
              <a:xfrm>
                <a:off x="-39845" y="4907222"/>
                <a:ext cx="7294600" cy="830997"/>
              </a:xfrm>
              <a:prstGeom prst="rect">
                <a:avLst/>
              </a:prstGeom>
              <a:blipFill>
                <a:blip r:embed="rId4"/>
                <a:stretch>
                  <a:fillRect l="-1086" t="-5882" r="-1086" b="-16176"/>
                </a:stretch>
              </a:blipFill>
            </p:spPr>
            <p:txBody>
              <a:bodyPr/>
              <a:lstStyle/>
              <a:p>
                <a:r>
                  <a:rPr lang="en-IN">
                    <a:noFill/>
                  </a:rPr>
                  <a:t> </a:t>
                </a:r>
              </a:p>
            </p:txBody>
          </p:sp>
        </mc:Fallback>
      </mc:AlternateContent>
      <p:sp>
        <p:nvSpPr>
          <p:cNvPr id="69" name="TextBox 68">
            <a:extLst>
              <a:ext uri="{FF2B5EF4-FFF2-40B4-BE49-F238E27FC236}">
                <a16:creationId xmlns:a16="http://schemas.microsoft.com/office/drawing/2014/main" id="{1CCCA024-D5ED-4EEB-B04A-1488EA2F1044}"/>
              </a:ext>
            </a:extLst>
          </p:cNvPr>
          <p:cNvSpPr txBox="1"/>
          <p:nvPr/>
        </p:nvSpPr>
        <p:spPr>
          <a:xfrm>
            <a:off x="-39845" y="5719152"/>
            <a:ext cx="672481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t>Magnetic field is difficult to confine in small space</a:t>
            </a:r>
          </a:p>
        </p:txBody>
      </p:sp>
      <p:sp>
        <p:nvSpPr>
          <p:cNvPr id="71" name="TextBox 70">
            <a:extLst>
              <a:ext uri="{FF2B5EF4-FFF2-40B4-BE49-F238E27FC236}">
                <a16:creationId xmlns:a16="http://schemas.microsoft.com/office/drawing/2014/main" id="{BA7A9985-ACF5-469A-B743-ECDE9F8143A6}"/>
              </a:ext>
            </a:extLst>
          </p:cNvPr>
          <p:cNvSpPr txBox="1"/>
          <p:nvPr/>
        </p:nvSpPr>
        <p:spPr>
          <a:xfrm>
            <a:off x="6663301" y="5519026"/>
            <a:ext cx="2421157" cy="830997"/>
          </a:xfrm>
          <a:prstGeom prst="rect">
            <a:avLst/>
          </a:prstGeom>
          <a:solidFill>
            <a:schemeClr val="bg1">
              <a:lumMod val="85000"/>
            </a:schemeClr>
          </a:solidFill>
        </p:spPr>
        <p:txBody>
          <a:bodyPr wrap="square" rtlCol="0">
            <a:spAutoFit/>
          </a:bodyPr>
          <a:lstStyle/>
          <a:p>
            <a:pPr marL="342900" indent="-342900">
              <a:buFont typeface="Arial" panose="020B0604020202020204" pitchFamily="34" charset="0"/>
              <a:buChar char="•"/>
            </a:pPr>
            <a:r>
              <a:rPr lang="en-IN" sz="2400" dirty="0">
                <a:solidFill>
                  <a:srgbClr val="C00000"/>
                </a:solidFill>
              </a:rPr>
              <a:t>Spin current</a:t>
            </a:r>
          </a:p>
          <a:p>
            <a:pPr marL="342900" indent="-342900">
              <a:buFont typeface="Arial" panose="020B0604020202020204" pitchFamily="34" charset="0"/>
              <a:buChar char="•"/>
            </a:pPr>
            <a:r>
              <a:rPr lang="en-IN" sz="2400" dirty="0">
                <a:solidFill>
                  <a:srgbClr val="C00000"/>
                </a:solidFill>
              </a:rPr>
              <a:t>Voltage control</a:t>
            </a:r>
          </a:p>
        </p:txBody>
      </p:sp>
      <p:grpSp>
        <p:nvGrpSpPr>
          <p:cNvPr id="10" name="Group 9">
            <a:extLst>
              <a:ext uri="{FF2B5EF4-FFF2-40B4-BE49-F238E27FC236}">
                <a16:creationId xmlns:a16="http://schemas.microsoft.com/office/drawing/2014/main" id="{58DC1494-C16A-40C5-9509-86DA9BB13FF3}"/>
              </a:ext>
            </a:extLst>
          </p:cNvPr>
          <p:cNvGrpSpPr/>
          <p:nvPr/>
        </p:nvGrpSpPr>
        <p:grpSpPr>
          <a:xfrm>
            <a:off x="6411245" y="1896999"/>
            <a:ext cx="2607388" cy="1935278"/>
            <a:chOff x="5851416" y="1895421"/>
            <a:chExt cx="2607388" cy="1935278"/>
          </a:xfrm>
        </p:grpSpPr>
        <p:sp>
          <p:nvSpPr>
            <p:cNvPr id="63" name="Oval 62">
              <a:extLst>
                <a:ext uri="{FF2B5EF4-FFF2-40B4-BE49-F238E27FC236}">
                  <a16:creationId xmlns:a16="http://schemas.microsoft.com/office/drawing/2014/main" id="{4EAEBB68-CF9B-4A7F-AC72-3DB7F1646F34}"/>
                </a:ext>
              </a:extLst>
            </p:cNvPr>
            <p:cNvSpPr/>
            <p:nvPr/>
          </p:nvSpPr>
          <p:spPr>
            <a:xfrm>
              <a:off x="7128260" y="1895421"/>
              <a:ext cx="1330544" cy="188485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Arrow: Down 63">
              <a:extLst>
                <a:ext uri="{FF2B5EF4-FFF2-40B4-BE49-F238E27FC236}">
                  <a16:creationId xmlns:a16="http://schemas.microsoft.com/office/drawing/2014/main" id="{95C24F59-840E-48A1-B05F-4914A844A631}"/>
                </a:ext>
              </a:extLst>
            </p:cNvPr>
            <p:cNvSpPr/>
            <p:nvPr/>
          </p:nvSpPr>
          <p:spPr>
            <a:xfrm rot="10800000">
              <a:off x="7500456" y="1978851"/>
              <a:ext cx="561005" cy="754692"/>
            </a:xfrm>
            <a:prstGeom prst="downArrow">
              <a:avLst/>
            </a:prstGeom>
            <a:solidFill>
              <a:schemeClr val="accent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Arrow: Down 64">
              <a:extLst>
                <a:ext uri="{FF2B5EF4-FFF2-40B4-BE49-F238E27FC236}">
                  <a16:creationId xmlns:a16="http://schemas.microsoft.com/office/drawing/2014/main" id="{BB29C572-C408-4E12-93A3-68266E9E1F04}"/>
                </a:ext>
              </a:extLst>
            </p:cNvPr>
            <p:cNvSpPr/>
            <p:nvPr/>
          </p:nvSpPr>
          <p:spPr>
            <a:xfrm>
              <a:off x="7500455" y="2767855"/>
              <a:ext cx="561005" cy="754692"/>
            </a:xfrm>
            <a:prstGeom prst="downArrow">
              <a:avLst/>
            </a:prstGeom>
            <a:noFill/>
            <a:ln w="2540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284ECB5-655E-4F1A-85BA-EC843BA228A8}"/>
                    </a:ext>
                  </a:extLst>
                </p:cNvPr>
                <p:cNvSpPr txBox="1"/>
                <p:nvPr/>
              </p:nvSpPr>
              <p:spPr>
                <a:xfrm>
                  <a:off x="6069962" y="2103642"/>
                  <a:ext cx="11545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IN" sz="2400" b="1" i="0" dirty="0" smtClean="0">
                            <a:latin typeface="Cambria Math" panose="02040503050406030204" pitchFamily="18" charset="0"/>
                            <a:cs typeface="Arial" panose="020B0604020202020204" pitchFamily="34" charset="0"/>
                          </a:rPr>
                          <m:t>=</m:t>
                        </m:r>
                        <m:sSup>
                          <m:sSupPr>
                            <m:ctrlPr>
                              <a:rPr lang="en-IN" sz="2400" i="1" dirty="0" smtClean="0">
                                <a:latin typeface="Cambria Math" panose="02040503050406030204" pitchFamily="18" charset="0"/>
                                <a:cs typeface="Arial" panose="020B0604020202020204" pitchFamily="34" charset="0"/>
                              </a:rPr>
                            </m:ctrlPr>
                          </m:sSupPr>
                          <m:e>
                            <m:r>
                              <a:rPr lang="en-IN" sz="2400" b="0" i="0" dirty="0" smtClean="0">
                                <a:latin typeface="Cambria Math" panose="02040503050406030204" pitchFamily="18" charset="0"/>
                                <a:cs typeface="Arial" panose="020B0604020202020204" pitchFamily="34" charset="0"/>
                              </a:rPr>
                              <m:t>0</m:t>
                            </m:r>
                          </m:e>
                          <m:sup>
                            <m:r>
                              <m:rPr>
                                <m:sty m:val="p"/>
                              </m:rPr>
                              <a:rPr lang="en-IN" sz="2400" b="0" i="0" dirty="0" smtClean="0">
                                <a:latin typeface="Cambria Math" panose="02040503050406030204" pitchFamily="18" charset="0"/>
                                <a:cs typeface="Arial" panose="020B0604020202020204" pitchFamily="34" charset="0"/>
                              </a:rPr>
                              <m:t>o</m:t>
                            </m:r>
                          </m:sup>
                        </m:sSup>
                      </m:oMath>
                    </m:oMathPara>
                  </a14:m>
                  <a:endParaRPr lang="en-IN" sz="2400" dirty="0"/>
                </a:p>
              </p:txBody>
            </p:sp>
          </mc:Choice>
          <mc:Fallback xmlns="">
            <p:sp>
              <p:nvSpPr>
                <p:cNvPr id="55" name="TextBox 54">
                  <a:extLst>
                    <a:ext uri="{FF2B5EF4-FFF2-40B4-BE49-F238E27FC236}">
                      <a16:creationId xmlns:a16="http://schemas.microsoft.com/office/drawing/2014/main" id="{3284ECB5-655E-4F1A-85BA-EC843BA228A8}"/>
                    </a:ext>
                  </a:extLst>
                </p:cNvPr>
                <p:cNvSpPr txBox="1">
                  <a:spLocks noRot="1" noChangeAspect="1" noMove="1" noResize="1" noEditPoints="1" noAdjustHandles="1" noChangeArrowheads="1" noChangeShapeType="1" noTextEdit="1"/>
                </p:cNvSpPr>
                <p:nvPr/>
              </p:nvSpPr>
              <p:spPr>
                <a:xfrm>
                  <a:off x="6069962" y="2103642"/>
                  <a:ext cx="1154561" cy="46166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144C38E-E4FB-4922-AC76-907F93A30C5D}"/>
                    </a:ext>
                  </a:extLst>
                </p:cNvPr>
                <p:cNvSpPr txBox="1"/>
                <p:nvPr/>
              </p:nvSpPr>
              <p:spPr>
                <a:xfrm>
                  <a:off x="5851416" y="3408643"/>
                  <a:ext cx="1536721" cy="4220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IN" sz="2400" b="1" i="0" dirty="0" smtClean="0">
                            <a:latin typeface="Cambria Math" panose="02040503050406030204" pitchFamily="18" charset="0"/>
                            <a:cs typeface="Arial" panose="020B0604020202020204" pitchFamily="34" charset="0"/>
                          </a:rPr>
                          <m:t>=</m:t>
                        </m:r>
                        <m:sSup>
                          <m:sSupPr>
                            <m:ctrlPr>
                              <a:rPr lang="en-IN" sz="2400" i="1" dirty="0" smtClean="0">
                                <a:latin typeface="Cambria Math" panose="02040503050406030204" pitchFamily="18" charset="0"/>
                                <a:cs typeface="Arial" panose="020B0604020202020204" pitchFamily="34" charset="0"/>
                              </a:rPr>
                            </m:ctrlPr>
                          </m:sSupPr>
                          <m:e>
                            <m:r>
                              <a:rPr lang="en-IN" sz="2400" b="0" i="1" dirty="0" smtClean="0">
                                <a:latin typeface="Cambria Math" panose="02040503050406030204" pitchFamily="18" charset="0"/>
                                <a:cs typeface="Arial" panose="020B0604020202020204" pitchFamily="34" charset="0"/>
                              </a:rPr>
                              <m:t>18</m:t>
                            </m:r>
                            <m:r>
                              <a:rPr lang="en-IN" sz="2400" b="0" i="0" dirty="0" smtClean="0">
                                <a:latin typeface="Cambria Math" panose="02040503050406030204" pitchFamily="18" charset="0"/>
                                <a:cs typeface="Arial" panose="020B0604020202020204" pitchFamily="34" charset="0"/>
                              </a:rPr>
                              <m:t>0</m:t>
                            </m:r>
                          </m:e>
                          <m:sup>
                            <m:r>
                              <m:rPr>
                                <m:sty m:val="p"/>
                              </m:rPr>
                              <a:rPr lang="en-IN" sz="2400" b="0" i="0" dirty="0" smtClean="0">
                                <a:latin typeface="Cambria Math" panose="02040503050406030204" pitchFamily="18" charset="0"/>
                                <a:cs typeface="Arial" panose="020B0604020202020204" pitchFamily="34" charset="0"/>
                              </a:rPr>
                              <m:t>o</m:t>
                            </m:r>
                          </m:sup>
                        </m:sSup>
                      </m:oMath>
                    </m:oMathPara>
                  </a14:m>
                  <a:endParaRPr lang="en-IN" sz="2400" dirty="0"/>
                </a:p>
              </p:txBody>
            </p:sp>
          </mc:Choice>
          <mc:Fallback xmlns="">
            <p:sp>
              <p:nvSpPr>
                <p:cNvPr id="57" name="TextBox 56">
                  <a:extLst>
                    <a:ext uri="{FF2B5EF4-FFF2-40B4-BE49-F238E27FC236}">
                      <a16:creationId xmlns:a16="http://schemas.microsoft.com/office/drawing/2014/main" id="{5144C38E-E4FB-4922-AC76-907F93A30C5D}"/>
                    </a:ext>
                  </a:extLst>
                </p:cNvPr>
                <p:cNvSpPr txBox="1">
                  <a:spLocks noRot="1" noChangeAspect="1" noMove="1" noResize="1" noEditPoints="1" noAdjustHandles="1" noChangeArrowheads="1" noChangeShapeType="1" noTextEdit="1"/>
                </p:cNvSpPr>
                <p:nvPr/>
              </p:nvSpPr>
              <p:spPr>
                <a:xfrm>
                  <a:off x="5851416" y="3408643"/>
                  <a:ext cx="1536721" cy="422056"/>
                </a:xfrm>
                <a:prstGeom prst="rect">
                  <a:avLst/>
                </a:prstGeom>
                <a:blipFill>
                  <a:blip r:embed="rId6"/>
                  <a:stretch>
                    <a:fillRect b="-4348"/>
                  </a:stretch>
                </a:blipFill>
              </p:spPr>
              <p:txBody>
                <a:bodyPr/>
                <a:lstStyle/>
                <a:p>
                  <a:r>
                    <a:rPr lang="en-IN">
                      <a:noFill/>
                    </a:rPr>
                    <a:t> </a:t>
                  </a:r>
                </a:p>
              </p:txBody>
            </p:sp>
          </mc:Fallback>
        </mc:AlternateContent>
      </p:grpSp>
      <p:sp>
        <p:nvSpPr>
          <p:cNvPr id="7" name="Slide Number Placeholder 6">
            <a:extLst>
              <a:ext uri="{FF2B5EF4-FFF2-40B4-BE49-F238E27FC236}">
                <a16:creationId xmlns:a16="http://schemas.microsoft.com/office/drawing/2014/main" id="{A6AE540C-903F-47BF-B91C-A13FC40843C3}"/>
              </a:ext>
            </a:extLst>
          </p:cNvPr>
          <p:cNvSpPr>
            <a:spLocks noGrp="1"/>
          </p:cNvSpPr>
          <p:nvPr>
            <p:ph type="sldNum" sz="quarter" idx="12"/>
          </p:nvPr>
        </p:nvSpPr>
        <p:spPr/>
        <p:txBody>
          <a:bodyPr/>
          <a:lstStyle/>
          <a:p>
            <a:fld id="{4E3495D0-1C20-4D5C-AE9D-42F7DC54160D}" type="slidenum">
              <a:rPr lang="en-US" smtClean="0"/>
              <a:t>18</a:t>
            </a:fld>
            <a:endParaRPr lang="en-US"/>
          </a:p>
        </p:txBody>
      </p:sp>
    </p:spTree>
    <p:custDataLst>
      <p:tags r:id="rId1"/>
    </p:custDataLst>
    <p:extLst>
      <p:ext uri="{BB962C8B-B14F-4D97-AF65-F5344CB8AC3E}">
        <p14:creationId xmlns:p14="http://schemas.microsoft.com/office/powerpoint/2010/main" val="759521367"/>
      </p:ext>
    </p:extLst>
  </p:cSld>
  <p:clrMapOvr>
    <a:masterClrMapping/>
  </p:clrMapOvr>
  <mc:AlternateContent xmlns:mc="http://schemas.openxmlformats.org/markup-compatibility/2006" xmlns:p14="http://schemas.microsoft.com/office/powerpoint/2010/main">
    <mc:Choice Requires="p14">
      <p:transition spd="slow" p14:dur="2000" advTm="94345"/>
    </mc:Choice>
    <mc:Fallback xmlns="">
      <p:transition spd="slow" advTm="94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p:bldP spid="69" grpId="0"/>
      <p:bldP spid="7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1DB1-8951-4438-BD89-D5A199898E37}"/>
              </a:ext>
            </a:extLst>
          </p:cNvPr>
          <p:cNvSpPr>
            <a:spLocks noGrp="1"/>
          </p:cNvSpPr>
          <p:nvPr>
            <p:ph type="title"/>
          </p:nvPr>
        </p:nvSpPr>
        <p:spPr/>
        <p:txBody>
          <a:bodyPr/>
          <a:lstStyle/>
          <a:p>
            <a:r>
              <a:rPr lang="en-IN" sz="4400" dirty="0"/>
              <a:t>Giant Magneto-Resistance (GMR)</a:t>
            </a:r>
            <a:endParaRPr lang="en-IN" sz="3200" baseline="-25000" dirty="0"/>
          </a:p>
        </p:txBody>
      </p:sp>
      <p:sp>
        <p:nvSpPr>
          <p:cNvPr id="4" name="Date Placeholder 3">
            <a:extLst>
              <a:ext uri="{FF2B5EF4-FFF2-40B4-BE49-F238E27FC236}">
                <a16:creationId xmlns:a16="http://schemas.microsoft.com/office/drawing/2014/main" id="{4D99E49B-0938-45F3-9958-CFE4AA997BBA}"/>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1988304B-9A3D-47B0-987B-423461CD53AB}"/>
              </a:ext>
            </a:extLst>
          </p:cNvPr>
          <p:cNvSpPr>
            <a:spLocks noGrp="1"/>
          </p:cNvSpPr>
          <p:nvPr>
            <p:ph type="ftr" sz="quarter" idx="11"/>
          </p:nvPr>
        </p:nvSpPr>
        <p:spPr/>
        <p:txBody>
          <a:bodyPr/>
          <a:lstStyle/>
          <a:p>
            <a:r>
              <a:rPr lang="en-US"/>
              <a:t>IISER Bhopal</a:t>
            </a:r>
            <a:endParaRPr lang="en-US" dirty="0"/>
          </a:p>
        </p:txBody>
      </p:sp>
      <p:pic>
        <p:nvPicPr>
          <p:cNvPr id="10" name="Picture 9">
            <a:extLst>
              <a:ext uri="{FF2B5EF4-FFF2-40B4-BE49-F238E27FC236}">
                <a16:creationId xmlns:a16="http://schemas.microsoft.com/office/drawing/2014/main" id="{DFF24546-B878-4630-905B-05ECF1C32459}"/>
              </a:ext>
            </a:extLst>
          </p:cNvPr>
          <p:cNvPicPr>
            <a:picLocks noChangeAspect="1"/>
          </p:cNvPicPr>
          <p:nvPr/>
        </p:nvPicPr>
        <p:blipFill>
          <a:blip r:embed="rId3"/>
          <a:stretch>
            <a:fillRect/>
          </a:stretch>
        </p:blipFill>
        <p:spPr>
          <a:xfrm>
            <a:off x="27521" y="1410993"/>
            <a:ext cx="4609662" cy="4589924"/>
          </a:xfrm>
          <a:prstGeom prst="rect">
            <a:avLst/>
          </a:prstGeom>
        </p:spPr>
      </p:pic>
      <p:sp>
        <p:nvSpPr>
          <p:cNvPr id="11" name="TextBox 10">
            <a:extLst>
              <a:ext uri="{FF2B5EF4-FFF2-40B4-BE49-F238E27FC236}">
                <a16:creationId xmlns:a16="http://schemas.microsoft.com/office/drawing/2014/main" id="{0E1D7D3C-3B98-42F6-901A-C9269807BA90}"/>
              </a:ext>
            </a:extLst>
          </p:cNvPr>
          <p:cNvSpPr txBox="1"/>
          <p:nvPr/>
        </p:nvSpPr>
        <p:spPr>
          <a:xfrm>
            <a:off x="-364" y="6000917"/>
            <a:ext cx="5052743" cy="584775"/>
          </a:xfrm>
          <a:prstGeom prst="rect">
            <a:avLst/>
          </a:prstGeom>
          <a:noFill/>
        </p:spPr>
        <p:txBody>
          <a:bodyPr wrap="square" rtlCol="0">
            <a:spAutoFit/>
          </a:bodyPr>
          <a:lstStyle/>
          <a:p>
            <a:r>
              <a:rPr lang="en-IN" sz="1600" b="1" dirty="0"/>
              <a:t>A. Fert, </a:t>
            </a:r>
            <a:r>
              <a:rPr lang="en-IN" sz="1600" dirty="0"/>
              <a:t>M.N </a:t>
            </a:r>
            <a:r>
              <a:rPr lang="en-IN" sz="1600" dirty="0" err="1"/>
              <a:t>Baibich</a:t>
            </a:r>
            <a:r>
              <a:rPr lang="en-IN" sz="1600" dirty="0"/>
              <a:t> et al., Phys. Rev. Lett. </a:t>
            </a:r>
            <a:r>
              <a:rPr lang="en-IN" sz="1600" b="1" dirty="0"/>
              <a:t>61, </a:t>
            </a:r>
            <a:r>
              <a:rPr lang="en-IN" sz="1600" dirty="0"/>
              <a:t>2472 (1988)</a:t>
            </a:r>
          </a:p>
          <a:p>
            <a:r>
              <a:rPr lang="en-IN" sz="1600" b="1" dirty="0"/>
              <a:t>P. Grunberg, </a:t>
            </a:r>
            <a:r>
              <a:rPr lang="en-IN" sz="1600" dirty="0"/>
              <a:t>G. </a:t>
            </a:r>
            <a:r>
              <a:rPr lang="en-IN" sz="1600" dirty="0" err="1"/>
              <a:t>Binash</a:t>
            </a:r>
            <a:r>
              <a:rPr lang="en-IN" sz="1600" dirty="0"/>
              <a:t> et al., Phys. Rev. B </a:t>
            </a:r>
            <a:r>
              <a:rPr lang="en-IN" sz="1600" b="1" dirty="0"/>
              <a:t>39, 4828</a:t>
            </a:r>
            <a:r>
              <a:rPr lang="en-IN" sz="1600" dirty="0"/>
              <a:t> (1989)</a:t>
            </a:r>
          </a:p>
        </p:txBody>
      </p:sp>
      <p:sp>
        <p:nvSpPr>
          <p:cNvPr id="12" name="TextBox 11">
            <a:extLst>
              <a:ext uri="{FF2B5EF4-FFF2-40B4-BE49-F238E27FC236}">
                <a16:creationId xmlns:a16="http://schemas.microsoft.com/office/drawing/2014/main" id="{165231CA-B077-499B-8549-5FC341C90187}"/>
              </a:ext>
            </a:extLst>
          </p:cNvPr>
          <p:cNvSpPr txBox="1"/>
          <p:nvPr/>
        </p:nvSpPr>
        <p:spPr>
          <a:xfrm>
            <a:off x="15915" y="900290"/>
            <a:ext cx="4457714" cy="461665"/>
          </a:xfrm>
          <a:prstGeom prst="rect">
            <a:avLst/>
          </a:prstGeom>
          <a:noFill/>
        </p:spPr>
        <p:txBody>
          <a:bodyPr wrap="square" rtlCol="0">
            <a:spAutoFit/>
          </a:bodyPr>
          <a:lstStyle/>
          <a:p>
            <a:r>
              <a:rPr lang="en-IN" sz="2400" b="1" dirty="0">
                <a:solidFill>
                  <a:srgbClr val="C00000"/>
                </a:solidFill>
              </a:rPr>
              <a:t>Giant Magneto-Resistance (GMR)</a:t>
            </a:r>
            <a:endParaRPr lang="en-IN" sz="1600" b="1" baseline="-25000" dirty="0">
              <a:solidFill>
                <a:srgbClr val="C00000"/>
              </a:solidFill>
            </a:endParaRPr>
          </a:p>
        </p:txBody>
      </p:sp>
      <p:pic>
        <p:nvPicPr>
          <p:cNvPr id="14" name="Picture 13">
            <a:extLst>
              <a:ext uri="{FF2B5EF4-FFF2-40B4-BE49-F238E27FC236}">
                <a16:creationId xmlns:a16="http://schemas.microsoft.com/office/drawing/2014/main" id="{983D0EE8-2834-45CF-92A4-CDF918A34771}"/>
              </a:ext>
            </a:extLst>
          </p:cNvPr>
          <p:cNvPicPr>
            <a:picLocks noChangeAspect="1"/>
          </p:cNvPicPr>
          <p:nvPr/>
        </p:nvPicPr>
        <p:blipFill>
          <a:blip r:embed="rId4"/>
          <a:stretch>
            <a:fillRect/>
          </a:stretch>
        </p:blipFill>
        <p:spPr>
          <a:xfrm>
            <a:off x="4940449" y="1561704"/>
            <a:ext cx="4176030" cy="4166905"/>
          </a:xfrm>
          <a:prstGeom prst="rect">
            <a:avLst/>
          </a:prstGeom>
        </p:spPr>
      </p:pic>
      <p:sp>
        <p:nvSpPr>
          <p:cNvPr id="15" name="TextBox 14">
            <a:extLst>
              <a:ext uri="{FF2B5EF4-FFF2-40B4-BE49-F238E27FC236}">
                <a16:creationId xmlns:a16="http://schemas.microsoft.com/office/drawing/2014/main" id="{61587222-6CA6-4557-8920-8B507AA46E0E}"/>
              </a:ext>
            </a:extLst>
          </p:cNvPr>
          <p:cNvSpPr txBox="1"/>
          <p:nvPr/>
        </p:nvSpPr>
        <p:spPr>
          <a:xfrm>
            <a:off x="4194540" y="4713496"/>
            <a:ext cx="857839" cy="461665"/>
          </a:xfrm>
          <a:prstGeom prst="rect">
            <a:avLst/>
          </a:prstGeom>
          <a:noFill/>
        </p:spPr>
        <p:txBody>
          <a:bodyPr wrap="square" rtlCol="0">
            <a:spAutoFit/>
          </a:bodyPr>
          <a:lstStyle/>
          <a:p>
            <a:r>
              <a:rPr lang="en-IN" sz="2400" b="1" dirty="0"/>
              <a:t>1988</a:t>
            </a:r>
            <a:endParaRPr lang="en-IN" b="1"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9271CE7-8457-48DF-8EAF-119165FFDED3}"/>
                  </a:ext>
                </a:extLst>
              </p:cNvPr>
              <p:cNvSpPr txBox="1"/>
              <p:nvPr/>
            </p:nvSpPr>
            <p:spPr>
              <a:xfrm>
                <a:off x="5118760" y="5783685"/>
                <a:ext cx="3838229" cy="720838"/>
              </a:xfrm>
              <a:prstGeom prst="rect">
                <a:avLst/>
              </a:prstGeom>
              <a:solidFill>
                <a:schemeClr val="accent6">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0" i="1" dirty="0" smtClean="0">
                          <a:solidFill>
                            <a:schemeClr val="tx1"/>
                          </a:solidFill>
                          <a:latin typeface="Cambria Math" panose="02040503050406030204" pitchFamily="18" charset="0"/>
                        </a:rPr>
                        <m:t>𝐺</m:t>
                      </m:r>
                      <m:r>
                        <a:rPr lang="en-IN" sz="2000" i="1" dirty="0" smtClean="0">
                          <a:solidFill>
                            <a:schemeClr val="tx1"/>
                          </a:solidFill>
                          <a:latin typeface="Cambria Math" panose="02040503050406030204" pitchFamily="18" charset="0"/>
                        </a:rPr>
                        <m:t>𝑀𝑅</m:t>
                      </m:r>
                      <m:r>
                        <a:rPr lang="en-IN" sz="2000" i="0" dirty="0" smtClean="0">
                          <a:solidFill>
                            <a:schemeClr val="tx1"/>
                          </a:solidFill>
                          <a:latin typeface="Cambria Math" panose="02040503050406030204" pitchFamily="18" charset="0"/>
                        </a:rPr>
                        <m:t>=</m:t>
                      </m:r>
                      <m:f>
                        <m:fPr>
                          <m:ctrlPr>
                            <a:rPr lang="en-IN" sz="2000" i="1" dirty="0" smtClean="0">
                              <a:solidFill>
                                <a:schemeClr val="tx1"/>
                              </a:solidFill>
                              <a:latin typeface="Cambria Math" panose="02040503050406030204" pitchFamily="18" charset="0"/>
                            </a:rPr>
                          </m:ctrlPr>
                        </m:fPr>
                        <m:num>
                          <m:r>
                            <m:rPr>
                              <m:sty m:val="p"/>
                            </m:rPr>
                            <a:rPr lang="en-IN" sz="2000" i="0" dirty="0" smtClean="0">
                              <a:solidFill>
                                <a:schemeClr val="tx1"/>
                              </a:solidFill>
                              <a:latin typeface="Cambria Math" panose="02040503050406030204" pitchFamily="18" charset="0"/>
                            </a:rPr>
                            <m:t>Δ</m:t>
                          </m:r>
                          <m:r>
                            <a:rPr lang="en-IN" sz="2000" i="1" dirty="0" smtClean="0">
                              <a:solidFill>
                                <a:schemeClr val="tx1"/>
                              </a:solidFill>
                              <a:latin typeface="Cambria Math" panose="02040503050406030204" pitchFamily="18" charset="0"/>
                            </a:rPr>
                            <m:t>𝑅</m:t>
                          </m:r>
                        </m:num>
                        <m:den>
                          <m:r>
                            <a:rPr lang="en-IN" sz="2000" i="1" dirty="0" smtClean="0">
                              <a:solidFill>
                                <a:schemeClr val="tx1"/>
                              </a:solidFill>
                              <a:latin typeface="Cambria Math" panose="02040503050406030204" pitchFamily="18" charset="0"/>
                            </a:rPr>
                            <m:t>𝑅</m:t>
                          </m:r>
                        </m:den>
                      </m:f>
                      <m:r>
                        <a:rPr lang="en-IN" sz="2000" b="0" i="1" dirty="0" smtClean="0">
                          <a:solidFill>
                            <a:schemeClr val="tx1"/>
                          </a:solidFill>
                          <a:latin typeface="Cambria Math" panose="02040503050406030204" pitchFamily="18" charset="0"/>
                        </a:rPr>
                        <m:t>[%]</m:t>
                      </m:r>
                      <m:r>
                        <a:rPr lang="en-IN" sz="2000" i="0" dirty="0" smtClean="0">
                          <a:solidFill>
                            <a:schemeClr val="tx1"/>
                          </a:solidFill>
                          <a:latin typeface="Cambria Math" panose="02040503050406030204" pitchFamily="18" charset="0"/>
                        </a:rPr>
                        <m:t>=</m:t>
                      </m:r>
                      <m:f>
                        <m:fPr>
                          <m:ctrlPr>
                            <a:rPr lang="en-IN" sz="2000" i="1" dirty="0" smtClean="0">
                              <a:solidFill>
                                <a:schemeClr val="tx1"/>
                              </a:solidFill>
                              <a:latin typeface="Cambria Math" panose="02040503050406030204" pitchFamily="18" charset="0"/>
                            </a:rPr>
                          </m:ctrlPr>
                        </m:fPr>
                        <m:num>
                          <m:r>
                            <a:rPr lang="en-IN" sz="2000" i="1" dirty="0" smtClean="0">
                              <a:solidFill>
                                <a:schemeClr val="tx1"/>
                              </a:solidFill>
                              <a:latin typeface="Cambria Math" panose="02040503050406030204" pitchFamily="18" charset="0"/>
                            </a:rPr>
                            <m:t>𝑅</m:t>
                          </m:r>
                          <m:r>
                            <m:rPr>
                              <m:sty m:val="p"/>
                            </m:rPr>
                            <a:rPr lang="en-IN" sz="2000" b="0" i="0" baseline="-25000" dirty="0" smtClean="0">
                              <a:solidFill>
                                <a:schemeClr val="tx1"/>
                              </a:solidFill>
                              <a:latin typeface="Cambria Math" panose="02040503050406030204" pitchFamily="18" charset="0"/>
                            </a:rPr>
                            <m:t>AP</m:t>
                          </m:r>
                          <m:r>
                            <a:rPr lang="en-IN" sz="2000" i="0" dirty="0" smtClean="0">
                              <a:solidFill>
                                <a:schemeClr val="tx1"/>
                              </a:solidFill>
                              <a:latin typeface="Cambria Math" panose="02040503050406030204" pitchFamily="18" charset="0"/>
                            </a:rPr>
                            <m:t>−</m:t>
                          </m:r>
                          <m:r>
                            <a:rPr lang="en-IN" sz="2000" i="1" dirty="0" smtClean="0">
                              <a:solidFill>
                                <a:schemeClr val="tx1"/>
                              </a:solidFill>
                              <a:latin typeface="Cambria Math" panose="02040503050406030204" pitchFamily="18" charset="0"/>
                            </a:rPr>
                            <m:t>𝑅</m:t>
                          </m:r>
                          <m:r>
                            <a:rPr lang="en-IN" sz="2000" b="0" i="1" baseline="-25000" dirty="0" smtClean="0">
                              <a:solidFill>
                                <a:schemeClr val="tx1"/>
                              </a:solidFill>
                              <a:latin typeface="Cambria Math" panose="02040503050406030204" pitchFamily="18" charset="0"/>
                            </a:rPr>
                            <m:t>𝑃</m:t>
                          </m:r>
                        </m:num>
                        <m:den>
                          <m:sSub>
                            <m:sSubPr>
                              <m:ctrlPr>
                                <a:rPr lang="en-IN" sz="2000" b="0" i="1" dirty="0" smtClean="0">
                                  <a:solidFill>
                                    <a:schemeClr val="tx1"/>
                                  </a:solidFill>
                                  <a:latin typeface="Cambria Math" panose="02040503050406030204" pitchFamily="18" charset="0"/>
                                </a:rPr>
                              </m:ctrlPr>
                            </m:sSubPr>
                            <m:e>
                              <m:r>
                                <a:rPr lang="en-IN" sz="2000" i="1" dirty="0" smtClean="0">
                                  <a:solidFill>
                                    <a:schemeClr val="tx1"/>
                                  </a:solidFill>
                                  <a:latin typeface="Cambria Math" panose="02040503050406030204" pitchFamily="18" charset="0"/>
                                </a:rPr>
                                <m:t>𝑅</m:t>
                              </m:r>
                            </m:e>
                            <m:sub>
                              <m:r>
                                <a:rPr lang="en-IN" sz="2000" b="0" i="1" dirty="0" smtClean="0">
                                  <a:solidFill>
                                    <a:schemeClr val="tx1"/>
                                  </a:solidFill>
                                  <a:latin typeface="Cambria Math" panose="02040503050406030204" pitchFamily="18" charset="0"/>
                                </a:rPr>
                                <m:t>𝑃</m:t>
                              </m:r>
                            </m:sub>
                          </m:sSub>
                        </m:den>
                      </m:f>
                      <m:r>
                        <a:rPr lang="en-IN" sz="2000" i="1" dirty="0" smtClean="0">
                          <a:solidFill>
                            <a:schemeClr val="tx1"/>
                          </a:solidFill>
                          <a:latin typeface="Cambria Math" panose="02040503050406030204" pitchFamily="18" charset="0"/>
                          <a:ea typeface="Cambria Math" panose="02040503050406030204" pitchFamily="18" charset="0"/>
                        </a:rPr>
                        <m:t>×</m:t>
                      </m:r>
                      <m:r>
                        <a:rPr lang="en-IN" sz="2000" b="0" i="1" dirty="0" smtClean="0">
                          <a:solidFill>
                            <a:schemeClr val="tx1"/>
                          </a:solidFill>
                          <a:latin typeface="Cambria Math" panose="02040503050406030204" pitchFamily="18" charset="0"/>
                          <a:ea typeface="Cambria Math" panose="02040503050406030204" pitchFamily="18" charset="0"/>
                        </a:rPr>
                        <m:t>100</m:t>
                      </m:r>
                    </m:oMath>
                  </m:oMathPara>
                </a14:m>
                <a:endParaRPr lang="en-IN" sz="2000" dirty="0">
                  <a:solidFill>
                    <a:schemeClr val="tx1"/>
                  </a:solidFill>
                </a:endParaRPr>
              </a:p>
            </p:txBody>
          </p:sp>
        </mc:Choice>
        <mc:Fallback xmlns="">
          <p:sp>
            <p:nvSpPr>
              <p:cNvPr id="13" name="TextBox 12">
                <a:extLst>
                  <a:ext uri="{FF2B5EF4-FFF2-40B4-BE49-F238E27FC236}">
                    <a16:creationId xmlns:a16="http://schemas.microsoft.com/office/drawing/2014/main" id="{09271CE7-8457-48DF-8EAF-119165FFDED3}"/>
                  </a:ext>
                </a:extLst>
              </p:cNvPr>
              <p:cNvSpPr txBox="1">
                <a:spLocks noRot="1" noChangeAspect="1" noMove="1" noResize="1" noEditPoints="1" noAdjustHandles="1" noChangeArrowheads="1" noChangeShapeType="1" noTextEdit="1"/>
              </p:cNvSpPr>
              <p:nvPr/>
            </p:nvSpPr>
            <p:spPr>
              <a:xfrm>
                <a:off x="5118760" y="5783685"/>
                <a:ext cx="3838229" cy="72083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1652BA-F8ED-4447-B422-D772B382E4AC}"/>
                  </a:ext>
                </a:extLst>
              </p:cNvPr>
              <p:cNvSpPr txBox="1"/>
              <p:nvPr/>
            </p:nvSpPr>
            <p:spPr>
              <a:xfrm>
                <a:off x="4665189" y="768025"/>
                <a:ext cx="4222221" cy="793679"/>
              </a:xfrm>
              <a:prstGeom prst="rect">
                <a:avLst/>
              </a:prstGeom>
              <a:solidFill>
                <a:schemeClr val="accent6">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dirty="0" smtClean="0">
                          <a:solidFill>
                            <a:schemeClr val="tx1"/>
                          </a:solidFill>
                          <a:latin typeface="Cambria Math" panose="02040503050406030204" pitchFamily="18" charset="0"/>
                        </a:rPr>
                        <m:t>𝐺</m:t>
                      </m:r>
                      <m:r>
                        <a:rPr lang="en-IN" sz="2400" i="1" dirty="0" smtClean="0">
                          <a:solidFill>
                            <a:schemeClr val="tx1"/>
                          </a:solidFill>
                          <a:latin typeface="Cambria Math" panose="02040503050406030204" pitchFamily="18" charset="0"/>
                        </a:rPr>
                        <m:t>𝑀𝑅</m:t>
                      </m:r>
                      <m:r>
                        <a:rPr lang="en-IN" sz="2400" i="0" dirty="0" smtClean="0">
                          <a:solidFill>
                            <a:schemeClr val="tx1"/>
                          </a:solidFill>
                          <a:latin typeface="Cambria Math" panose="02040503050406030204" pitchFamily="18" charset="0"/>
                        </a:rPr>
                        <m:t>=</m:t>
                      </m:r>
                      <m:f>
                        <m:fPr>
                          <m:ctrlPr>
                            <a:rPr lang="en-IN" sz="2400" i="1" dirty="0" smtClean="0">
                              <a:solidFill>
                                <a:schemeClr val="tx1"/>
                              </a:solidFill>
                              <a:latin typeface="Cambria Math" panose="02040503050406030204" pitchFamily="18" charset="0"/>
                            </a:rPr>
                          </m:ctrlPr>
                        </m:fPr>
                        <m:num>
                          <m:r>
                            <a:rPr lang="en-IN" sz="2400" b="0" i="0" dirty="0" smtClean="0">
                              <a:solidFill>
                                <a:schemeClr val="tx1"/>
                              </a:solidFill>
                              <a:latin typeface="Cambria Math" panose="02040503050406030204" pitchFamily="18" charset="0"/>
                            </a:rPr>
                            <m:t>1</m:t>
                          </m:r>
                          <m:r>
                            <a:rPr lang="en-IN" sz="2400" i="0"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0.55</m:t>
                          </m:r>
                        </m:num>
                        <m:den>
                          <m:r>
                            <a:rPr lang="en-IN" sz="2400" b="0" i="1" dirty="0" smtClean="0">
                              <a:solidFill>
                                <a:schemeClr val="tx1"/>
                              </a:solidFill>
                              <a:latin typeface="Cambria Math" panose="02040503050406030204" pitchFamily="18" charset="0"/>
                            </a:rPr>
                            <m:t>0.55</m:t>
                          </m:r>
                        </m:den>
                      </m:f>
                      <m:r>
                        <a:rPr lang="en-IN" sz="2400" i="1" dirty="0" smtClean="0">
                          <a:solidFill>
                            <a:schemeClr val="tx1"/>
                          </a:solidFill>
                          <a:latin typeface="Cambria Math" panose="02040503050406030204" pitchFamily="18" charset="0"/>
                          <a:ea typeface="Cambria Math" panose="02040503050406030204" pitchFamily="18" charset="0"/>
                        </a:rPr>
                        <m:t>×</m:t>
                      </m:r>
                      <m:r>
                        <a:rPr lang="en-IN" sz="2400" b="0" i="1" dirty="0" smtClean="0">
                          <a:solidFill>
                            <a:schemeClr val="tx1"/>
                          </a:solidFill>
                          <a:latin typeface="Cambria Math" panose="02040503050406030204" pitchFamily="18" charset="0"/>
                          <a:ea typeface="Cambria Math" panose="02040503050406030204" pitchFamily="18" charset="0"/>
                        </a:rPr>
                        <m:t>100≃80</m:t>
                      </m:r>
                      <m:r>
                        <a:rPr lang="en-IN" sz="2400" i="1" dirty="0">
                          <a:latin typeface="Cambria Math" panose="02040503050406030204" pitchFamily="18" charset="0"/>
                        </a:rPr>
                        <m:t>%</m:t>
                      </m:r>
                    </m:oMath>
                  </m:oMathPara>
                </a14:m>
                <a:endParaRPr lang="en-IN" sz="2400" dirty="0">
                  <a:solidFill>
                    <a:schemeClr val="tx1"/>
                  </a:solidFill>
                </a:endParaRPr>
              </a:p>
            </p:txBody>
          </p:sp>
        </mc:Choice>
        <mc:Fallback xmlns="">
          <p:sp>
            <p:nvSpPr>
              <p:cNvPr id="16" name="TextBox 15">
                <a:extLst>
                  <a:ext uri="{FF2B5EF4-FFF2-40B4-BE49-F238E27FC236}">
                    <a16:creationId xmlns:a16="http://schemas.microsoft.com/office/drawing/2014/main" id="{541652BA-F8ED-4447-B422-D772B382E4AC}"/>
                  </a:ext>
                </a:extLst>
              </p:cNvPr>
              <p:cNvSpPr txBox="1">
                <a:spLocks noRot="1" noChangeAspect="1" noMove="1" noResize="1" noEditPoints="1" noAdjustHandles="1" noChangeArrowheads="1" noChangeShapeType="1" noTextEdit="1"/>
              </p:cNvSpPr>
              <p:nvPr/>
            </p:nvSpPr>
            <p:spPr>
              <a:xfrm>
                <a:off x="4665189" y="768025"/>
                <a:ext cx="4222221" cy="793679"/>
              </a:xfrm>
              <a:prstGeom prst="rect">
                <a:avLst/>
              </a:prstGeom>
              <a:blipFill>
                <a:blip r:embed="rId6"/>
                <a:stretch>
                  <a:fillRect/>
                </a:stretch>
              </a:blipFill>
            </p:spPr>
            <p:txBody>
              <a:bodyPr/>
              <a:lstStyle/>
              <a:p>
                <a:r>
                  <a:rPr lang="en-IN">
                    <a:noFill/>
                  </a:rPr>
                  <a:t> </a:t>
                </a:r>
              </a:p>
            </p:txBody>
          </p:sp>
        </mc:Fallback>
      </mc:AlternateContent>
      <p:grpSp>
        <p:nvGrpSpPr>
          <p:cNvPr id="7" name="Group 6">
            <a:extLst>
              <a:ext uri="{FF2B5EF4-FFF2-40B4-BE49-F238E27FC236}">
                <a16:creationId xmlns:a16="http://schemas.microsoft.com/office/drawing/2014/main" id="{64E972F4-12D3-4A76-90D4-CA959F2FA7D2}"/>
              </a:ext>
            </a:extLst>
          </p:cNvPr>
          <p:cNvGrpSpPr/>
          <p:nvPr/>
        </p:nvGrpSpPr>
        <p:grpSpPr>
          <a:xfrm>
            <a:off x="3703859" y="2775422"/>
            <a:ext cx="928140" cy="1556589"/>
            <a:chOff x="3194360" y="2866861"/>
            <a:chExt cx="928140" cy="1556589"/>
          </a:xfrm>
        </p:grpSpPr>
        <p:grpSp>
          <p:nvGrpSpPr>
            <p:cNvPr id="3" name="Group 2">
              <a:extLst>
                <a:ext uri="{FF2B5EF4-FFF2-40B4-BE49-F238E27FC236}">
                  <a16:creationId xmlns:a16="http://schemas.microsoft.com/office/drawing/2014/main" id="{FBC1CCC3-676E-4798-A791-4063BDA129CC}"/>
                </a:ext>
              </a:extLst>
            </p:cNvPr>
            <p:cNvGrpSpPr/>
            <p:nvPr/>
          </p:nvGrpSpPr>
          <p:grpSpPr>
            <a:xfrm>
              <a:off x="3194360" y="2866861"/>
              <a:ext cx="866378" cy="1556589"/>
              <a:chOff x="3505444" y="2866861"/>
              <a:chExt cx="866378" cy="1556589"/>
            </a:xfrm>
          </p:grpSpPr>
          <p:grpSp>
            <p:nvGrpSpPr>
              <p:cNvPr id="17" name="Group 16">
                <a:extLst>
                  <a:ext uri="{FF2B5EF4-FFF2-40B4-BE49-F238E27FC236}">
                    <a16:creationId xmlns:a16="http://schemas.microsoft.com/office/drawing/2014/main" id="{A819D551-47E5-4E10-A147-EF56AAB11668}"/>
                  </a:ext>
                </a:extLst>
              </p:cNvPr>
              <p:cNvGrpSpPr/>
              <p:nvPr/>
            </p:nvGrpSpPr>
            <p:grpSpPr>
              <a:xfrm>
                <a:off x="3505444" y="2866861"/>
                <a:ext cx="866378" cy="1556589"/>
                <a:chOff x="2352556" y="1691439"/>
                <a:chExt cx="866378" cy="1556589"/>
              </a:xfrm>
            </p:grpSpPr>
            <p:sp>
              <p:nvSpPr>
                <p:cNvPr id="18" name="Cylinder 17">
                  <a:extLst>
                    <a:ext uri="{FF2B5EF4-FFF2-40B4-BE49-F238E27FC236}">
                      <a16:creationId xmlns:a16="http://schemas.microsoft.com/office/drawing/2014/main" id="{647DA97C-06C2-4A3D-BF3F-C135A21FA441}"/>
                    </a:ext>
                  </a:extLst>
                </p:cNvPr>
                <p:cNvSpPr/>
                <p:nvPr/>
              </p:nvSpPr>
              <p:spPr>
                <a:xfrm>
                  <a:off x="2352556" y="1691439"/>
                  <a:ext cx="866373" cy="946971"/>
                </a:xfrm>
                <a:prstGeom prst="can">
                  <a:avLst/>
                </a:prstGeom>
                <a:solidFill>
                  <a:schemeClr val="accent1">
                    <a:lumMod val="75000"/>
                    <a:alpha val="40000"/>
                  </a:schemeClr>
                </a:solidFill>
                <a:ln w="25400">
                  <a:solidFill>
                    <a:schemeClr val="accent1">
                      <a:lumMod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Cylinder 18">
                  <a:extLst>
                    <a:ext uri="{FF2B5EF4-FFF2-40B4-BE49-F238E27FC236}">
                      <a16:creationId xmlns:a16="http://schemas.microsoft.com/office/drawing/2014/main" id="{5BA6F48A-4970-4CFF-A5B9-D3E449F113B8}"/>
                    </a:ext>
                  </a:extLst>
                </p:cNvPr>
                <p:cNvSpPr/>
                <p:nvPr/>
              </p:nvSpPr>
              <p:spPr>
                <a:xfrm>
                  <a:off x="2352561" y="2301056"/>
                  <a:ext cx="866373" cy="946972"/>
                </a:xfrm>
                <a:prstGeom prst="can">
                  <a:avLst/>
                </a:prstGeom>
                <a:solidFill>
                  <a:schemeClr val="accent1">
                    <a:lumMod val="75000"/>
                    <a:alpha val="40000"/>
                  </a:schemeClr>
                </a:solidFill>
                <a:ln w="25400">
                  <a:solidFill>
                    <a:schemeClr val="accent1">
                      <a:lumMod val="50000"/>
                      <a:alpha val="70000"/>
                    </a:schemeClr>
                  </a:solidFill>
                </a:ln>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Cylinder 25">
                <a:extLst>
                  <a:ext uri="{FF2B5EF4-FFF2-40B4-BE49-F238E27FC236}">
                    <a16:creationId xmlns:a16="http://schemas.microsoft.com/office/drawing/2014/main" id="{93995674-484B-463A-942F-2A9FA42FC7AD}"/>
                  </a:ext>
                </a:extLst>
              </p:cNvPr>
              <p:cNvSpPr/>
              <p:nvPr/>
            </p:nvSpPr>
            <p:spPr>
              <a:xfrm>
                <a:off x="3505445" y="3461730"/>
                <a:ext cx="866373" cy="352102"/>
              </a:xfrm>
              <a:prstGeom prst="can">
                <a:avLst/>
              </a:prstGeom>
              <a:solidFill>
                <a:schemeClr val="accent2">
                  <a:lumMod val="40000"/>
                  <a:lumOff val="60000"/>
                </a:schemeClr>
              </a:solidFill>
              <a:ln>
                <a:solidFill>
                  <a:schemeClr val="accent1">
                    <a:shade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D9C62E-0402-4649-9E4C-ABC3762A6038}"/>
                    </a:ext>
                  </a:extLst>
                </p:cNvPr>
                <p:cNvSpPr txBox="1"/>
                <p:nvPr/>
              </p:nvSpPr>
              <p:spPr>
                <a:xfrm>
                  <a:off x="3211371" y="3901474"/>
                  <a:ext cx="905764"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m:rPr>
                            <m:nor/>
                          </m:rPr>
                          <a:rPr lang="en-IN" sz="2400" dirty="0" smtClean="0">
                            <a:solidFill>
                              <a:srgbClr val="C00000"/>
                            </a:solidFill>
                          </a:rPr>
                          <m:t>Fe</m:t>
                        </m:r>
                      </m:oMath>
                    </m:oMathPara>
                  </a14:m>
                  <a:endParaRPr lang="en-IN" sz="2400" dirty="0">
                    <a:solidFill>
                      <a:srgbClr val="C00000"/>
                    </a:solidFill>
                  </a:endParaRPr>
                </a:p>
              </p:txBody>
            </p:sp>
          </mc:Choice>
          <mc:Fallback xmlns="">
            <p:sp>
              <p:nvSpPr>
                <p:cNvPr id="28" name="TextBox 27">
                  <a:extLst>
                    <a:ext uri="{FF2B5EF4-FFF2-40B4-BE49-F238E27FC236}">
                      <a16:creationId xmlns:a16="http://schemas.microsoft.com/office/drawing/2014/main" id="{35D9C62E-0402-4649-9E4C-ABC3762A6038}"/>
                    </a:ext>
                  </a:extLst>
                </p:cNvPr>
                <p:cNvSpPr txBox="1">
                  <a:spLocks noRot="1" noChangeAspect="1" noMove="1" noResize="1" noEditPoints="1" noAdjustHandles="1" noChangeArrowheads="1" noChangeShapeType="1" noTextEdit="1"/>
                </p:cNvSpPr>
                <p:nvPr/>
              </p:nvSpPr>
              <p:spPr>
                <a:xfrm>
                  <a:off x="3211371" y="3901474"/>
                  <a:ext cx="905764" cy="369332"/>
                </a:xfrm>
                <a:prstGeom prst="rect">
                  <a:avLst/>
                </a:prstGeom>
                <a:blipFill>
                  <a:blip r:embed="rId7"/>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CEAB697-3795-4F9A-8D14-4E8F7DF15642}"/>
                    </a:ext>
                  </a:extLst>
                </p:cNvPr>
                <p:cNvSpPr txBox="1"/>
                <p:nvPr/>
              </p:nvSpPr>
              <p:spPr>
                <a:xfrm>
                  <a:off x="3216736" y="3087265"/>
                  <a:ext cx="905764"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m:rPr>
                            <m:nor/>
                          </m:rPr>
                          <a:rPr lang="en-IN" sz="2400" dirty="0" smtClean="0">
                            <a:solidFill>
                              <a:srgbClr val="C00000"/>
                            </a:solidFill>
                          </a:rPr>
                          <m:t>Fe</m:t>
                        </m:r>
                      </m:oMath>
                    </m:oMathPara>
                  </a14:m>
                  <a:endParaRPr lang="en-IN" sz="2400" dirty="0">
                    <a:solidFill>
                      <a:srgbClr val="C00000"/>
                    </a:solidFill>
                  </a:endParaRPr>
                </a:p>
              </p:txBody>
            </p:sp>
          </mc:Choice>
          <mc:Fallback xmlns="">
            <p:sp>
              <p:nvSpPr>
                <p:cNvPr id="29" name="TextBox 28">
                  <a:extLst>
                    <a:ext uri="{FF2B5EF4-FFF2-40B4-BE49-F238E27FC236}">
                      <a16:creationId xmlns:a16="http://schemas.microsoft.com/office/drawing/2014/main" id="{1CEAB697-3795-4F9A-8D14-4E8F7DF15642}"/>
                    </a:ext>
                  </a:extLst>
                </p:cNvPr>
                <p:cNvSpPr txBox="1">
                  <a:spLocks noRot="1" noChangeAspect="1" noMove="1" noResize="1" noEditPoints="1" noAdjustHandles="1" noChangeArrowheads="1" noChangeShapeType="1" noTextEdit="1"/>
                </p:cNvSpPr>
                <p:nvPr/>
              </p:nvSpPr>
              <p:spPr>
                <a:xfrm>
                  <a:off x="3216736" y="3087265"/>
                  <a:ext cx="905764" cy="369332"/>
                </a:xfrm>
                <a:prstGeom prst="rect">
                  <a:avLst/>
                </a:prstGeom>
                <a:blipFill>
                  <a:blip r:embed="rId8"/>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72A4395-916B-4857-BB91-8981E618E9D7}"/>
                    </a:ext>
                  </a:extLst>
                </p:cNvPr>
                <p:cNvSpPr txBox="1"/>
                <p:nvPr/>
              </p:nvSpPr>
              <p:spPr>
                <a:xfrm>
                  <a:off x="3211371" y="3487830"/>
                  <a:ext cx="905764"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m:rPr>
                            <m:nor/>
                          </m:rPr>
                          <a:rPr lang="en-IN" sz="2400" b="0" i="0" dirty="0" smtClean="0"/>
                          <m:t>Cr</m:t>
                        </m:r>
                      </m:oMath>
                    </m:oMathPara>
                  </a14:m>
                  <a:endParaRPr lang="en-IN" sz="2400" dirty="0"/>
                </a:p>
              </p:txBody>
            </p:sp>
          </mc:Choice>
          <mc:Fallback xmlns="">
            <p:sp>
              <p:nvSpPr>
                <p:cNvPr id="30" name="TextBox 29">
                  <a:extLst>
                    <a:ext uri="{FF2B5EF4-FFF2-40B4-BE49-F238E27FC236}">
                      <a16:creationId xmlns:a16="http://schemas.microsoft.com/office/drawing/2014/main" id="{172A4395-916B-4857-BB91-8981E618E9D7}"/>
                    </a:ext>
                  </a:extLst>
                </p:cNvPr>
                <p:cNvSpPr txBox="1">
                  <a:spLocks noRot="1" noChangeAspect="1" noMove="1" noResize="1" noEditPoints="1" noAdjustHandles="1" noChangeArrowheads="1" noChangeShapeType="1" noTextEdit="1"/>
                </p:cNvSpPr>
                <p:nvPr/>
              </p:nvSpPr>
              <p:spPr>
                <a:xfrm>
                  <a:off x="3211371" y="3487830"/>
                  <a:ext cx="905764" cy="369332"/>
                </a:xfrm>
                <a:prstGeom prst="rect">
                  <a:avLst/>
                </a:prstGeom>
                <a:blipFill>
                  <a:blip r:embed="rId9"/>
                  <a:stretch>
                    <a:fillRect b="-6557"/>
                  </a:stretch>
                </a:blipFill>
              </p:spPr>
              <p:txBody>
                <a:bodyPr/>
                <a:lstStyle/>
                <a:p>
                  <a:r>
                    <a:rPr lang="en-IN">
                      <a:noFill/>
                    </a:rPr>
                    <a:t> </a:t>
                  </a:r>
                </a:p>
              </p:txBody>
            </p:sp>
          </mc:Fallback>
        </mc:AlternateContent>
      </p:grpSp>
      <p:sp>
        <p:nvSpPr>
          <p:cNvPr id="8" name="Slide Number Placeholder 7">
            <a:extLst>
              <a:ext uri="{FF2B5EF4-FFF2-40B4-BE49-F238E27FC236}">
                <a16:creationId xmlns:a16="http://schemas.microsoft.com/office/drawing/2014/main" id="{8741D6BE-A1F8-45C8-BA47-7CB811CCA61E}"/>
              </a:ext>
            </a:extLst>
          </p:cNvPr>
          <p:cNvSpPr>
            <a:spLocks noGrp="1"/>
          </p:cNvSpPr>
          <p:nvPr>
            <p:ph type="sldNum" sz="quarter" idx="12"/>
          </p:nvPr>
        </p:nvSpPr>
        <p:spPr/>
        <p:txBody>
          <a:bodyPr/>
          <a:lstStyle/>
          <a:p>
            <a:fld id="{4E3495D0-1C20-4D5C-AE9D-42F7DC54160D}" type="slidenum">
              <a:rPr lang="en-US" smtClean="0"/>
              <a:t>19</a:t>
            </a:fld>
            <a:endParaRPr lang="en-US"/>
          </a:p>
        </p:txBody>
      </p:sp>
    </p:spTree>
    <p:custDataLst>
      <p:tags r:id="rId1"/>
    </p:custDataLst>
    <p:extLst>
      <p:ext uri="{BB962C8B-B14F-4D97-AF65-F5344CB8AC3E}">
        <p14:creationId xmlns:p14="http://schemas.microsoft.com/office/powerpoint/2010/main" val="391119662"/>
      </p:ext>
    </p:extLst>
  </p:cSld>
  <p:clrMapOvr>
    <a:masterClrMapping/>
  </p:clrMapOvr>
  <mc:AlternateContent xmlns:mc="http://schemas.openxmlformats.org/markup-compatibility/2006" xmlns:p14="http://schemas.microsoft.com/office/powerpoint/2010/main">
    <mc:Choice Requires="p14">
      <p:transition spd="slow" p14:dur="2000" advTm="105925"/>
    </mc:Choice>
    <mc:Fallback xmlns="">
      <p:transition spd="slow" advTm="105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ED28-A251-4755-97FF-4D40851D14CA}"/>
              </a:ext>
            </a:extLst>
          </p:cNvPr>
          <p:cNvSpPr>
            <a:spLocks noGrp="1"/>
          </p:cNvSpPr>
          <p:nvPr>
            <p:ph type="title"/>
          </p:nvPr>
        </p:nvSpPr>
        <p:spPr/>
        <p:txBody>
          <a:bodyPr>
            <a:normAutofit/>
          </a:bodyPr>
          <a:lstStyle/>
          <a:p>
            <a:r>
              <a:rPr lang="en-IN" sz="4000" dirty="0"/>
              <a:t>Contents</a:t>
            </a:r>
          </a:p>
        </p:txBody>
      </p:sp>
      <p:sp>
        <p:nvSpPr>
          <p:cNvPr id="3" name="Content Placeholder 2">
            <a:extLst>
              <a:ext uri="{FF2B5EF4-FFF2-40B4-BE49-F238E27FC236}">
                <a16:creationId xmlns:a16="http://schemas.microsoft.com/office/drawing/2014/main" id="{C8F6E685-2D0E-4850-BE8A-C94F47A5D847}"/>
              </a:ext>
            </a:extLst>
          </p:cNvPr>
          <p:cNvSpPr>
            <a:spLocks noGrp="1"/>
          </p:cNvSpPr>
          <p:nvPr>
            <p:ph idx="1"/>
          </p:nvPr>
        </p:nvSpPr>
        <p:spPr/>
        <p:txBody>
          <a:bodyPr numCol="2">
            <a:noAutofit/>
          </a:bodyPr>
          <a:lstStyle/>
          <a:p>
            <a:r>
              <a:rPr lang="en-IN" sz="1800" dirty="0"/>
              <a:t>Introduction</a:t>
            </a:r>
          </a:p>
          <a:p>
            <a:pPr lvl="1"/>
            <a:r>
              <a:rPr lang="en-IN" sz="1800" dirty="0"/>
              <a:t>Spintronics and nanomagnetics</a:t>
            </a:r>
          </a:p>
          <a:p>
            <a:pPr lvl="1"/>
            <a:r>
              <a:rPr lang="en-IN" sz="1800" dirty="0"/>
              <a:t>Magnetic anisotropy</a:t>
            </a:r>
          </a:p>
          <a:p>
            <a:pPr lvl="1"/>
            <a:r>
              <a:rPr lang="en-IN" sz="1800" dirty="0"/>
              <a:t>Magneto-resistance</a:t>
            </a:r>
          </a:p>
          <a:p>
            <a:pPr lvl="1"/>
            <a:r>
              <a:rPr lang="en-IN" sz="1800" dirty="0"/>
              <a:t>Magnetization dynamics</a:t>
            </a:r>
          </a:p>
          <a:p>
            <a:pPr lvl="1"/>
            <a:r>
              <a:rPr lang="en-IN" sz="1800" dirty="0"/>
              <a:t>Switching using magnetic field</a:t>
            </a:r>
          </a:p>
          <a:p>
            <a:pPr lvl="1"/>
            <a:r>
              <a:rPr lang="en-IN" sz="1800" dirty="0"/>
              <a:t>Spin-transfer-torque</a:t>
            </a:r>
          </a:p>
          <a:p>
            <a:pPr lvl="1"/>
            <a:r>
              <a:rPr lang="en-IN" sz="1800" dirty="0"/>
              <a:t>Spin Hall effect and spin-orbit-torque</a:t>
            </a:r>
          </a:p>
          <a:p>
            <a:pPr lvl="1"/>
            <a:r>
              <a:rPr lang="en-IN" sz="1800" dirty="0"/>
              <a:t>Ferromagnetic resonance and spin pumping</a:t>
            </a:r>
          </a:p>
          <a:p>
            <a:pPr marL="457200" lvl="1" indent="0">
              <a:buNone/>
            </a:pPr>
            <a:endParaRPr lang="en-IN" sz="1800" dirty="0"/>
          </a:p>
          <a:p>
            <a:r>
              <a:rPr lang="en-IN" sz="1800" dirty="0"/>
              <a:t>Plan of works</a:t>
            </a:r>
          </a:p>
          <a:p>
            <a:pPr lvl="1"/>
            <a:r>
              <a:rPr lang="en-IN" sz="1800" dirty="0"/>
              <a:t>Probing the resistivity of ultra-thin spin-orbit materials</a:t>
            </a:r>
          </a:p>
          <a:p>
            <a:pPr lvl="1"/>
            <a:r>
              <a:rPr lang="en-IN" sz="1800" dirty="0"/>
              <a:t>Spin-torque ferromagnetic resonance</a:t>
            </a:r>
          </a:p>
          <a:p>
            <a:pPr lvl="1"/>
            <a:r>
              <a:rPr lang="en-IN" sz="1800" dirty="0"/>
              <a:t>Switch magnetization using               spin-orbit-torque</a:t>
            </a:r>
          </a:p>
          <a:p>
            <a:pPr lvl="1"/>
            <a:endParaRPr lang="en-IN" sz="1800" dirty="0"/>
          </a:p>
          <a:p>
            <a:pPr marL="457200" lvl="1" indent="0">
              <a:buNone/>
            </a:pPr>
            <a:endParaRPr lang="en-IN" sz="1800" dirty="0"/>
          </a:p>
          <a:p>
            <a:r>
              <a:rPr lang="en-IN" sz="1800" dirty="0"/>
              <a:t>Experimental</a:t>
            </a:r>
          </a:p>
          <a:p>
            <a:pPr lvl="1"/>
            <a:r>
              <a:rPr lang="en-IN" sz="1800" dirty="0"/>
              <a:t>Electron beam lithography (EBL) and scanning electron microscope (SEM) </a:t>
            </a:r>
          </a:p>
          <a:p>
            <a:pPr lvl="1"/>
            <a:r>
              <a:rPr lang="en-IN" sz="1800" dirty="0">
                <a:solidFill>
                  <a:srgbClr val="000000"/>
                </a:solidFill>
              </a:rPr>
              <a:t>Transmission electron microscope (TEM)</a:t>
            </a:r>
            <a:endParaRPr lang="en-IN" sz="1800" dirty="0"/>
          </a:p>
          <a:p>
            <a:pPr lvl="1"/>
            <a:r>
              <a:rPr lang="en-IN" sz="1800" dirty="0">
                <a:solidFill>
                  <a:srgbClr val="000000"/>
                </a:solidFill>
              </a:rPr>
              <a:t>Atomic/Magnetic force microscope (AFM/MFM)</a:t>
            </a:r>
            <a:endParaRPr lang="en-IN" sz="1800" dirty="0"/>
          </a:p>
          <a:p>
            <a:pPr lvl="1"/>
            <a:r>
              <a:rPr lang="en-IN" sz="1800" dirty="0"/>
              <a:t>Ferromagnetic resonance (FMR) </a:t>
            </a:r>
          </a:p>
          <a:p>
            <a:pPr lvl="1"/>
            <a:r>
              <a:rPr lang="en-IN" sz="1800" dirty="0">
                <a:solidFill>
                  <a:srgbClr val="000000"/>
                </a:solidFill>
              </a:rPr>
              <a:t>Vibrating sample magnetometer (VSM)</a:t>
            </a:r>
          </a:p>
          <a:p>
            <a:pPr lvl="1"/>
            <a:r>
              <a:rPr lang="en-IN" sz="1800" dirty="0">
                <a:solidFill>
                  <a:srgbClr val="000000"/>
                </a:solidFill>
              </a:rPr>
              <a:t>Electrical characterization using probe station and accessories</a:t>
            </a:r>
          </a:p>
          <a:p>
            <a:pPr lvl="1"/>
            <a:r>
              <a:rPr lang="en-IN" sz="1800" dirty="0">
                <a:solidFill>
                  <a:srgbClr val="000000"/>
                </a:solidFill>
              </a:rPr>
              <a:t>Four-probe setup</a:t>
            </a:r>
          </a:p>
          <a:p>
            <a:pPr lvl="1"/>
            <a:r>
              <a:rPr lang="en-IN" sz="1800" dirty="0">
                <a:solidFill>
                  <a:srgbClr val="000000"/>
                </a:solidFill>
              </a:rPr>
              <a:t>Signal generator, oscilloscope, spectrum analyser, bias-tee and power supply </a:t>
            </a:r>
          </a:p>
          <a:p>
            <a:pPr lvl="1"/>
            <a:r>
              <a:rPr lang="en-IN" sz="1800" dirty="0">
                <a:solidFill>
                  <a:srgbClr val="000000"/>
                </a:solidFill>
              </a:rPr>
              <a:t>X-Ray diffraction (XRD)</a:t>
            </a:r>
          </a:p>
          <a:p>
            <a:pPr lvl="1"/>
            <a:r>
              <a:rPr lang="en-IN" sz="1800" dirty="0">
                <a:solidFill>
                  <a:srgbClr val="000000"/>
                </a:solidFill>
              </a:rPr>
              <a:t>Sputtering</a:t>
            </a:r>
          </a:p>
          <a:p>
            <a:pPr marL="457200" lvl="1" indent="0">
              <a:buNone/>
            </a:pPr>
            <a:endParaRPr lang="en-IN" sz="1800" dirty="0"/>
          </a:p>
          <a:p>
            <a:pPr marL="0" indent="0">
              <a:buNone/>
            </a:pPr>
            <a:endParaRPr lang="en-IN" sz="1800" dirty="0"/>
          </a:p>
          <a:p>
            <a:endParaRPr lang="en-IN" sz="1800" dirty="0"/>
          </a:p>
        </p:txBody>
      </p:sp>
      <p:sp>
        <p:nvSpPr>
          <p:cNvPr id="4" name="Date Placeholder 3">
            <a:extLst>
              <a:ext uri="{FF2B5EF4-FFF2-40B4-BE49-F238E27FC236}">
                <a16:creationId xmlns:a16="http://schemas.microsoft.com/office/drawing/2014/main" id="{925F22C3-46F3-43CB-8FE8-5905AED2A14B}"/>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0636FCE5-0C92-490B-9E2E-F601C5937BAE}"/>
              </a:ext>
            </a:extLst>
          </p:cNvPr>
          <p:cNvSpPr>
            <a:spLocks noGrp="1"/>
          </p:cNvSpPr>
          <p:nvPr>
            <p:ph type="ftr" sz="quarter" idx="11"/>
          </p:nvPr>
        </p:nvSpPr>
        <p:spPr/>
        <p:txBody>
          <a:bodyPr/>
          <a:lstStyle/>
          <a:p>
            <a:r>
              <a:rPr lang="en-US"/>
              <a:t>IISER Bhopal</a:t>
            </a:r>
            <a:endParaRPr lang="en-US" dirty="0"/>
          </a:p>
        </p:txBody>
      </p:sp>
      <p:sp>
        <p:nvSpPr>
          <p:cNvPr id="7" name="Slide Number Placeholder 6">
            <a:extLst>
              <a:ext uri="{FF2B5EF4-FFF2-40B4-BE49-F238E27FC236}">
                <a16:creationId xmlns:a16="http://schemas.microsoft.com/office/drawing/2014/main" id="{23D3565D-6827-4CD2-AA6C-9856FA1BDE72}"/>
              </a:ext>
            </a:extLst>
          </p:cNvPr>
          <p:cNvSpPr>
            <a:spLocks noGrp="1"/>
          </p:cNvSpPr>
          <p:nvPr>
            <p:ph type="sldNum" sz="quarter" idx="12"/>
          </p:nvPr>
        </p:nvSpPr>
        <p:spPr/>
        <p:txBody>
          <a:bodyPr/>
          <a:lstStyle/>
          <a:p>
            <a:fld id="{4E3495D0-1C20-4D5C-AE9D-42F7DC54160D}" type="slidenum">
              <a:rPr lang="en-US" smtClean="0"/>
              <a:t>2</a:t>
            </a:fld>
            <a:endParaRPr lang="en-US"/>
          </a:p>
        </p:txBody>
      </p:sp>
    </p:spTree>
    <p:extLst>
      <p:ext uri="{BB962C8B-B14F-4D97-AF65-F5344CB8AC3E}">
        <p14:creationId xmlns:p14="http://schemas.microsoft.com/office/powerpoint/2010/main" val="3614799456"/>
      </p:ext>
    </p:extLst>
  </p:cSld>
  <p:clrMapOvr>
    <a:masterClrMapping/>
  </p:clrMapOvr>
  <mc:AlternateContent xmlns:mc="http://schemas.openxmlformats.org/markup-compatibility/2006" xmlns:p14="http://schemas.microsoft.com/office/powerpoint/2010/main">
    <mc:Choice Requires="p14">
      <p:transition spd="slow" p14:dur="2000" advTm="83657"/>
    </mc:Choice>
    <mc:Fallback xmlns="">
      <p:transition spd="slow" advTm="836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2AB2B-26DC-42FE-8AAF-AF4CD8A0D915}"/>
              </a:ext>
            </a:extLst>
          </p:cNvPr>
          <p:cNvSpPr>
            <a:spLocks noGrp="1"/>
          </p:cNvSpPr>
          <p:nvPr>
            <p:ph type="title"/>
          </p:nvPr>
        </p:nvSpPr>
        <p:spPr/>
        <p:txBody>
          <a:bodyPr/>
          <a:lstStyle/>
          <a:p>
            <a:r>
              <a:rPr lang="en-IN" dirty="0"/>
              <a:t>Tunneling magneto-resistance (TMR)</a:t>
            </a:r>
          </a:p>
        </p:txBody>
      </p:sp>
      <p:sp>
        <p:nvSpPr>
          <p:cNvPr id="4" name="Date Placeholder 3">
            <a:extLst>
              <a:ext uri="{FF2B5EF4-FFF2-40B4-BE49-F238E27FC236}">
                <a16:creationId xmlns:a16="http://schemas.microsoft.com/office/drawing/2014/main" id="{A7EE4FDD-0560-4A9E-BEBB-8EA51695E5BF}"/>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C4657BAF-0315-4FFA-B986-2B725DCFB3B8}"/>
              </a:ext>
            </a:extLst>
          </p:cNvPr>
          <p:cNvSpPr>
            <a:spLocks noGrp="1"/>
          </p:cNvSpPr>
          <p:nvPr>
            <p:ph type="ftr" sz="quarter" idx="11"/>
          </p:nvPr>
        </p:nvSpPr>
        <p:spPr/>
        <p:txBody>
          <a:bodyPr/>
          <a:lstStyle/>
          <a:p>
            <a:r>
              <a:rPr lang="en-US"/>
              <a:t>IISER Bhopal</a:t>
            </a:r>
            <a:endParaRPr lang="en-US" dirty="0"/>
          </a:p>
        </p:txBody>
      </p:sp>
      <p:sp>
        <p:nvSpPr>
          <p:cNvPr id="85" name="TextBox 84">
            <a:extLst>
              <a:ext uri="{FF2B5EF4-FFF2-40B4-BE49-F238E27FC236}">
                <a16:creationId xmlns:a16="http://schemas.microsoft.com/office/drawing/2014/main" id="{ADC12327-CC8E-4B47-8795-AFF0BDDD34B5}"/>
              </a:ext>
            </a:extLst>
          </p:cNvPr>
          <p:cNvSpPr txBox="1"/>
          <p:nvPr/>
        </p:nvSpPr>
        <p:spPr>
          <a:xfrm>
            <a:off x="5622837" y="1264484"/>
            <a:ext cx="3114106" cy="1015663"/>
          </a:xfrm>
          <a:prstGeom prst="rect">
            <a:avLst/>
          </a:prstGeom>
          <a:solidFill>
            <a:schemeClr val="accent6">
              <a:lumMod val="20000"/>
              <a:lumOff val="80000"/>
            </a:schemeClr>
          </a:solidFill>
        </p:spPr>
        <p:txBody>
          <a:bodyPr wrap="square" rtlCol="0">
            <a:spAutoFit/>
          </a:bodyPr>
          <a:lstStyle/>
          <a:p>
            <a:pPr algn="ctr"/>
            <a:r>
              <a:rPr lang="en-IN" sz="2000" dirty="0"/>
              <a:t>Conductance is proportional to the </a:t>
            </a:r>
            <a:r>
              <a:rPr lang="en-IN" sz="2000" b="1" dirty="0"/>
              <a:t>density of states</a:t>
            </a:r>
            <a:endParaRPr lang="en-IN" sz="2000" dirty="0"/>
          </a:p>
          <a:p>
            <a:pPr algn="ctr"/>
            <a:r>
              <a:rPr lang="en-IN" sz="2000" dirty="0">
                <a:solidFill>
                  <a:srgbClr val="C00000"/>
                </a:solidFill>
              </a:rPr>
              <a:t>N</a:t>
            </a:r>
            <a:r>
              <a:rPr lang="en-IN" sz="2000" baseline="-25000" dirty="0">
                <a:solidFill>
                  <a:srgbClr val="C00000"/>
                </a:solidFill>
              </a:rPr>
              <a:t>L</a:t>
            </a:r>
            <a:r>
              <a:rPr lang="en-IN" sz="2000" i="0" baseline="30000" dirty="0">
                <a:solidFill>
                  <a:srgbClr val="C00000"/>
                </a:solidFill>
              </a:rPr>
              <a:t>↑</a:t>
            </a:r>
            <a:r>
              <a:rPr lang="en-IN" sz="2000" dirty="0">
                <a:solidFill>
                  <a:srgbClr val="C00000"/>
                </a:solidFill>
              </a:rPr>
              <a:t>, N</a:t>
            </a:r>
            <a:r>
              <a:rPr lang="en-IN" sz="2000" baseline="-25000" dirty="0">
                <a:solidFill>
                  <a:srgbClr val="C00000"/>
                </a:solidFill>
              </a:rPr>
              <a:t>R</a:t>
            </a:r>
            <a:r>
              <a:rPr lang="en-IN" sz="2000" i="0" baseline="30000" dirty="0">
                <a:solidFill>
                  <a:srgbClr val="C00000"/>
                </a:solidFill>
              </a:rPr>
              <a:t>↑</a:t>
            </a:r>
            <a:r>
              <a:rPr lang="en-IN" sz="2000" dirty="0">
                <a:solidFill>
                  <a:srgbClr val="C00000"/>
                </a:solidFill>
              </a:rPr>
              <a:t>, N</a:t>
            </a:r>
            <a:r>
              <a:rPr lang="en-IN" sz="2000" baseline="-25000" dirty="0">
                <a:solidFill>
                  <a:srgbClr val="C00000"/>
                </a:solidFill>
              </a:rPr>
              <a:t>L</a:t>
            </a:r>
            <a:r>
              <a:rPr lang="en-IN" sz="2000" baseline="30000" dirty="0">
                <a:solidFill>
                  <a:srgbClr val="C00000"/>
                </a:solidFill>
              </a:rPr>
              <a:t>↓</a:t>
            </a:r>
            <a:r>
              <a:rPr lang="en-IN" sz="2000" dirty="0">
                <a:solidFill>
                  <a:srgbClr val="C00000"/>
                </a:solidFill>
              </a:rPr>
              <a:t>, N</a:t>
            </a:r>
            <a:r>
              <a:rPr lang="en-IN" sz="2000" baseline="-25000" dirty="0">
                <a:solidFill>
                  <a:srgbClr val="C00000"/>
                </a:solidFill>
              </a:rPr>
              <a:t>R</a:t>
            </a:r>
            <a:r>
              <a:rPr lang="en-IN" sz="2000" baseline="30000" dirty="0">
                <a:solidFill>
                  <a:srgbClr val="C00000"/>
                </a:solidFill>
              </a:rPr>
              <a:t>↓</a:t>
            </a:r>
            <a:endParaRPr lang="en-IN" sz="2000" dirty="0">
              <a:solidFill>
                <a:srgbClr val="C00000"/>
              </a:solidFill>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6676F71-E6E6-40D6-962C-0783C3B3876B}"/>
                  </a:ext>
                </a:extLst>
              </p:cNvPr>
              <p:cNvSpPr txBox="1"/>
              <p:nvPr/>
            </p:nvSpPr>
            <p:spPr>
              <a:xfrm>
                <a:off x="5254794" y="2366763"/>
                <a:ext cx="1789448" cy="495390"/>
              </a:xfrm>
              <a:prstGeom prst="rect">
                <a:avLst/>
              </a:prstGeom>
              <a:solidFill>
                <a:schemeClr val="accent2">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IN" sz="2400" i="1" dirty="0" smtClean="0">
                              <a:latin typeface="Cambria Math" panose="02040503050406030204" pitchFamily="18" charset="0"/>
                            </a:rPr>
                          </m:ctrlPr>
                        </m:sSupPr>
                        <m:e>
                          <m:r>
                            <a:rPr lang="en-IN" sz="2400" i="1" dirty="0">
                              <a:latin typeface="Cambria Math" panose="02040503050406030204" pitchFamily="18" charset="0"/>
                            </a:rPr>
                            <m:t>𝐺</m:t>
                          </m:r>
                        </m:e>
                        <m:sup>
                          <m:r>
                            <a:rPr lang="en-IN" sz="2400" i="1" dirty="0">
                              <a:latin typeface="Cambria Math" panose="02040503050406030204" pitchFamily="18" charset="0"/>
                            </a:rPr>
                            <m:t>↑↑</m:t>
                          </m:r>
                        </m:sup>
                      </m:sSup>
                      <m:r>
                        <a:rPr lang="en-IN" sz="2400" i="1" dirty="0" smtClean="0">
                          <a:latin typeface="Cambria Math" panose="02040503050406030204" pitchFamily="18" charset="0"/>
                        </a:rPr>
                        <m:t>∝</m:t>
                      </m:r>
                      <m:sSubSup>
                        <m:sSubSupPr>
                          <m:ctrlPr>
                            <a:rPr lang="en-IN" sz="2400" i="1" dirty="0" smtClean="0">
                              <a:latin typeface="Cambria Math" panose="02040503050406030204" pitchFamily="18" charset="0"/>
                            </a:rPr>
                          </m:ctrlPr>
                        </m:sSubSupPr>
                        <m:e>
                          <m:r>
                            <a:rPr lang="en-IN" sz="2400" b="0" i="1" dirty="0" smtClean="0">
                              <a:latin typeface="Cambria Math" panose="02040503050406030204" pitchFamily="18" charset="0"/>
                            </a:rPr>
                            <m:t>𝑁</m:t>
                          </m:r>
                        </m:e>
                        <m:sub>
                          <m:r>
                            <a:rPr lang="en-IN" sz="2400" b="0" i="1" dirty="0" smtClean="0">
                              <a:latin typeface="Cambria Math" panose="02040503050406030204" pitchFamily="18" charset="0"/>
                            </a:rPr>
                            <m:t>𝐿</m:t>
                          </m:r>
                        </m:sub>
                        <m:sup>
                          <m:r>
                            <a:rPr lang="en-IN" sz="2400" i="1" dirty="0">
                              <a:latin typeface="Cambria Math" panose="02040503050406030204" pitchFamily="18" charset="0"/>
                            </a:rPr>
                            <m:t>↑</m:t>
                          </m:r>
                        </m:sup>
                      </m:sSubSup>
                      <m:sSubSup>
                        <m:sSubSupPr>
                          <m:ctrlPr>
                            <a:rPr lang="en-IN" sz="2400" i="1" dirty="0">
                              <a:latin typeface="Cambria Math" panose="02040503050406030204" pitchFamily="18" charset="0"/>
                            </a:rPr>
                          </m:ctrlPr>
                        </m:sSubSupPr>
                        <m:e>
                          <m:r>
                            <a:rPr lang="en-IN" sz="2400" b="0" i="1" dirty="0" smtClean="0">
                              <a:latin typeface="Cambria Math" panose="02040503050406030204" pitchFamily="18" charset="0"/>
                            </a:rPr>
                            <m:t> </m:t>
                          </m:r>
                          <m:r>
                            <a:rPr lang="en-IN" sz="2400" i="1" dirty="0">
                              <a:latin typeface="Cambria Math" panose="02040503050406030204" pitchFamily="18" charset="0"/>
                            </a:rPr>
                            <m:t>𝑁</m:t>
                          </m:r>
                        </m:e>
                        <m:sub>
                          <m:r>
                            <a:rPr lang="en-IN" sz="2400" b="0" i="1" dirty="0" smtClean="0">
                              <a:latin typeface="Cambria Math" panose="02040503050406030204" pitchFamily="18" charset="0"/>
                            </a:rPr>
                            <m:t>𝑅</m:t>
                          </m:r>
                        </m:sub>
                        <m:sup>
                          <m:r>
                            <a:rPr lang="en-IN" sz="2400" i="1" dirty="0">
                              <a:latin typeface="Cambria Math" panose="02040503050406030204" pitchFamily="18" charset="0"/>
                            </a:rPr>
                            <m:t>↑</m:t>
                          </m:r>
                        </m:sup>
                      </m:sSubSup>
                    </m:oMath>
                  </m:oMathPara>
                </a14:m>
                <a:endParaRPr lang="en-IN" sz="2400" dirty="0"/>
              </a:p>
            </p:txBody>
          </p:sp>
        </mc:Choice>
        <mc:Fallback xmlns="">
          <p:sp>
            <p:nvSpPr>
              <p:cNvPr id="86" name="TextBox 85">
                <a:extLst>
                  <a:ext uri="{FF2B5EF4-FFF2-40B4-BE49-F238E27FC236}">
                    <a16:creationId xmlns:a16="http://schemas.microsoft.com/office/drawing/2014/main" id="{46676F71-E6E6-40D6-962C-0783C3B3876B}"/>
                  </a:ext>
                </a:extLst>
              </p:cNvPr>
              <p:cNvSpPr txBox="1">
                <a:spLocks noRot="1" noChangeAspect="1" noMove="1" noResize="1" noEditPoints="1" noAdjustHandles="1" noChangeArrowheads="1" noChangeShapeType="1" noTextEdit="1"/>
              </p:cNvSpPr>
              <p:nvPr/>
            </p:nvSpPr>
            <p:spPr>
              <a:xfrm>
                <a:off x="5254794" y="2366763"/>
                <a:ext cx="1789448" cy="49539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235DC8E-5220-4C5A-BF70-EABEFCC44017}"/>
                  </a:ext>
                </a:extLst>
              </p:cNvPr>
              <p:cNvSpPr txBox="1"/>
              <p:nvPr/>
            </p:nvSpPr>
            <p:spPr>
              <a:xfrm>
                <a:off x="5897614" y="3560937"/>
                <a:ext cx="2366376" cy="865006"/>
              </a:xfrm>
              <a:prstGeom prst="rect">
                <a:avLst/>
              </a:prstGeom>
              <a:solidFill>
                <a:schemeClr val="accent6">
                  <a:lumMod val="60000"/>
                  <a:lumOff val="4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𝑇𝑀𝑅</m:t>
                      </m:r>
                      <m:r>
                        <a:rPr lang="en-IN" sz="2400" i="1" dirty="0" smtClean="0">
                          <a:latin typeface="Cambria Math" panose="02040503050406030204" pitchFamily="18" charset="0"/>
                        </a:rPr>
                        <m:t>=</m:t>
                      </m:r>
                      <m:f>
                        <m:fPr>
                          <m:ctrlPr>
                            <a:rPr lang="en-IN" sz="2400" i="1" smtClean="0">
                              <a:latin typeface="Cambria Math" panose="02040503050406030204" pitchFamily="18" charset="0"/>
                            </a:rPr>
                          </m:ctrlPr>
                        </m:fPr>
                        <m:num>
                          <m:r>
                            <a:rPr lang="en-IN" sz="2400" b="0" i="1" smtClean="0">
                              <a:latin typeface="Cambria Math" panose="02040503050406030204" pitchFamily="18" charset="0"/>
                            </a:rPr>
                            <m:t>𝐺</m:t>
                          </m:r>
                          <m:r>
                            <a:rPr lang="en-IN" sz="2400" b="0" i="1" baseline="-25000" smtClean="0">
                              <a:latin typeface="Cambria Math" panose="02040503050406030204" pitchFamily="18" charset="0"/>
                            </a:rPr>
                            <m:t>𝑃</m:t>
                          </m:r>
                          <m:r>
                            <a:rPr lang="en-IN" sz="2400" b="0" i="1" smtClean="0">
                              <a:latin typeface="Cambria Math" panose="02040503050406030204" pitchFamily="18" charset="0"/>
                            </a:rPr>
                            <m:t>−</m:t>
                          </m:r>
                          <m:r>
                            <a:rPr lang="en-IN" sz="2400" b="0" i="1" smtClean="0">
                              <a:latin typeface="Cambria Math" panose="02040503050406030204" pitchFamily="18" charset="0"/>
                            </a:rPr>
                            <m:t>𝐺𝐴𝑃</m:t>
                          </m:r>
                        </m:num>
                        <m:den>
                          <m:r>
                            <a:rPr lang="en-IN" sz="2400" b="0" i="1" smtClean="0">
                              <a:latin typeface="Cambria Math" panose="02040503050406030204" pitchFamily="18" charset="0"/>
                            </a:rPr>
                            <m:t>𝐺</m:t>
                          </m:r>
                          <m:r>
                            <a:rPr lang="en-IN" sz="2400" b="0" i="1" baseline="-25000" smtClean="0">
                              <a:latin typeface="Cambria Math" panose="02040503050406030204" pitchFamily="18" charset="0"/>
                            </a:rPr>
                            <m:t>𝐴𝑃</m:t>
                          </m:r>
                        </m:den>
                      </m:f>
                    </m:oMath>
                  </m:oMathPara>
                </a14:m>
                <a:endParaRPr lang="en-IN" sz="2000" dirty="0"/>
              </a:p>
            </p:txBody>
          </p:sp>
        </mc:Choice>
        <mc:Fallback xmlns="">
          <p:sp>
            <p:nvSpPr>
              <p:cNvPr id="90" name="TextBox 89">
                <a:extLst>
                  <a:ext uri="{FF2B5EF4-FFF2-40B4-BE49-F238E27FC236}">
                    <a16:creationId xmlns:a16="http://schemas.microsoft.com/office/drawing/2014/main" id="{5235DC8E-5220-4C5A-BF70-EABEFCC44017}"/>
                  </a:ext>
                </a:extLst>
              </p:cNvPr>
              <p:cNvSpPr txBox="1">
                <a:spLocks noRot="1" noChangeAspect="1" noMove="1" noResize="1" noEditPoints="1" noAdjustHandles="1" noChangeArrowheads="1" noChangeShapeType="1" noTextEdit="1"/>
              </p:cNvSpPr>
              <p:nvPr/>
            </p:nvSpPr>
            <p:spPr>
              <a:xfrm>
                <a:off x="5897614" y="3560937"/>
                <a:ext cx="2366376" cy="865006"/>
              </a:xfrm>
              <a:prstGeom prst="rect">
                <a:avLst/>
              </a:prstGeom>
              <a:blipFill>
                <a:blip r:embed="rId4"/>
                <a:stretch>
                  <a:fillRect/>
                </a:stretch>
              </a:blipFill>
            </p:spPr>
            <p:txBody>
              <a:bodyPr/>
              <a:lstStyle/>
              <a:p>
                <a:r>
                  <a:rPr lang="en-IN">
                    <a:noFill/>
                  </a:rPr>
                  <a:t> </a:t>
                </a:r>
              </a:p>
            </p:txBody>
          </p:sp>
        </mc:Fallback>
      </mc:AlternateContent>
      <p:sp>
        <p:nvSpPr>
          <p:cNvPr id="92" name="TextBox 91">
            <a:extLst>
              <a:ext uri="{FF2B5EF4-FFF2-40B4-BE49-F238E27FC236}">
                <a16:creationId xmlns:a16="http://schemas.microsoft.com/office/drawing/2014/main" id="{CFCECD41-BC16-41BC-A90A-C21621946FD2}"/>
              </a:ext>
            </a:extLst>
          </p:cNvPr>
          <p:cNvSpPr txBox="1"/>
          <p:nvPr/>
        </p:nvSpPr>
        <p:spPr>
          <a:xfrm>
            <a:off x="12947" y="5220061"/>
            <a:ext cx="7942970" cy="338554"/>
          </a:xfrm>
          <a:prstGeom prst="rect">
            <a:avLst/>
          </a:prstGeom>
          <a:noFill/>
        </p:spPr>
        <p:txBody>
          <a:bodyPr wrap="square" rtlCol="0">
            <a:spAutoFit/>
          </a:bodyPr>
          <a:lstStyle/>
          <a:p>
            <a:r>
              <a:rPr lang="en-IN" sz="1600" dirty="0" err="1"/>
              <a:t>Julliere</a:t>
            </a:r>
            <a:r>
              <a:rPr lang="en-IN" sz="1600" dirty="0"/>
              <a:t>, M. Tunneling between ferromagnetic film. Phys. Lett. A </a:t>
            </a:r>
            <a:r>
              <a:rPr lang="en-IN" sz="1600" b="1" dirty="0"/>
              <a:t>54, </a:t>
            </a:r>
            <a:r>
              <a:rPr lang="en-IN" sz="1600" dirty="0"/>
              <a:t>225-226 (1975)</a:t>
            </a:r>
          </a:p>
        </p:txBody>
      </p:sp>
      <p:sp>
        <p:nvSpPr>
          <p:cNvPr id="93" name="TextBox 92">
            <a:extLst>
              <a:ext uri="{FF2B5EF4-FFF2-40B4-BE49-F238E27FC236}">
                <a16:creationId xmlns:a16="http://schemas.microsoft.com/office/drawing/2014/main" id="{1D223395-AEED-437F-AC88-C7E11CA01218}"/>
              </a:ext>
            </a:extLst>
          </p:cNvPr>
          <p:cNvSpPr txBox="1"/>
          <p:nvPr/>
        </p:nvSpPr>
        <p:spPr>
          <a:xfrm>
            <a:off x="12947" y="5549891"/>
            <a:ext cx="4640190" cy="338554"/>
          </a:xfrm>
          <a:prstGeom prst="rect">
            <a:avLst/>
          </a:prstGeom>
          <a:noFill/>
        </p:spPr>
        <p:txBody>
          <a:bodyPr wrap="square" rtlCol="0">
            <a:spAutoFit/>
          </a:bodyPr>
          <a:lstStyle/>
          <a:p>
            <a:r>
              <a:rPr lang="en-IN" sz="1600" dirty="0" err="1"/>
              <a:t>Moodera</a:t>
            </a:r>
            <a:r>
              <a:rPr lang="en-IN" sz="1600" dirty="0"/>
              <a:t>, J. S.  et al., Phys. Rev. Lett. </a:t>
            </a:r>
            <a:r>
              <a:rPr lang="en-IN" sz="1600" b="1" dirty="0"/>
              <a:t>74, 3273</a:t>
            </a:r>
            <a:r>
              <a:rPr lang="en-IN" sz="1600" dirty="0"/>
              <a:t> (1995)</a:t>
            </a:r>
          </a:p>
        </p:txBody>
      </p:sp>
      <p:sp>
        <p:nvSpPr>
          <p:cNvPr id="94" name="TextBox 93">
            <a:extLst>
              <a:ext uri="{FF2B5EF4-FFF2-40B4-BE49-F238E27FC236}">
                <a16:creationId xmlns:a16="http://schemas.microsoft.com/office/drawing/2014/main" id="{027A8AB2-CE66-43AE-AC07-B1D8EF36B26A}"/>
              </a:ext>
            </a:extLst>
          </p:cNvPr>
          <p:cNvSpPr txBox="1"/>
          <p:nvPr/>
        </p:nvSpPr>
        <p:spPr>
          <a:xfrm>
            <a:off x="0" y="5870062"/>
            <a:ext cx="8219822" cy="338554"/>
          </a:xfrm>
          <a:prstGeom prst="rect">
            <a:avLst/>
          </a:prstGeom>
          <a:noFill/>
        </p:spPr>
        <p:txBody>
          <a:bodyPr wrap="square" rtlCol="0">
            <a:spAutoFit/>
          </a:bodyPr>
          <a:lstStyle/>
          <a:p>
            <a:r>
              <a:rPr lang="en-IN" sz="1600" dirty="0" err="1"/>
              <a:t>Mathon</a:t>
            </a:r>
            <a:r>
              <a:rPr lang="en-IN" sz="1600" dirty="0"/>
              <a:t>, J.  et al., Phys. Rev. B </a:t>
            </a:r>
            <a:r>
              <a:rPr lang="en-IN" sz="1600" b="1" dirty="0"/>
              <a:t>63, </a:t>
            </a:r>
            <a:r>
              <a:rPr lang="en-IN" sz="1600" dirty="0"/>
              <a:t>220403 (2001), Butler, W. et al., Phys. Rev. B </a:t>
            </a:r>
            <a:r>
              <a:rPr lang="en-IN" sz="1600" b="1" dirty="0"/>
              <a:t>63, </a:t>
            </a:r>
            <a:r>
              <a:rPr lang="en-IN" sz="1600" dirty="0"/>
              <a:t>054416 (2001)</a:t>
            </a:r>
          </a:p>
        </p:txBody>
      </p:sp>
      <p:sp>
        <p:nvSpPr>
          <p:cNvPr id="95" name="TextBox 94">
            <a:extLst>
              <a:ext uri="{FF2B5EF4-FFF2-40B4-BE49-F238E27FC236}">
                <a16:creationId xmlns:a16="http://schemas.microsoft.com/office/drawing/2014/main" id="{15F35AEB-5BC0-4CF8-9A44-9A17E6F177FB}"/>
              </a:ext>
            </a:extLst>
          </p:cNvPr>
          <p:cNvSpPr txBox="1"/>
          <p:nvPr/>
        </p:nvSpPr>
        <p:spPr>
          <a:xfrm>
            <a:off x="12947" y="6208616"/>
            <a:ext cx="8206875" cy="338554"/>
          </a:xfrm>
          <a:prstGeom prst="rect">
            <a:avLst/>
          </a:prstGeom>
          <a:noFill/>
        </p:spPr>
        <p:txBody>
          <a:bodyPr wrap="square" rtlCol="0">
            <a:spAutoFit/>
          </a:bodyPr>
          <a:lstStyle/>
          <a:p>
            <a:r>
              <a:rPr lang="en-IN" sz="1600" dirty="0"/>
              <a:t>Yuasa, S.  et al., Nature Mater. </a:t>
            </a:r>
            <a:r>
              <a:rPr lang="en-IN" sz="1600" b="1" dirty="0"/>
              <a:t>3, 868</a:t>
            </a:r>
            <a:r>
              <a:rPr lang="en-IN" sz="1600" dirty="0"/>
              <a:t> (2004), Parkin, S. et al., Nature Mater.  </a:t>
            </a:r>
            <a:r>
              <a:rPr lang="en-IN" sz="1600" b="1" dirty="0"/>
              <a:t>3, 862-867</a:t>
            </a:r>
            <a:r>
              <a:rPr lang="en-IN" sz="1600" dirty="0"/>
              <a:t> (2004)</a:t>
            </a:r>
          </a:p>
        </p:txBody>
      </p:sp>
      <p:sp>
        <p:nvSpPr>
          <p:cNvPr id="109" name="TextBox 108">
            <a:extLst>
              <a:ext uri="{FF2B5EF4-FFF2-40B4-BE49-F238E27FC236}">
                <a16:creationId xmlns:a16="http://schemas.microsoft.com/office/drawing/2014/main" id="{B5D6CC44-8A31-4CE0-9934-1BA2A4D2F80E}"/>
              </a:ext>
            </a:extLst>
          </p:cNvPr>
          <p:cNvSpPr txBox="1"/>
          <p:nvPr/>
        </p:nvSpPr>
        <p:spPr>
          <a:xfrm>
            <a:off x="45030" y="4110007"/>
            <a:ext cx="4352835" cy="830997"/>
          </a:xfrm>
          <a:prstGeom prst="rect">
            <a:avLst/>
          </a:prstGeom>
          <a:solidFill>
            <a:schemeClr val="bg1">
              <a:lumMod val="95000"/>
            </a:schemeClr>
          </a:solidFill>
        </p:spPr>
        <p:txBody>
          <a:bodyPr wrap="square" rtlCol="0">
            <a:spAutoFit/>
          </a:bodyPr>
          <a:lstStyle/>
          <a:p>
            <a:pPr marL="342900" indent="-342900">
              <a:buFont typeface="Arial" panose="020B0604020202020204" pitchFamily="34" charset="0"/>
              <a:buChar char="•"/>
            </a:pPr>
            <a:r>
              <a:rPr lang="en-IN" sz="2400" dirty="0"/>
              <a:t>Reported 1975 (prior to GMR)</a:t>
            </a:r>
          </a:p>
          <a:p>
            <a:pPr marL="342900" indent="-342900">
              <a:buFont typeface="Arial" panose="020B0604020202020204" pitchFamily="34" charset="0"/>
              <a:buChar char="•"/>
            </a:pPr>
            <a:r>
              <a:rPr lang="en-IN" sz="2400" dirty="0"/>
              <a:t>TMR&gt;500% using MgO spacer</a:t>
            </a:r>
          </a:p>
        </p:txBody>
      </p:sp>
      <p:grpSp>
        <p:nvGrpSpPr>
          <p:cNvPr id="3" name="Group 2">
            <a:extLst>
              <a:ext uri="{FF2B5EF4-FFF2-40B4-BE49-F238E27FC236}">
                <a16:creationId xmlns:a16="http://schemas.microsoft.com/office/drawing/2014/main" id="{537683A4-117E-4FB2-96CC-5B9B0AE4030A}"/>
              </a:ext>
            </a:extLst>
          </p:cNvPr>
          <p:cNvGrpSpPr/>
          <p:nvPr/>
        </p:nvGrpSpPr>
        <p:grpSpPr>
          <a:xfrm>
            <a:off x="0" y="1147571"/>
            <a:ext cx="4991922" cy="2794303"/>
            <a:chOff x="-1945" y="1152564"/>
            <a:chExt cx="4991922" cy="2794303"/>
          </a:xfrm>
        </p:grpSpPr>
        <p:sp>
          <p:nvSpPr>
            <p:cNvPr id="102" name="TextBox 101">
              <a:extLst>
                <a:ext uri="{FF2B5EF4-FFF2-40B4-BE49-F238E27FC236}">
                  <a16:creationId xmlns:a16="http://schemas.microsoft.com/office/drawing/2014/main" id="{690DF8F6-6D40-443B-85D8-BE8290A2CB3C}"/>
                </a:ext>
              </a:extLst>
            </p:cNvPr>
            <p:cNvSpPr txBox="1"/>
            <p:nvPr/>
          </p:nvSpPr>
          <p:spPr>
            <a:xfrm>
              <a:off x="1514386" y="1152564"/>
              <a:ext cx="1918944" cy="707886"/>
            </a:xfrm>
            <a:prstGeom prst="rect">
              <a:avLst/>
            </a:prstGeom>
            <a:solidFill>
              <a:schemeClr val="bg1">
                <a:lumMod val="95000"/>
              </a:schemeClr>
            </a:solidFill>
          </p:spPr>
          <p:txBody>
            <a:bodyPr wrap="square" rtlCol="0">
              <a:spAutoFit/>
            </a:bodyPr>
            <a:lstStyle/>
            <a:p>
              <a:pPr algn="ctr"/>
              <a:r>
                <a:rPr lang="en-IN" sz="2000" b="1" dirty="0"/>
                <a:t>Insulator</a:t>
              </a:r>
            </a:p>
            <a:p>
              <a:pPr algn="ctr"/>
              <a:r>
                <a:rPr lang="en-IN" sz="2000" b="1" dirty="0"/>
                <a:t>e.g., Al</a:t>
              </a:r>
              <a:r>
                <a:rPr lang="en-IN" sz="2000" b="1" baseline="-25000" dirty="0"/>
                <a:t>2</a:t>
              </a:r>
              <a:r>
                <a:rPr lang="en-IN" sz="2000" b="1" dirty="0"/>
                <a:t>O</a:t>
              </a:r>
              <a:r>
                <a:rPr lang="en-IN" sz="2000" b="1" baseline="-25000" dirty="0"/>
                <a:t>3</a:t>
              </a:r>
              <a:r>
                <a:rPr lang="en-IN" sz="2000" b="1" dirty="0"/>
                <a:t>, MgO</a:t>
              </a:r>
            </a:p>
          </p:txBody>
        </p:sp>
        <p:pic>
          <p:nvPicPr>
            <p:cNvPr id="42" name="Picture 41">
              <a:extLst>
                <a:ext uri="{FF2B5EF4-FFF2-40B4-BE49-F238E27FC236}">
                  <a16:creationId xmlns:a16="http://schemas.microsoft.com/office/drawing/2014/main" id="{B5404F86-590D-45F0-960E-CD348E4EEB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5" y="1860450"/>
              <a:ext cx="4936421" cy="2086417"/>
            </a:xfrm>
            <a:prstGeom prst="rect">
              <a:avLst/>
            </a:prstGeom>
          </p:spPr>
        </p:pic>
        <p:sp>
          <p:nvSpPr>
            <p:cNvPr id="110" name="TextBox 109">
              <a:extLst>
                <a:ext uri="{FF2B5EF4-FFF2-40B4-BE49-F238E27FC236}">
                  <a16:creationId xmlns:a16="http://schemas.microsoft.com/office/drawing/2014/main" id="{E8124602-89A8-452B-B881-5962E955F38C}"/>
                </a:ext>
              </a:extLst>
            </p:cNvPr>
            <p:cNvSpPr txBox="1"/>
            <p:nvPr/>
          </p:nvSpPr>
          <p:spPr>
            <a:xfrm>
              <a:off x="159503" y="1898702"/>
              <a:ext cx="982699" cy="400110"/>
            </a:xfrm>
            <a:prstGeom prst="rect">
              <a:avLst/>
            </a:prstGeom>
            <a:noFill/>
          </p:spPr>
          <p:txBody>
            <a:bodyPr wrap="square" rtlCol="0">
              <a:spAutoFit/>
            </a:bodyPr>
            <a:lstStyle/>
            <a:p>
              <a:r>
                <a:rPr lang="en-IN" sz="2000" dirty="0"/>
                <a:t>Left (L)</a:t>
              </a:r>
            </a:p>
          </p:txBody>
        </p:sp>
        <p:sp>
          <p:nvSpPr>
            <p:cNvPr id="111" name="TextBox 110">
              <a:extLst>
                <a:ext uri="{FF2B5EF4-FFF2-40B4-BE49-F238E27FC236}">
                  <a16:creationId xmlns:a16="http://schemas.microsoft.com/office/drawing/2014/main" id="{E29818DB-D70B-4C46-A9E2-8CA8B33B8136}"/>
                </a:ext>
              </a:extLst>
            </p:cNvPr>
            <p:cNvSpPr txBox="1"/>
            <p:nvPr/>
          </p:nvSpPr>
          <p:spPr>
            <a:xfrm>
              <a:off x="1435142" y="1949091"/>
              <a:ext cx="1080529" cy="400110"/>
            </a:xfrm>
            <a:prstGeom prst="rect">
              <a:avLst/>
            </a:prstGeom>
            <a:noFill/>
          </p:spPr>
          <p:txBody>
            <a:bodyPr wrap="square" rtlCol="0">
              <a:spAutoFit/>
            </a:bodyPr>
            <a:lstStyle/>
            <a:p>
              <a:r>
                <a:rPr lang="en-IN" sz="2000" dirty="0"/>
                <a:t>Right (R)</a:t>
              </a:r>
            </a:p>
          </p:txBody>
        </p:sp>
        <p:sp>
          <p:nvSpPr>
            <p:cNvPr id="112" name="TextBox 111">
              <a:extLst>
                <a:ext uri="{FF2B5EF4-FFF2-40B4-BE49-F238E27FC236}">
                  <a16:creationId xmlns:a16="http://schemas.microsoft.com/office/drawing/2014/main" id="{ACD77634-850D-4B12-8D82-BE048905F46C}"/>
                </a:ext>
              </a:extLst>
            </p:cNvPr>
            <p:cNvSpPr txBox="1"/>
            <p:nvPr/>
          </p:nvSpPr>
          <p:spPr>
            <a:xfrm>
              <a:off x="2670272" y="1926505"/>
              <a:ext cx="982699" cy="400110"/>
            </a:xfrm>
            <a:prstGeom prst="rect">
              <a:avLst/>
            </a:prstGeom>
            <a:noFill/>
          </p:spPr>
          <p:txBody>
            <a:bodyPr wrap="square" rtlCol="0">
              <a:spAutoFit/>
            </a:bodyPr>
            <a:lstStyle/>
            <a:p>
              <a:r>
                <a:rPr lang="en-IN" sz="2000" dirty="0"/>
                <a:t>Left (L)</a:t>
              </a:r>
            </a:p>
          </p:txBody>
        </p:sp>
        <p:sp>
          <p:nvSpPr>
            <p:cNvPr id="113" name="TextBox 112">
              <a:extLst>
                <a:ext uri="{FF2B5EF4-FFF2-40B4-BE49-F238E27FC236}">
                  <a16:creationId xmlns:a16="http://schemas.microsoft.com/office/drawing/2014/main" id="{5BAB9C1D-A52C-432E-8433-6F988200D503}"/>
                </a:ext>
              </a:extLst>
            </p:cNvPr>
            <p:cNvSpPr txBox="1"/>
            <p:nvPr/>
          </p:nvSpPr>
          <p:spPr>
            <a:xfrm>
              <a:off x="3909448" y="1939039"/>
              <a:ext cx="1080529" cy="400110"/>
            </a:xfrm>
            <a:prstGeom prst="rect">
              <a:avLst/>
            </a:prstGeom>
            <a:noFill/>
          </p:spPr>
          <p:txBody>
            <a:bodyPr wrap="square" rtlCol="0">
              <a:spAutoFit/>
            </a:bodyPr>
            <a:lstStyle/>
            <a:p>
              <a:r>
                <a:rPr lang="en-IN" sz="2000" dirty="0"/>
                <a:t>Right (R)</a:t>
              </a:r>
            </a:p>
          </p:txBody>
        </p: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1E1E8F59-7E26-4E24-A839-AAD291DF7212}"/>
                  </a:ext>
                </a:extLst>
              </p:cNvPr>
              <p:cNvSpPr txBox="1"/>
              <p:nvPr/>
            </p:nvSpPr>
            <p:spPr>
              <a:xfrm>
                <a:off x="7302118" y="2389974"/>
                <a:ext cx="1789448" cy="495353"/>
              </a:xfrm>
              <a:prstGeom prst="rect">
                <a:avLst/>
              </a:prstGeom>
              <a:solidFill>
                <a:schemeClr val="accent2">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IN" sz="2400" i="1" dirty="0" smtClean="0">
                              <a:latin typeface="Cambria Math" panose="02040503050406030204" pitchFamily="18" charset="0"/>
                            </a:rPr>
                          </m:ctrlPr>
                        </m:sSupPr>
                        <m:e>
                          <m:r>
                            <a:rPr lang="en-IN" sz="2400" i="1" dirty="0">
                              <a:latin typeface="Cambria Math" panose="02040503050406030204" pitchFamily="18" charset="0"/>
                            </a:rPr>
                            <m:t>𝐺</m:t>
                          </m:r>
                        </m:e>
                        <m:sup>
                          <m:r>
                            <a:rPr lang="en-IN" sz="2400" i="1" dirty="0">
                              <a:latin typeface="Cambria Math" panose="02040503050406030204" pitchFamily="18" charset="0"/>
                            </a:rPr>
                            <m:t>↓↓</m:t>
                          </m:r>
                        </m:sup>
                      </m:sSup>
                      <m:r>
                        <a:rPr lang="en-IN" sz="2400" i="1" dirty="0" smtClean="0">
                          <a:latin typeface="Cambria Math" panose="02040503050406030204" pitchFamily="18" charset="0"/>
                        </a:rPr>
                        <m:t>∝</m:t>
                      </m:r>
                      <m:sSubSup>
                        <m:sSubSupPr>
                          <m:ctrlPr>
                            <a:rPr lang="en-IN" sz="2400" i="1" dirty="0" smtClean="0">
                              <a:latin typeface="Cambria Math" panose="02040503050406030204" pitchFamily="18" charset="0"/>
                            </a:rPr>
                          </m:ctrlPr>
                        </m:sSubSupPr>
                        <m:e>
                          <m:r>
                            <a:rPr lang="en-IN" sz="2400" b="0" i="1" dirty="0" smtClean="0">
                              <a:latin typeface="Cambria Math" panose="02040503050406030204" pitchFamily="18" charset="0"/>
                            </a:rPr>
                            <m:t>𝑁</m:t>
                          </m:r>
                        </m:e>
                        <m:sub>
                          <m:r>
                            <a:rPr lang="en-IN" sz="2400" b="0" i="1" dirty="0" smtClean="0">
                              <a:latin typeface="Cambria Math" panose="02040503050406030204" pitchFamily="18" charset="0"/>
                            </a:rPr>
                            <m:t>𝐿</m:t>
                          </m:r>
                        </m:sub>
                        <m:sup>
                          <m:r>
                            <a:rPr lang="en-IN" sz="2400" i="1" dirty="0">
                              <a:latin typeface="Cambria Math" panose="02040503050406030204" pitchFamily="18" charset="0"/>
                            </a:rPr>
                            <m:t>↓</m:t>
                          </m:r>
                        </m:sup>
                      </m:sSubSup>
                      <m:sSubSup>
                        <m:sSubSupPr>
                          <m:ctrlPr>
                            <a:rPr lang="en-IN" sz="2400" i="1" dirty="0">
                              <a:latin typeface="Cambria Math" panose="02040503050406030204" pitchFamily="18" charset="0"/>
                            </a:rPr>
                          </m:ctrlPr>
                        </m:sSubSupPr>
                        <m:e>
                          <m:r>
                            <a:rPr lang="en-IN" sz="2400" b="0" i="1" dirty="0" smtClean="0">
                              <a:latin typeface="Cambria Math" panose="02040503050406030204" pitchFamily="18" charset="0"/>
                            </a:rPr>
                            <m:t> </m:t>
                          </m:r>
                          <m:r>
                            <a:rPr lang="en-IN" sz="2400" i="1" dirty="0">
                              <a:latin typeface="Cambria Math" panose="02040503050406030204" pitchFamily="18" charset="0"/>
                            </a:rPr>
                            <m:t>𝑁</m:t>
                          </m:r>
                        </m:e>
                        <m:sub>
                          <m:r>
                            <a:rPr lang="en-IN" sz="2400" b="0" i="1" dirty="0" smtClean="0">
                              <a:latin typeface="Cambria Math" panose="02040503050406030204" pitchFamily="18" charset="0"/>
                            </a:rPr>
                            <m:t>𝑅</m:t>
                          </m:r>
                        </m:sub>
                        <m:sup>
                          <m:r>
                            <a:rPr lang="en-IN" sz="2400" i="1" dirty="0">
                              <a:latin typeface="Cambria Math" panose="02040503050406030204" pitchFamily="18" charset="0"/>
                            </a:rPr>
                            <m:t>↓</m:t>
                          </m:r>
                        </m:sup>
                      </m:sSubSup>
                    </m:oMath>
                  </m:oMathPara>
                </a14:m>
                <a:endParaRPr lang="en-IN" sz="2400" dirty="0"/>
              </a:p>
            </p:txBody>
          </p:sp>
        </mc:Choice>
        <mc:Fallback xmlns="">
          <p:sp>
            <p:nvSpPr>
              <p:cNvPr id="114" name="TextBox 113">
                <a:extLst>
                  <a:ext uri="{FF2B5EF4-FFF2-40B4-BE49-F238E27FC236}">
                    <a16:creationId xmlns:a16="http://schemas.microsoft.com/office/drawing/2014/main" id="{1E1E8F59-7E26-4E24-A839-AAD291DF7212}"/>
                  </a:ext>
                </a:extLst>
              </p:cNvPr>
              <p:cNvSpPr txBox="1">
                <a:spLocks noRot="1" noChangeAspect="1" noMove="1" noResize="1" noEditPoints="1" noAdjustHandles="1" noChangeArrowheads="1" noChangeShapeType="1" noTextEdit="1"/>
              </p:cNvSpPr>
              <p:nvPr/>
            </p:nvSpPr>
            <p:spPr>
              <a:xfrm>
                <a:off x="7302118" y="2389974"/>
                <a:ext cx="1789448" cy="495353"/>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3941449-DA70-4A2C-88D9-46335DCB8065}"/>
                  </a:ext>
                </a:extLst>
              </p:cNvPr>
              <p:cNvSpPr txBox="1"/>
              <p:nvPr/>
            </p:nvSpPr>
            <p:spPr>
              <a:xfrm>
                <a:off x="7302117" y="2984033"/>
                <a:ext cx="1789448" cy="495390"/>
              </a:xfrm>
              <a:prstGeom prst="rect">
                <a:avLst/>
              </a:prstGeom>
              <a:solidFill>
                <a:schemeClr val="accent2">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IN" sz="2400" i="1" dirty="0" smtClean="0">
                              <a:latin typeface="Cambria Math" panose="02040503050406030204" pitchFamily="18" charset="0"/>
                            </a:rPr>
                          </m:ctrlPr>
                        </m:sSupPr>
                        <m:e>
                          <m:r>
                            <a:rPr lang="en-IN" sz="2400" i="1" dirty="0">
                              <a:latin typeface="Cambria Math" panose="02040503050406030204" pitchFamily="18" charset="0"/>
                            </a:rPr>
                            <m:t>𝐺</m:t>
                          </m:r>
                        </m:e>
                        <m:sup>
                          <m:r>
                            <a:rPr lang="en-IN" sz="2400" i="1" dirty="0">
                              <a:latin typeface="Cambria Math" panose="02040503050406030204" pitchFamily="18" charset="0"/>
                            </a:rPr>
                            <m:t>↑↓</m:t>
                          </m:r>
                        </m:sup>
                      </m:sSup>
                      <m:r>
                        <a:rPr lang="en-IN" sz="2400" i="1" dirty="0" smtClean="0">
                          <a:latin typeface="Cambria Math" panose="02040503050406030204" pitchFamily="18" charset="0"/>
                        </a:rPr>
                        <m:t>∝</m:t>
                      </m:r>
                      <m:sSubSup>
                        <m:sSubSupPr>
                          <m:ctrlPr>
                            <a:rPr lang="en-IN" sz="2400" i="1" dirty="0" smtClean="0">
                              <a:latin typeface="Cambria Math" panose="02040503050406030204" pitchFamily="18" charset="0"/>
                            </a:rPr>
                          </m:ctrlPr>
                        </m:sSubSupPr>
                        <m:e>
                          <m:r>
                            <a:rPr lang="en-IN" sz="2400" b="0" i="1" dirty="0" smtClean="0">
                              <a:latin typeface="Cambria Math" panose="02040503050406030204" pitchFamily="18" charset="0"/>
                            </a:rPr>
                            <m:t>𝑁</m:t>
                          </m:r>
                        </m:e>
                        <m:sub>
                          <m:r>
                            <a:rPr lang="en-IN" sz="2400" b="0" i="1" dirty="0" smtClean="0">
                              <a:latin typeface="Cambria Math" panose="02040503050406030204" pitchFamily="18" charset="0"/>
                            </a:rPr>
                            <m:t>𝐿</m:t>
                          </m:r>
                        </m:sub>
                        <m:sup>
                          <m:r>
                            <a:rPr lang="en-IN" sz="2400" i="1" dirty="0">
                              <a:latin typeface="Cambria Math" panose="02040503050406030204" pitchFamily="18" charset="0"/>
                            </a:rPr>
                            <m:t>↑</m:t>
                          </m:r>
                        </m:sup>
                      </m:sSubSup>
                      <m:sSubSup>
                        <m:sSubSupPr>
                          <m:ctrlPr>
                            <a:rPr lang="en-IN" sz="2400" i="1" dirty="0">
                              <a:latin typeface="Cambria Math" panose="02040503050406030204" pitchFamily="18" charset="0"/>
                            </a:rPr>
                          </m:ctrlPr>
                        </m:sSubSupPr>
                        <m:e>
                          <m:r>
                            <a:rPr lang="en-IN" sz="2400" b="0" i="1" dirty="0" smtClean="0">
                              <a:latin typeface="Cambria Math" panose="02040503050406030204" pitchFamily="18" charset="0"/>
                            </a:rPr>
                            <m:t> </m:t>
                          </m:r>
                          <m:r>
                            <a:rPr lang="en-IN" sz="2400" i="1" dirty="0">
                              <a:latin typeface="Cambria Math" panose="02040503050406030204" pitchFamily="18" charset="0"/>
                            </a:rPr>
                            <m:t>𝑁</m:t>
                          </m:r>
                        </m:e>
                        <m:sub>
                          <m:r>
                            <a:rPr lang="en-IN" sz="2400" b="0" i="1" dirty="0" smtClean="0">
                              <a:latin typeface="Cambria Math" panose="02040503050406030204" pitchFamily="18" charset="0"/>
                            </a:rPr>
                            <m:t>𝑅</m:t>
                          </m:r>
                        </m:sub>
                        <m:sup>
                          <m:r>
                            <a:rPr lang="en-IN" sz="2400" i="1" dirty="0">
                              <a:latin typeface="Cambria Math" panose="02040503050406030204" pitchFamily="18" charset="0"/>
                            </a:rPr>
                            <m:t>↓</m:t>
                          </m:r>
                        </m:sup>
                      </m:sSubSup>
                    </m:oMath>
                  </m:oMathPara>
                </a14:m>
                <a:endParaRPr lang="en-IN" sz="2400" dirty="0"/>
              </a:p>
            </p:txBody>
          </p:sp>
        </mc:Choice>
        <mc:Fallback xmlns="">
          <p:sp>
            <p:nvSpPr>
              <p:cNvPr id="115" name="TextBox 114">
                <a:extLst>
                  <a:ext uri="{FF2B5EF4-FFF2-40B4-BE49-F238E27FC236}">
                    <a16:creationId xmlns:a16="http://schemas.microsoft.com/office/drawing/2014/main" id="{B3941449-DA70-4A2C-88D9-46335DCB8065}"/>
                  </a:ext>
                </a:extLst>
              </p:cNvPr>
              <p:cNvSpPr txBox="1">
                <a:spLocks noRot="1" noChangeAspect="1" noMove="1" noResize="1" noEditPoints="1" noAdjustHandles="1" noChangeArrowheads="1" noChangeShapeType="1" noTextEdit="1"/>
              </p:cNvSpPr>
              <p:nvPr/>
            </p:nvSpPr>
            <p:spPr>
              <a:xfrm>
                <a:off x="7302117" y="2984033"/>
                <a:ext cx="1789448" cy="49539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79DF5D7-0384-4A14-BB16-AB18A68CA4DA}"/>
                  </a:ext>
                </a:extLst>
              </p:cNvPr>
              <p:cNvSpPr txBox="1"/>
              <p:nvPr/>
            </p:nvSpPr>
            <p:spPr>
              <a:xfrm>
                <a:off x="5254794" y="2983995"/>
                <a:ext cx="1789448" cy="495390"/>
              </a:xfrm>
              <a:prstGeom prst="rect">
                <a:avLst/>
              </a:prstGeom>
              <a:solidFill>
                <a:schemeClr val="accent2">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IN" sz="2400" i="1" dirty="0" smtClean="0">
                              <a:latin typeface="Cambria Math" panose="02040503050406030204" pitchFamily="18" charset="0"/>
                            </a:rPr>
                          </m:ctrlPr>
                        </m:sSupPr>
                        <m:e>
                          <m:r>
                            <a:rPr lang="en-IN" sz="2400" i="1" dirty="0">
                              <a:latin typeface="Cambria Math" panose="02040503050406030204" pitchFamily="18" charset="0"/>
                            </a:rPr>
                            <m:t>𝐺</m:t>
                          </m:r>
                        </m:e>
                        <m:sup>
                          <m:r>
                            <a:rPr lang="en-IN" sz="2400" i="1" dirty="0">
                              <a:latin typeface="Cambria Math" panose="02040503050406030204" pitchFamily="18" charset="0"/>
                            </a:rPr>
                            <m:t>↓↑</m:t>
                          </m:r>
                        </m:sup>
                      </m:sSup>
                      <m:r>
                        <a:rPr lang="en-IN" sz="2400" i="1" dirty="0" smtClean="0">
                          <a:latin typeface="Cambria Math" panose="02040503050406030204" pitchFamily="18" charset="0"/>
                        </a:rPr>
                        <m:t>∝</m:t>
                      </m:r>
                      <m:sSubSup>
                        <m:sSubSupPr>
                          <m:ctrlPr>
                            <a:rPr lang="en-IN" sz="2400" i="1" dirty="0" smtClean="0">
                              <a:latin typeface="Cambria Math" panose="02040503050406030204" pitchFamily="18" charset="0"/>
                            </a:rPr>
                          </m:ctrlPr>
                        </m:sSubSupPr>
                        <m:e>
                          <m:r>
                            <a:rPr lang="en-IN" sz="2400" b="0" i="1" dirty="0" smtClean="0">
                              <a:latin typeface="Cambria Math" panose="02040503050406030204" pitchFamily="18" charset="0"/>
                            </a:rPr>
                            <m:t>𝑁</m:t>
                          </m:r>
                        </m:e>
                        <m:sub>
                          <m:r>
                            <a:rPr lang="en-IN" sz="2400" b="0" i="1" dirty="0" smtClean="0">
                              <a:latin typeface="Cambria Math" panose="02040503050406030204" pitchFamily="18" charset="0"/>
                            </a:rPr>
                            <m:t>𝐿</m:t>
                          </m:r>
                        </m:sub>
                        <m:sup>
                          <m:r>
                            <a:rPr lang="en-IN" sz="2400" i="1" dirty="0">
                              <a:latin typeface="Cambria Math" panose="02040503050406030204" pitchFamily="18" charset="0"/>
                            </a:rPr>
                            <m:t>↓</m:t>
                          </m:r>
                        </m:sup>
                      </m:sSubSup>
                      <m:sSubSup>
                        <m:sSubSupPr>
                          <m:ctrlPr>
                            <a:rPr lang="en-IN" sz="2400" i="1" dirty="0">
                              <a:latin typeface="Cambria Math" panose="02040503050406030204" pitchFamily="18" charset="0"/>
                            </a:rPr>
                          </m:ctrlPr>
                        </m:sSubSupPr>
                        <m:e>
                          <m:r>
                            <a:rPr lang="en-IN" sz="2400" b="0" i="1" dirty="0" smtClean="0">
                              <a:latin typeface="Cambria Math" panose="02040503050406030204" pitchFamily="18" charset="0"/>
                            </a:rPr>
                            <m:t> </m:t>
                          </m:r>
                          <m:r>
                            <a:rPr lang="en-IN" sz="2400" i="1" dirty="0">
                              <a:latin typeface="Cambria Math" panose="02040503050406030204" pitchFamily="18" charset="0"/>
                            </a:rPr>
                            <m:t>𝑁</m:t>
                          </m:r>
                        </m:e>
                        <m:sub>
                          <m:r>
                            <a:rPr lang="en-IN" sz="2400" b="0" i="1" dirty="0" smtClean="0">
                              <a:latin typeface="Cambria Math" panose="02040503050406030204" pitchFamily="18" charset="0"/>
                            </a:rPr>
                            <m:t>𝑅</m:t>
                          </m:r>
                        </m:sub>
                        <m:sup>
                          <m:r>
                            <a:rPr lang="en-IN" sz="2400" i="1" dirty="0">
                              <a:latin typeface="Cambria Math" panose="02040503050406030204" pitchFamily="18" charset="0"/>
                            </a:rPr>
                            <m:t>↑</m:t>
                          </m:r>
                        </m:sup>
                      </m:sSubSup>
                    </m:oMath>
                  </m:oMathPara>
                </a14:m>
                <a:endParaRPr lang="en-IN" sz="2400" dirty="0"/>
              </a:p>
            </p:txBody>
          </p:sp>
        </mc:Choice>
        <mc:Fallback xmlns="">
          <p:sp>
            <p:nvSpPr>
              <p:cNvPr id="117" name="TextBox 116">
                <a:extLst>
                  <a:ext uri="{FF2B5EF4-FFF2-40B4-BE49-F238E27FC236}">
                    <a16:creationId xmlns:a16="http://schemas.microsoft.com/office/drawing/2014/main" id="{979DF5D7-0384-4A14-BB16-AB18A68CA4DA}"/>
                  </a:ext>
                </a:extLst>
              </p:cNvPr>
              <p:cNvSpPr txBox="1">
                <a:spLocks noRot="1" noChangeAspect="1" noMove="1" noResize="1" noEditPoints="1" noAdjustHandles="1" noChangeArrowheads="1" noChangeShapeType="1" noTextEdit="1"/>
              </p:cNvSpPr>
              <p:nvPr/>
            </p:nvSpPr>
            <p:spPr>
              <a:xfrm>
                <a:off x="5254794" y="2983995"/>
                <a:ext cx="1789448" cy="49539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61E32392-F1B9-4AFF-A057-F0A4FBDCD0EE}"/>
                  </a:ext>
                </a:extLst>
              </p:cNvPr>
              <p:cNvSpPr txBox="1"/>
              <p:nvPr/>
            </p:nvSpPr>
            <p:spPr>
              <a:xfrm>
                <a:off x="4453695" y="4514719"/>
                <a:ext cx="2271297" cy="457623"/>
              </a:xfrm>
              <a:prstGeom prst="rect">
                <a:avLst/>
              </a:prstGeom>
              <a:solidFill>
                <a:schemeClr val="accent2">
                  <a:lumMod val="40000"/>
                  <a:lumOff val="60000"/>
                </a:schemeClr>
              </a:solidFill>
            </p:spPr>
            <p:txBody>
              <a:bodyPr wrap="square" rtlCol="0">
                <a:spAutoFit/>
              </a:bodyPr>
              <a:lstStyle>
                <a:defPPr>
                  <a:defRPr lang="en-US"/>
                </a:defPPr>
                <a:lvl1pPr algn="ctr">
                  <a:defRPr sz="240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en-IN" i="1" dirty="0">
                              <a:latin typeface="Cambria Math" panose="02040503050406030204" pitchFamily="18" charset="0"/>
                            </a:rPr>
                          </m:ctrlPr>
                        </m:sSupPr>
                        <m:e>
                          <m:r>
                            <a:rPr lang="en-IN">
                              <a:latin typeface="Cambria Math" panose="02040503050406030204" pitchFamily="18" charset="0"/>
                            </a:rPr>
                            <m:t>𝐺</m:t>
                          </m:r>
                          <m:r>
                            <a:rPr lang="en-IN" baseline="-25000">
                              <a:latin typeface="Cambria Math" panose="02040503050406030204" pitchFamily="18" charset="0"/>
                            </a:rPr>
                            <m:t>𝐴𝑃</m:t>
                          </m:r>
                          <m:r>
                            <a:rPr lang="en-IN" dirty="0">
                              <a:latin typeface="Cambria Math" panose="02040503050406030204" pitchFamily="18" charset="0"/>
                            </a:rPr>
                            <m:t>=</m:t>
                          </m:r>
                          <m:r>
                            <a:rPr lang="en-IN" dirty="0">
                              <a:latin typeface="Cambria Math" panose="02040503050406030204" pitchFamily="18" charset="0"/>
                            </a:rPr>
                            <m:t>𝐺</m:t>
                          </m:r>
                        </m:e>
                        <m:sup>
                          <m:r>
                            <a:rPr lang="en-IN" dirty="0">
                              <a:latin typeface="Cambria Math" panose="02040503050406030204" pitchFamily="18" charset="0"/>
                            </a:rPr>
                            <m:t>↓↑</m:t>
                          </m:r>
                        </m:sup>
                      </m:sSup>
                      <m:r>
                        <a:rPr lang="en-IN" dirty="0">
                          <a:latin typeface="Cambria Math" panose="02040503050406030204" pitchFamily="18" charset="0"/>
                        </a:rPr>
                        <m:t>+</m:t>
                      </m:r>
                      <m:sSup>
                        <m:sSupPr>
                          <m:ctrlPr>
                            <a:rPr lang="en-IN" i="1" dirty="0">
                              <a:latin typeface="Cambria Math" panose="02040503050406030204" pitchFamily="18" charset="0"/>
                            </a:rPr>
                          </m:ctrlPr>
                        </m:sSupPr>
                        <m:e>
                          <m:r>
                            <a:rPr lang="en-IN" dirty="0">
                              <a:latin typeface="Cambria Math" panose="02040503050406030204" pitchFamily="18" charset="0"/>
                            </a:rPr>
                            <m:t>𝐺</m:t>
                          </m:r>
                        </m:e>
                        <m:sup>
                          <m:r>
                            <a:rPr lang="en-IN" dirty="0">
                              <a:latin typeface="Cambria Math" panose="02040503050406030204" pitchFamily="18" charset="0"/>
                            </a:rPr>
                            <m:t>↑↓</m:t>
                          </m:r>
                        </m:sup>
                      </m:sSup>
                    </m:oMath>
                  </m:oMathPara>
                </a14:m>
                <a:endParaRPr lang="en-IN" dirty="0"/>
              </a:p>
            </p:txBody>
          </p:sp>
        </mc:Choice>
        <mc:Fallback xmlns="">
          <p:sp>
            <p:nvSpPr>
              <p:cNvPr id="119" name="TextBox 118">
                <a:extLst>
                  <a:ext uri="{FF2B5EF4-FFF2-40B4-BE49-F238E27FC236}">
                    <a16:creationId xmlns:a16="http://schemas.microsoft.com/office/drawing/2014/main" id="{61E32392-F1B9-4AFF-A057-F0A4FBDCD0EE}"/>
                  </a:ext>
                </a:extLst>
              </p:cNvPr>
              <p:cNvSpPr txBox="1">
                <a:spLocks noRot="1" noChangeAspect="1" noMove="1" noResize="1" noEditPoints="1" noAdjustHandles="1" noChangeArrowheads="1" noChangeShapeType="1" noTextEdit="1"/>
              </p:cNvSpPr>
              <p:nvPr/>
            </p:nvSpPr>
            <p:spPr>
              <a:xfrm>
                <a:off x="4453695" y="4514719"/>
                <a:ext cx="2271297" cy="457623"/>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718E4C-8AF8-48D8-8D80-4F4C2BF83EF6}"/>
                  </a:ext>
                </a:extLst>
              </p:cNvPr>
              <p:cNvSpPr txBox="1"/>
              <p:nvPr/>
            </p:nvSpPr>
            <p:spPr>
              <a:xfrm>
                <a:off x="2172268" y="3343763"/>
                <a:ext cx="499949" cy="461665"/>
              </a:xfrm>
              <a:prstGeom prst="rect">
                <a:avLst/>
              </a:prstGeom>
              <a:solidFill>
                <a:schemeClr val="accent4">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𝑬</m:t>
                      </m:r>
                      <m:r>
                        <a:rPr lang="en-IN" sz="2400" b="1" i="1" baseline="-25000" dirty="0" smtClean="0">
                          <a:latin typeface="Cambria Math" panose="02040503050406030204" pitchFamily="18" charset="0"/>
                        </a:rPr>
                        <m:t>𝑭</m:t>
                      </m:r>
                    </m:oMath>
                  </m:oMathPara>
                </a14:m>
                <a:endParaRPr lang="en-IN" sz="2400" b="1" baseline="-25000" dirty="0"/>
              </a:p>
            </p:txBody>
          </p:sp>
        </mc:Choice>
        <mc:Fallback xmlns="">
          <p:sp>
            <p:nvSpPr>
              <p:cNvPr id="7" name="TextBox 6">
                <a:extLst>
                  <a:ext uri="{FF2B5EF4-FFF2-40B4-BE49-F238E27FC236}">
                    <a16:creationId xmlns:a16="http://schemas.microsoft.com/office/drawing/2014/main" id="{54718E4C-8AF8-48D8-8D80-4F4C2BF83EF6}"/>
                  </a:ext>
                </a:extLst>
              </p:cNvPr>
              <p:cNvSpPr txBox="1">
                <a:spLocks noRot="1" noChangeAspect="1" noMove="1" noResize="1" noEditPoints="1" noAdjustHandles="1" noChangeArrowheads="1" noChangeShapeType="1" noTextEdit="1"/>
              </p:cNvSpPr>
              <p:nvPr/>
            </p:nvSpPr>
            <p:spPr>
              <a:xfrm>
                <a:off x="2172268" y="3343763"/>
                <a:ext cx="499949" cy="461665"/>
              </a:xfrm>
              <a:prstGeom prst="rect">
                <a:avLst/>
              </a:prstGeom>
              <a:blipFill>
                <a:blip r:embed="rId10"/>
                <a:stretch>
                  <a:fillRect l="-2439" b="-5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D7476AC-0C88-4218-B575-ED51B5AB22CC}"/>
                  </a:ext>
                </a:extLst>
              </p:cNvPr>
              <p:cNvSpPr txBox="1"/>
              <p:nvPr/>
            </p:nvSpPr>
            <p:spPr>
              <a:xfrm>
                <a:off x="6820268" y="4508474"/>
                <a:ext cx="2271297" cy="480966"/>
              </a:xfrm>
              <a:prstGeom prst="rect">
                <a:avLst/>
              </a:prstGeom>
              <a:solidFill>
                <a:schemeClr val="accent2">
                  <a:lumMod val="40000"/>
                  <a:lumOff val="60000"/>
                </a:schemeClr>
              </a:solidFill>
            </p:spPr>
            <p:txBody>
              <a:bodyPr wrap="square" rtlCol="0">
                <a:spAutoFit/>
              </a:bodyPr>
              <a:lstStyle>
                <a:defPPr>
                  <a:defRPr lang="en-US"/>
                </a:defPPr>
                <a:lvl1pPr algn="ctr">
                  <a:defRPr sz="240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en-IN" i="1" dirty="0">
                              <a:latin typeface="Cambria Math" panose="02040503050406030204" pitchFamily="18" charset="0"/>
                            </a:rPr>
                          </m:ctrlPr>
                        </m:sSupPr>
                        <m:e>
                          <m:r>
                            <a:rPr lang="en-IN">
                              <a:latin typeface="Cambria Math" panose="02040503050406030204" pitchFamily="18" charset="0"/>
                            </a:rPr>
                            <m:t>𝐺</m:t>
                          </m:r>
                          <m:r>
                            <a:rPr lang="en-IN" baseline="-25000">
                              <a:latin typeface="Cambria Math" panose="02040503050406030204" pitchFamily="18" charset="0"/>
                            </a:rPr>
                            <m:t>𝑃</m:t>
                          </m:r>
                          <m:r>
                            <a:rPr lang="en-IN">
                              <a:latin typeface="Cambria Math" panose="02040503050406030204" pitchFamily="18" charset="0"/>
                            </a:rPr>
                            <m:t>=</m:t>
                          </m:r>
                          <m:r>
                            <a:rPr lang="en-IN" dirty="0">
                              <a:latin typeface="Cambria Math" panose="02040503050406030204" pitchFamily="18" charset="0"/>
                            </a:rPr>
                            <m:t>𝐺</m:t>
                          </m:r>
                        </m:e>
                        <m:sup>
                          <m:r>
                            <a:rPr lang="en-IN" dirty="0">
                              <a:latin typeface="Cambria Math" panose="02040503050406030204" pitchFamily="18" charset="0"/>
                            </a:rPr>
                            <m:t>↑↑</m:t>
                          </m:r>
                        </m:sup>
                      </m:sSup>
                      <m:r>
                        <a:rPr lang="en-IN" dirty="0">
                          <a:latin typeface="Cambria Math" panose="02040503050406030204" pitchFamily="18" charset="0"/>
                        </a:rPr>
                        <m:t>+</m:t>
                      </m:r>
                      <m:r>
                        <m:rPr>
                          <m:nor/>
                        </m:rPr>
                        <a:rPr lang="en-IN" dirty="0"/>
                        <m:t> </m:t>
                      </m:r>
                      <m:sSup>
                        <m:sSupPr>
                          <m:ctrlPr>
                            <a:rPr lang="en-IN" i="1" dirty="0">
                              <a:latin typeface="Cambria Math" panose="02040503050406030204" pitchFamily="18" charset="0"/>
                            </a:rPr>
                          </m:ctrlPr>
                        </m:sSupPr>
                        <m:e>
                          <m:r>
                            <a:rPr lang="en-IN" dirty="0">
                              <a:latin typeface="Cambria Math" panose="02040503050406030204" pitchFamily="18" charset="0"/>
                            </a:rPr>
                            <m:t>𝐺</m:t>
                          </m:r>
                        </m:e>
                        <m:sup>
                          <m:r>
                            <a:rPr lang="en-IN" dirty="0">
                              <a:latin typeface="Cambria Math" panose="02040503050406030204" pitchFamily="18" charset="0"/>
                            </a:rPr>
                            <m:t>↓↓</m:t>
                          </m:r>
                        </m:sup>
                      </m:sSup>
                    </m:oMath>
                  </m:oMathPara>
                </a14:m>
                <a:endParaRPr lang="en-IN" dirty="0"/>
              </a:p>
            </p:txBody>
          </p:sp>
        </mc:Choice>
        <mc:Fallback xmlns="">
          <p:sp>
            <p:nvSpPr>
              <p:cNvPr id="27" name="TextBox 26">
                <a:extLst>
                  <a:ext uri="{FF2B5EF4-FFF2-40B4-BE49-F238E27FC236}">
                    <a16:creationId xmlns:a16="http://schemas.microsoft.com/office/drawing/2014/main" id="{DD7476AC-0C88-4218-B575-ED51B5AB22CC}"/>
                  </a:ext>
                </a:extLst>
              </p:cNvPr>
              <p:cNvSpPr txBox="1">
                <a:spLocks noRot="1" noChangeAspect="1" noMove="1" noResize="1" noEditPoints="1" noAdjustHandles="1" noChangeArrowheads="1" noChangeShapeType="1" noTextEdit="1"/>
              </p:cNvSpPr>
              <p:nvPr/>
            </p:nvSpPr>
            <p:spPr>
              <a:xfrm>
                <a:off x="6820268" y="4508474"/>
                <a:ext cx="2271297" cy="480966"/>
              </a:xfrm>
              <a:prstGeom prst="rect">
                <a:avLst/>
              </a:prstGeom>
              <a:blipFill>
                <a:blip r:embed="rId11"/>
                <a:stretch>
                  <a:fillRect/>
                </a:stretch>
              </a:blipFill>
            </p:spPr>
            <p:txBody>
              <a:bodyPr/>
              <a:lstStyle/>
              <a:p>
                <a:r>
                  <a:rPr lang="en-IN">
                    <a:noFill/>
                  </a:rPr>
                  <a:t> </a:t>
                </a:r>
              </a:p>
            </p:txBody>
          </p:sp>
        </mc:Fallback>
      </mc:AlternateContent>
      <p:sp>
        <p:nvSpPr>
          <p:cNvPr id="8" name="Slide Number Placeholder 7">
            <a:extLst>
              <a:ext uri="{FF2B5EF4-FFF2-40B4-BE49-F238E27FC236}">
                <a16:creationId xmlns:a16="http://schemas.microsoft.com/office/drawing/2014/main" id="{716F1C42-90BE-480D-80DA-4F2AC3526391}"/>
              </a:ext>
            </a:extLst>
          </p:cNvPr>
          <p:cNvSpPr>
            <a:spLocks noGrp="1"/>
          </p:cNvSpPr>
          <p:nvPr>
            <p:ph type="sldNum" sz="quarter" idx="12"/>
          </p:nvPr>
        </p:nvSpPr>
        <p:spPr/>
        <p:txBody>
          <a:bodyPr/>
          <a:lstStyle/>
          <a:p>
            <a:fld id="{4E3495D0-1C20-4D5C-AE9D-42F7DC54160D}" type="slidenum">
              <a:rPr lang="en-US" smtClean="0"/>
              <a:t>20</a:t>
            </a:fld>
            <a:endParaRPr lang="en-US"/>
          </a:p>
        </p:txBody>
      </p:sp>
    </p:spTree>
    <p:custDataLst>
      <p:tags r:id="rId1"/>
    </p:custDataLst>
    <p:extLst>
      <p:ext uri="{BB962C8B-B14F-4D97-AF65-F5344CB8AC3E}">
        <p14:creationId xmlns:p14="http://schemas.microsoft.com/office/powerpoint/2010/main" val="604889083"/>
      </p:ext>
    </p:extLst>
  </p:cSld>
  <p:clrMapOvr>
    <a:masterClrMapping/>
  </p:clrMapOvr>
  <mc:AlternateContent xmlns:mc="http://schemas.openxmlformats.org/markup-compatibility/2006" xmlns:p14="http://schemas.microsoft.com/office/powerpoint/2010/main">
    <mc:Choice Requires="p14">
      <p:transition spd="slow" p14:dur="2000" advTm="164807"/>
    </mc:Choice>
    <mc:Fallback xmlns="">
      <p:transition spd="slow" advTm="164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90" grpId="0" animBg="1"/>
      <p:bldP spid="92" grpId="0"/>
      <p:bldP spid="93" grpId="0"/>
      <p:bldP spid="94" grpId="0"/>
      <p:bldP spid="95" grpId="0"/>
      <p:bldP spid="109" grpId="0" animBg="1"/>
      <p:bldP spid="114" grpId="0" animBg="1"/>
      <p:bldP spid="115" grpId="0" animBg="1"/>
      <p:bldP spid="117" grpId="0" animBg="1"/>
      <p:bldP spid="119" grpId="0" animBg="1"/>
      <p:bldP spid="7"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BA24-22BA-46BE-B0EE-B6A2F8E09CE7}"/>
              </a:ext>
            </a:extLst>
          </p:cNvPr>
          <p:cNvSpPr>
            <a:spLocks noGrp="1"/>
          </p:cNvSpPr>
          <p:nvPr>
            <p:ph type="title"/>
          </p:nvPr>
        </p:nvSpPr>
        <p:spPr>
          <a:xfrm>
            <a:off x="0" y="-122551"/>
            <a:ext cx="9144000" cy="953037"/>
          </a:xfrm>
        </p:spPr>
        <p:txBody>
          <a:bodyPr/>
          <a:lstStyle/>
          <a:p>
            <a:r>
              <a:rPr lang="en-IN" dirty="0"/>
              <a:t>Spin-transfer-torque (STT)</a:t>
            </a:r>
          </a:p>
        </p:txBody>
      </p:sp>
      <p:sp>
        <p:nvSpPr>
          <p:cNvPr id="4" name="Date Placeholder 3">
            <a:extLst>
              <a:ext uri="{FF2B5EF4-FFF2-40B4-BE49-F238E27FC236}">
                <a16:creationId xmlns:a16="http://schemas.microsoft.com/office/drawing/2014/main" id="{0BB7C13F-1D80-4A2E-B021-18BEB83B96B1}"/>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3A24B112-870D-44CE-B01C-8FD38894BD2F}"/>
              </a:ext>
            </a:extLst>
          </p:cNvPr>
          <p:cNvSpPr>
            <a:spLocks noGrp="1"/>
          </p:cNvSpPr>
          <p:nvPr>
            <p:ph type="ftr" sz="quarter" idx="11"/>
          </p:nvPr>
        </p:nvSpPr>
        <p:spPr>
          <a:xfrm>
            <a:off x="3051559" y="6492874"/>
            <a:ext cx="3086100" cy="365125"/>
          </a:xfrm>
        </p:spPr>
        <p:txBody>
          <a:bodyPr/>
          <a:lstStyle/>
          <a:p>
            <a:r>
              <a:rPr lang="en-US"/>
              <a:t>IISER Bhopal</a:t>
            </a:r>
            <a:endParaRPr lang="en-US" dirty="0"/>
          </a:p>
        </p:txBody>
      </p:sp>
      <p:sp>
        <p:nvSpPr>
          <p:cNvPr id="27" name="TextBox 26">
            <a:extLst>
              <a:ext uri="{FF2B5EF4-FFF2-40B4-BE49-F238E27FC236}">
                <a16:creationId xmlns:a16="http://schemas.microsoft.com/office/drawing/2014/main" id="{5C1AFDF5-EDE5-48E1-B57C-16E8D656B4C2}"/>
              </a:ext>
            </a:extLst>
          </p:cNvPr>
          <p:cNvSpPr txBox="1"/>
          <p:nvPr/>
        </p:nvSpPr>
        <p:spPr>
          <a:xfrm>
            <a:off x="1559906" y="2650195"/>
            <a:ext cx="247932" cy="338554"/>
          </a:xfrm>
          <a:prstGeom prst="rect">
            <a:avLst/>
          </a:prstGeom>
          <a:noFill/>
        </p:spPr>
        <p:txBody>
          <a:bodyPr wrap="square" rtlCol="0">
            <a:spAutoFit/>
          </a:bodyPr>
          <a:lstStyle/>
          <a:p>
            <a:endParaRPr lang="en-IN" sz="2400" b="1" baseline="-25000" dirty="0"/>
          </a:p>
        </p:txBody>
      </p:sp>
      <p:sp>
        <p:nvSpPr>
          <p:cNvPr id="48" name="TextBox 47">
            <a:extLst>
              <a:ext uri="{FF2B5EF4-FFF2-40B4-BE49-F238E27FC236}">
                <a16:creationId xmlns:a16="http://schemas.microsoft.com/office/drawing/2014/main" id="{CAA3620A-58C9-4A5D-98B4-7554AC913CF0}"/>
              </a:ext>
            </a:extLst>
          </p:cNvPr>
          <p:cNvSpPr txBox="1"/>
          <p:nvPr/>
        </p:nvSpPr>
        <p:spPr>
          <a:xfrm>
            <a:off x="135383" y="2689758"/>
            <a:ext cx="5407345" cy="830997"/>
          </a:xfrm>
          <a:prstGeom prst="rect">
            <a:avLst/>
          </a:prstGeom>
          <a:solidFill>
            <a:schemeClr val="accent2">
              <a:lumMod val="40000"/>
              <a:lumOff val="60000"/>
            </a:schemeClr>
          </a:solidFill>
        </p:spPr>
        <p:txBody>
          <a:bodyPr wrap="square" rtlCol="0">
            <a:spAutoFit/>
          </a:bodyPr>
          <a:lstStyle/>
          <a:p>
            <a:pPr algn="ctr"/>
            <a:r>
              <a:rPr lang="en-IN" sz="2400" dirty="0"/>
              <a:t>A spin-polarized current transfers its spin angular momentum to the magnetic body</a:t>
            </a:r>
          </a:p>
        </p:txBody>
      </p:sp>
      <p:grpSp>
        <p:nvGrpSpPr>
          <p:cNvPr id="3" name="Group 2">
            <a:extLst>
              <a:ext uri="{FF2B5EF4-FFF2-40B4-BE49-F238E27FC236}">
                <a16:creationId xmlns:a16="http://schemas.microsoft.com/office/drawing/2014/main" id="{5B5FF9B8-F42E-4B94-A250-C1F5182F9CA8}"/>
              </a:ext>
            </a:extLst>
          </p:cNvPr>
          <p:cNvGrpSpPr/>
          <p:nvPr/>
        </p:nvGrpSpPr>
        <p:grpSpPr>
          <a:xfrm>
            <a:off x="3333952" y="3648123"/>
            <a:ext cx="1675855" cy="955540"/>
            <a:chOff x="6671822" y="2086052"/>
            <a:chExt cx="2158737" cy="1362532"/>
          </a:xfrm>
        </p:grpSpPr>
        <p:sp>
          <p:nvSpPr>
            <p:cNvPr id="50" name="Freeform: Shape 49">
              <a:extLst>
                <a:ext uri="{FF2B5EF4-FFF2-40B4-BE49-F238E27FC236}">
                  <a16:creationId xmlns:a16="http://schemas.microsoft.com/office/drawing/2014/main" id="{923896DC-7223-40CB-9090-C09C6E7BA9F7}"/>
                </a:ext>
              </a:extLst>
            </p:cNvPr>
            <p:cNvSpPr/>
            <p:nvPr/>
          </p:nvSpPr>
          <p:spPr>
            <a:xfrm>
              <a:off x="6671822" y="2086052"/>
              <a:ext cx="2158737" cy="1362532"/>
            </a:xfrm>
            <a:custGeom>
              <a:avLst/>
              <a:gdLst>
                <a:gd name="connsiteX0" fmla="*/ 0 w 2158738"/>
                <a:gd name="connsiteY0" fmla="*/ 0 h 1362532"/>
                <a:gd name="connsiteX1" fmla="*/ 688156 w 2158738"/>
                <a:gd name="connsiteY1" fmla="*/ 1329179 h 1362532"/>
                <a:gd name="connsiteX2" fmla="*/ 1168923 w 2158738"/>
                <a:gd name="connsiteY2" fmla="*/ 772998 h 1362532"/>
                <a:gd name="connsiteX3" fmla="*/ 1630837 w 2158738"/>
                <a:gd name="connsiteY3" fmla="*/ 1348033 h 1362532"/>
                <a:gd name="connsiteX4" fmla="*/ 2158738 w 2158738"/>
                <a:gd name="connsiteY4" fmla="*/ 37707 h 1362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38" h="1362532">
                  <a:moveTo>
                    <a:pt x="0" y="0"/>
                  </a:moveTo>
                  <a:cubicBezTo>
                    <a:pt x="246668" y="600173"/>
                    <a:pt x="493336" y="1200346"/>
                    <a:pt x="688156" y="1329179"/>
                  </a:cubicBezTo>
                  <a:cubicBezTo>
                    <a:pt x="882977" y="1458012"/>
                    <a:pt x="1011810" y="769856"/>
                    <a:pt x="1168923" y="772998"/>
                  </a:cubicBezTo>
                  <a:cubicBezTo>
                    <a:pt x="1326036" y="776140"/>
                    <a:pt x="1465868" y="1470581"/>
                    <a:pt x="1630837" y="1348033"/>
                  </a:cubicBezTo>
                  <a:cubicBezTo>
                    <a:pt x="1795806" y="1225485"/>
                    <a:pt x="1977272" y="631596"/>
                    <a:pt x="2158738" y="37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FD15D45D-747E-481E-9ACA-0F812E6FF25C}"/>
                </a:ext>
              </a:extLst>
            </p:cNvPr>
            <p:cNvSpPr/>
            <p:nvPr/>
          </p:nvSpPr>
          <p:spPr>
            <a:xfrm>
              <a:off x="7287762" y="3162559"/>
              <a:ext cx="237116" cy="233817"/>
            </a:xfrm>
            <a:prstGeom prst="ellipse">
              <a:avLst/>
            </a:prstGeom>
            <a:solidFill>
              <a:schemeClr val="bg1">
                <a:lumMod val="85000"/>
              </a:schemeClr>
            </a:solid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6037DE6F-870B-4508-AF47-0514BFE9F30F}"/>
                </a:ext>
              </a:extLst>
            </p:cNvPr>
            <p:cNvSpPr/>
            <p:nvPr/>
          </p:nvSpPr>
          <p:spPr>
            <a:xfrm>
              <a:off x="8140818" y="3196020"/>
              <a:ext cx="237116" cy="233817"/>
            </a:xfrm>
            <a:prstGeom prst="ellipse">
              <a:avLst/>
            </a:prstGeom>
            <a:solidFill>
              <a:srgbClr val="C0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4" name="Straight Arrow Connector 53">
              <a:extLst>
                <a:ext uri="{FF2B5EF4-FFF2-40B4-BE49-F238E27FC236}">
                  <a16:creationId xmlns:a16="http://schemas.microsoft.com/office/drawing/2014/main" id="{D42211B7-88D7-4280-82AB-6A8299824E2D}"/>
                </a:ext>
              </a:extLst>
            </p:cNvPr>
            <p:cNvCxnSpPr/>
            <p:nvPr/>
          </p:nvCxnSpPr>
          <p:spPr>
            <a:xfrm flipV="1">
              <a:off x="7479283" y="2943315"/>
              <a:ext cx="120260" cy="1670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5717EF-DA21-4CDA-A031-D3D5C6D1FEB3}"/>
                </a:ext>
              </a:extLst>
            </p:cNvPr>
            <p:cNvCxnSpPr/>
            <p:nvPr/>
          </p:nvCxnSpPr>
          <p:spPr>
            <a:xfrm flipV="1">
              <a:off x="7637319" y="2738944"/>
              <a:ext cx="120260" cy="1670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BF4F29-A8A3-41BB-BBFA-A83DF7EC902C}"/>
                </a:ext>
              </a:extLst>
            </p:cNvPr>
            <p:cNvCxnSpPr>
              <a:cxnSpLocks/>
            </p:cNvCxnSpPr>
            <p:nvPr/>
          </p:nvCxnSpPr>
          <p:spPr>
            <a:xfrm>
              <a:off x="8039689" y="2738944"/>
              <a:ext cx="64229" cy="2043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308D2BC-B4A5-449D-8360-FBF880F98B5C}"/>
                </a:ext>
              </a:extLst>
            </p:cNvPr>
            <p:cNvCxnSpPr>
              <a:cxnSpLocks/>
            </p:cNvCxnSpPr>
            <p:nvPr/>
          </p:nvCxnSpPr>
          <p:spPr>
            <a:xfrm>
              <a:off x="8117955" y="2973739"/>
              <a:ext cx="64229" cy="2043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DB56B38-A566-442A-AA35-1F7A448524E5}"/>
                  </a:ext>
                </a:extLst>
              </p:cNvPr>
              <p:cNvSpPr txBox="1"/>
              <p:nvPr/>
            </p:nvSpPr>
            <p:spPr>
              <a:xfrm>
                <a:off x="6032279" y="4402795"/>
                <a:ext cx="2909614" cy="830997"/>
              </a:xfrm>
              <a:prstGeom prst="rect">
                <a:avLst/>
              </a:prstGeom>
              <a:noFill/>
            </p:spPr>
            <p:txBody>
              <a:bodyPr wrap="square" rtlCol="0">
                <a:spAutoFit/>
              </a:bodyPr>
              <a:lstStyle/>
              <a:p>
                <a:r>
                  <a:rPr lang="en-IN" sz="2400" dirty="0">
                    <a:solidFill>
                      <a:srgbClr val="C00000"/>
                    </a:solidFill>
                  </a:rPr>
                  <a:t>Ohmic </a:t>
                </a:r>
                <a14:m>
                  <m:oMath xmlns:m="http://schemas.openxmlformats.org/officeDocument/2006/math">
                    <m:r>
                      <a:rPr lang="en-IN" sz="2400" i="1" dirty="0" smtClean="0">
                        <a:solidFill>
                          <a:srgbClr val="C00000"/>
                        </a:solidFill>
                        <a:latin typeface="Cambria Math" panose="02040503050406030204" pitchFamily="18" charset="0"/>
                      </a:rPr>
                      <m:t>𝐼</m:t>
                    </m:r>
                    <m:r>
                      <a:rPr lang="en-IN" sz="2400" i="1" baseline="30000" dirty="0">
                        <a:solidFill>
                          <a:srgbClr val="C00000"/>
                        </a:solidFill>
                        <a:latin typeface="Cambria Math" panose="02040503050406030204" pitchFamily="18" charset="0"/>
                      </a:rPr>
                      <m:t>2</m:t>
                    </m:r>
                    <m:r>
                      <a:rPr lang="en-IN" sz="2400" i="1" dirty="0">
                        <a:solidFill>
                          <a:srgbClr val="C00000"/>
                        </a:solidFill>
                        <a:latin typeface="Cambria Math" panose="02040503050406030204" pitchFamily="18" charset="0"/>
                      </a:rPr>
                      <m:t>𝑅</m:t>
                    </m:r>
                  </m:oMath>
                </a14:m>
                <a:r>
                  <a:rPr lang="en-IN" sz="2400" dirty="0">
                    <a:solidFill>
                      <a:srgbClr val="C00000"/>
                    </a:solidFill>
                  </a:rPr>
                  <a:t> dissipation</a:t>
                </a:r>
              </a:p>
            </p:txBody>
          </p:sp>
        </mc:Choice>
        <mc:Fallback xmlns="">
          <p:sp>
            <p:nvSpPr>
              <p:cNvPr id="63" name="TextBox 62">
                <a:extLst>
                  <a:ext uri="{FF2B5EF4-FFF2-40B4-BE49-F238E27FC236}">
                    <a16:creationId xmlns:a16="http://schemas.microsoft.com/office/drawing/2014/main" id="{3DB56B38-A566-442A-AA35-1F7A448524E5}"/>
                  </a:ext>
                </a:extLst>
              </p:cNvPr>
              <p:cNvSpPr txBox="1">
                <a:spLocks noRot="1" noChangeAspect="1" noMove="1" noResize="1" noEditPoints="1" noAdjustHandles="1" noChangeArrowheads="1" noChangeShapeType="1" noTextEdit="1"/>
              </p:cNvSpPr>
              <p:nvPr/>
            </p:nvSpPr>
            <p:spPr>
              <a:xfrm>
                <a:off x="6032279" y="4402795"/>
                <a:ext cx="2909614" cy="830997"/>
              </a:xfrm>
              <a:prstGeom prst="rect">
                <a:avLst/>
              </a:prstGeom>
              <a:blipFill>
                <a:blip r:embed="rId3"/>
                <a:stretch>
                  <a:fillRect l="-3354" t="-5839" r="-230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13FB32E-2142-46E9-8875-E1E0AA3D63D1}"/>
                  </a:ext>
                </a:extLst>
              </p:cNvPr>
              <p:cNvSpPr txBox="1"/>
              <p:nvPr/>
            </p:nvSpPr>
            <p:spPr>
              <a:xfrm>
                <a:off x="5649975" y="3164190"/>
                <a:ext cx="3520396" cy="1297240"/>
              </a:xfrm>
              <a:prstGeom prst="rect">
                <a:avLst/>
              </a:prstGeom>
              <a:noFill/>
            </p:spPr>
            <p:txBody>
              <a:bodyPr wrap="square" rtlCol="0">
                <a:spAutoFit/>
              </a:bodyPr>
              <a:lstStyle/>
              <a:p>
                <a:r>
                  <a:rPr lang="en-IN" sz="2400" dirty="0"/>
                  <a:t>Current density: 10</a:t>
                </a:r>
                <a:r>
                  <a:rPr lang="en-IN" sz="2400" baseline="30000" dirty="0"/>
                  <a:t>7</a:t>
                </a:r>
                <a:r>
                  <a:rPr lang="en-IN" sz="2400" dirty="0"/>
                  <a:t> A/cm</a:t>
                </a:r>
                <a:r>
                  <a:rPr lang="en-IN" sz="2400" baseline="30000" dirty="0"/>
                  <a:t>2</a:t>
                </a:r>
              </a:p>
              <a:p>
                <a:r>
                  <a:rPr lang="en-IN" sz="2400" dirty="0">
                    <a:solidFill>
                      <a:srgbClr val="C00000"/>
                    </a:solidFill>
                  </a:rPr>
                  <a:t>Huge energy dissipation </a:t>
                </a:r>
                <a14:m>
                  <m:oMath xmlns:m="http://schemas.openxmlformats.org/officeDocument/2006/math">
                    <m:r>
                      <a:rPr lang="en-IN" sz="2400" i="1" dirty="0" smtClean="0">
                        <a:solidFill>
                          <a:srgbClr val="C00000"/>
                        </a:solidFill>
                        <a:latin typeface="Cambria Math" panose="02040503050406030204" pitchFamily="18" charset="0"/>
                      </a:rPr>
                      <m:t>10</m:t>
                    </m:r>
                    <m:r>
                      <a:rPr lang="en-IN" sz="2400" i="1" baseline="30000" dirty="0">
                        <a:solidFill>
                          <a:srgbClr val="C00000"/>
                        </a:solidFill>
                        <a:latin typeface="Cambria Math" panose="02040503050406030204" pitchFamily="18" charset="0"/>
                      </a:rPr>
                      <m:t>6</m:t>
                    </m:r>
                    <m:r>
                      <a:rPr lang="en-IN" sz="2400" i="1" dirty="0" smtClean="0">
                        <a:solidFill>
                          <a:srgbClr val="C00000"/>
                        </a:solidFill>
                        <a:latin typeface="Cambria Math" panose="02040503050406030204" pitchFamily="18" charset="0"/>
                      </a:rPr>
                      <m:t>−</m:t>
                    </m:r>
                    <m:r>
                      <a:rPr lang="en-IN" sz="2400" i="1" dirty="0">
                        <a:solidFill>
                          <a:srgbClr val="C00000"/>
                        </a:solidFill>
                        <a:latin typeface="Cambria Math" panose="02040503050406030204" pitchFamily="18" charset="0"/>
                      </a:rPr>
                      <m:t>10</m:t>
                    </m:r>
                    <m:r>
                      <a:rPr lang="en-IN" sz="2400" i="1" baseline="30000" dirty="0">
                        <a:solidFill>
                          <a:srgbClr val="C00000"/>
                        </a:solidFill>
                        <a:latin typeface="Cambria Math" panose="02040503050406030204" pitchFamily="18" charset="0"/>
                      </a:rPr>
                      <m:t>8</m:t>
                    </m:r>
                    <m:r>
                      <a:rPr lang="en-IN" sz="2400" i="1" dirty="0">
                        <a:solidFill>
                          <a:srgbClr val="C00000"/>
                        </a:solidFill>
                        <a:latin typeface="Cambria Math" panose="02040503050406030204" pitchFamily="18" charset="0"/>
                      </a:rPr>
                      <m:t> </m:t>
                    </m:r>
                    <m:r>
                      <a:rPr lang="en-IN" sz="2400" i="1" dirty="0">
                        <a:solidFill>
                          <a:srgbClr val="C00000"/>
                        </a:solidFill>
                        <a:latin typeface="Cambria Math" panose="02040503050406030204" pitchFamily="18" charset="0"/>
                      </a:rPr>
                      <m:t>𝐾𝑇</m:t>
                    </m:r>
                    <m:r>
                      <a:rPr lang="en-IN" sz="2400" i="1" dirty="0">
                        <a:solidFill>
                          <a:srgbClr val="C00000"/>
                        </a:solidFill>
                        <a:latin typeface="Cambria Math" panose="02040503050406030204" pitchFamily="18" charset="0"/>
                      </a:rPr>
                      <m:t> (~1 </m:t>
                    </m:r>
                    <m:r>
                      <a:rPr lang="en-IN" sz="2400" i="1" dirty="0">
                        <a:solidFill>
                          <a:srgbClr val="C00000"/>
                        </a:solidFill>
                        <a:latin typeface="Cambria Math" panose="02040503050406030204" pitchFamily="18" charset="0"/>
                      </a:rPr>
                      <m:t>𝑝𝐽</m:t>
                    </m:r>
                    <m:r>
                      <a:rPr lang="en-IN" sz="2400" i="1" dirty="0">
                        <a:solidFill>
                          <a:srgbClr val="C00000"/>
                        </a:solidFill>
                        <a:latin typeface="Cambria Math" panose="02040503050406030204" pitchFamily="18" charset="0"/>
                      </a:rPr>
                      <m:t>)</m:t>
                    </m:r>
                  </m:oMath>
                </a14:m>
                <a:endParaRPr lang="en-IN" sz="2400" dirty="0">
                  <a:solidFill>
                    <a:srgbClr val="C00000"/>
                  </a:solidFill>
                </a:endParaRPr>
              </a:p>
              <a:p>
                <a:pPr algn="ctr"/>
                <a:endParaRPr lang="en-IN" sz="2400" dirty="0">
                  <a:solidFill>
                    <a:srgbClr val="C00000"/>
                  </a:solidFill>
                </a:endParaRPr>
              </a:p>
            </p:txBody>
          </p:sp>
        </mc:Choice>
        <mc:Fallback xmlns="">
          <p:sp>
            <p:nvSpPr>
              <p:cNvPr id="64" name="TextBox 63">
                <a:extLst>
                  <a:ext uri="{FF2B5EF4-FFF2-40B4-BE49-F238E27FC236}">
                    <a16:creationId xmlns:a16="http://schemas.microsoft.com/office/drawing/2014/main" id="{513FB32E-2142-46E9-8875-E1E0AA3D63D1}"/>
                  </a:ext>
                </a:extLst>
              </p:cNvPr>
              <p:cNvSpPr txBox="1">
                <a:spLocks noRot="1" noChangeAspect="1" noMove="1" noResize="1" noEditPoints="1" noAdjustHandles="1" noChangeArrowheads="1" noChangeShapeType="1" noTextEdit="1"/>
              </p:cNvSpPr>
              <p:nvPr/>
            </p:nvSpPr>
            <p:spPr>
              <a:xfrm>
                <a:off x="5649975" y="3164190"/>
                <a:ext cx="3520396" cy="1297240"/>
              </a:xfrm>
              <a:prstGeom prst="rect">
                <a:avLst/>
              </a:prstGeom>
              <a:blipFill>
                <a:blip r:embed="rId4"/>
                <a:stretch>
                  <a:fillRect l="-2773" t="-37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C5B53CF-4441-452A-99F9-93DF5A01A6E0}"/>
                  </a:ext>
                </a:extLst>
              </p:cNvPr>
              <p:cNvSpPr txBox="1"/>
              <p:nvPr/>
            </p:nvSpPr>
            <p:spPr>
              <a:xfrm>
                <a:off x="113078" y="6031209"/>
                <a:ext cx="5744193" cy="461665"/>
              </a:xfrm>
              <a:prstGeom prst="rect">
                <a:avLst/>
              </a:prstGeom>
              <a:solidFill>
                <a:schemeClr val="bg1">
                  <a:lumMod val="8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1" i="1" dirty="0" smtClean="0">
                          <a:solidFill>
                            <a:schemeClr val="tx1"/>
                          </a:solidFill>
                          <a:latin typeface="Cambria Math" panose="02040503050406030204" pitchFamily="18" charset="0"/>
                        </a:rPr>
                        <m:t>𝑺𝑻𝑻</m:t>
                      </m:r>
                      <m:r>
                        <a:rPr lang="en-IN" sz="2400" i="0" dirty="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𝒔</m:t>
                      </m:r>
                      <m:sSub>
                        <m:sSubPr>
                          <m:ctrlPr>
                            <a:rPr lang="en-IN" sz="2400" b="1" i="1" dirty="0">
                              <a:solidFill>
                                <a:schemeClr val="tx1"/>
                              </a:solidFill>
                              <a:latin typeface="Cambria Math" panose="02040503050406030204" pitchFamily="18" charset="0"/>
                            </a:rPr>
                          </m:ctrlPr>
                        </m:sSubPr>
                        <m:e>
                          <m:r>
                            <a:rPr lang="en-IN" sz="2400" b="1"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𝒏</m:t>
                          </m:r>
                        </m:e>
                        <m:sub>
                          <m:r>
                            <a:rPr lang="en-IN" sz="2400" b="1" i="1" dirty="0">
                              <a:solidFill>
                                <a:schemeClr val="tx1"/>
                              </a:solidFill>
                              <a:latin typeface="Cambria Math" panose="02040503050406030204" pitchFamily="18" charset="0"/>
                            </a:rPr>
                            <m:t>𝒎</m:t>
                          </m:r>
                        </m:sub>
                      </m:sSub>
                      <m:r>
                        <a:rPr lang="en-IN" sz="2400" dirty="0">
                          <a:solidFill>
                            <a:schemeClr val="tx1"/>
                          </a:solidFill>
                          <a:latin typeface="Cambria Math" panose="02040503050406030204" pitchFamily="18" charset="0"/>
                        </a:rPr>
                        <m:t>×</m:t>
                      </m:r>
                      <m:d>
                        <m:dPr>
                          <m:ctrlPr>
                            <a:rPr lang="en-IN" sz="2400" i="1" dirty="0">
                              <a:solidFill>
                                <a:schemeClr val="tx1"/>
                              </a:solidFill>
                              <a:latin typeface="Cambria Math" panose="02040503050406030204" pitchFamily="18" charset="0"/>
                            </a:rPr>
                          </m:ctrlPr>
                        </m:dPr>
                        <m:e>
                          <m:sSub>
                            <m:sSubPr>
                              <m:ctrlPr>
                                <a:rPr lang="en-IN" sz="2400" b="1" i="1" dirty="0">
                                  <a:solidFill>
                                    <a:schemeClr val="tx1"/>
                                  </a:solidFill>
                                  <a:latin typeface="Cambria Math" panose="02040503050406030204" pitchFamily="18" charset="0"/>
                                </a:rPr>
                              </m:ctrlPr>
                            </m:sSubPr>
                            <m:e>
                              <m:r>
                                <a:rPr lang="en-IN" sz="2400" b="1" i="1" dirty="0">
                                  <a:solidFill>
                                    <a:schemeClr val="tx1"/>
                                  </a:solidFill>
                                  <a:latin typeface="Cambria Math" panose="02040503050406030204" pitchFamily="18" charset="0"/>
                                </a:rPr>
                                <m:t>𝒏</m:t>
                              </m:r>
                            </m:e>
                            <m:sub>
                              <m:r>
                                <a:rPr lang="en-IN" sz="2400" b="1" i="1" dirty="0">
                                  <a:solidFill>
                                    <a:schemeClr val="tx1"/>
                                  </a:solidFill>
                                  <a:latin typeface="Cambria Math" panose="02040503050406030204" pitchFamily="18" charset="0"/>
                                </a:rPr>
                                <m:t>𝒔</m:t>
                              </m:r>
                            </m:sub>
                          </m:sSub>
                          <m:r>
                            <a:rPr lang="en-IN" sz="2400" i="0" dirty="0">
                              <a:solidFill>
                                <a:schemeClr val="tx1"/>
                              </a:solidFill>
                              <a:latin typeface="Cambria Math" panose="02040503050406030204" pitchFamily="18" charset="0"/>
                            </a:rPr>
                            <m:t>×</m:t>
                          </m:r>
                          <m:sSub>
                            <m:sSubPr>
                              <m:ctrlPr>
                                <a:rPr lang="en-IN" sz="2400" b="1" i="1" dirty="0">
                                  <a:solidFill>
                                    <a:schemeClr val="tx1"/>
                                  </a:solidFill>
                                  <a:latin typeface="Cambria Math" panose="02040503050406030204" pitchFamily="18" charset="0"/>
                                </a:rPr>
                              </m:ctrlPr>
                            </m:sSubPr>
                            <m:e>
                              <m:r>
                                <a:rPr lang="en-IN" sz="2400" b="1" i="1" dirty="0">
                                  <a:solidFill>
                                    <a:schemeClr val="tx1"/>
                                  </a:solidFill>
                                  <a:latin typeface="Cambria Math" panose="02040503050406030204" pitchFamily="18" charset="0"/>
                                </a:rPr>
                                <m:t>𝒏</m:t>
                              </m:r>
                            </m:e>
                            <m:sub>
                              <m:r>
                                <a:rPr lang="en-IN" sz="2400" b="1" i="1" dirty="0">
                                  <a:solidFill>
                                    <a:schemeClr val="tx1"/>
                                  </a:solidFill>
                                  <a:latin typeface="Cambria Math" panose="02040503050406030204" pitchFamily="18" charset="0"/>
                                </a:rPr>
                                <m:t>𝒎</m:t>
                              </m:r>
                            </m:sub>
                          </m:sSub>
                        </m:e>
                      </m:d>
                      <m:r>
                        <a:rPr lang="en-IN" sz="2400" i="0" dirty="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𝒔</m:t>
                      </m:r>
                      <m:func>
                        <m:funcPr>
                          <m:ctrlPr>
                            <a:rPr lang="en-IN" sz="2400" i="1" dirty="0">
                              <a:solidFill>
                                <a:schemeClr val="tx1"/>
                              </a:solidFill>
                              <a:latin typeface="Cambria Math" panose="02040503050406030204" pitchFamily="18" charset="0"/>
                            </a:rPr>
                          </m:ctrlPr>
                        </m:funcPr>
                        <m:fName>
                          <m:r>
                            <m:rPr>
                              <m:sty m:val="p"/>
                            </m:rPr>
                            <a:rPr lang="en-IN" sz="2400" i="0" dirty="0">
                              <a:solidFill>
                                <a:schemeClr val="tx1"/>
                              </a:solidFill>
                              <a:latin typeface="Cambria Math" panose="02040503050406030204" pitchFamily="18" charset="0"/>
                            </a:rPr>
                            <m:t>sin</m:t>
                          </m:r>
                        </m:fName>
                        <m:e>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𝜉</m:t>
                              </m:r>
                              <m:r>
                                <a:rPr lang="en-IN" sz="2400" i="0"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𝜃</m:t>
                              </m:r>
                            </m:e>
                          </m:d>
                          <m:sSub>
                            <m:sSubPr>
                              <m:ctrlPr>
                                <a:rPr lang="en-IN" sz="2400" i="1" dirty="0">
                                  <a:solidFill>
                                    <a:schemeClr val="tx1"/>
                                  </a:solidFill>
                                  <a:latin typeface="Cambria Math" panose="02040503050406030204" pitchFamily="18" charset="0"/>
                                </a:rPr>
                              </m:ctrlPr>
                            </m:sSubPr>
                            <m:e>
                              <m:acc>
                                <m:accPr>
                                  <m:chr m:val="̂"/>
                                  <m:ctrlPr>
                                    <a:rPr lang="en-IN" sz="2400" i="1" dirty="0">
                                      <a:solidFill>
                                        <a:schemeClr val="tx1"/>
                                      </a:solidFill>
                                      <a:latin typeface="Cambria Math" panose="02040503050406030204" pitchFamily="18" charset="0"/>
                                    </a:rPr>
                                  </m:ctrlPr>
                                </m:accPr>
                                <m:e>
                                  <m:r>
                                    <a:rPr lang="en-IN" sz="2400" i="1" dirty="0">
                                      <a:solidFill>
                                        <a:schemeClr val="tx1"/>
                                      </a:solidFill>
                                      <a:latin typeface="Cambria Math" panose="02040503050406030204" pitchFamily="18" charset="0"/>
                                    </a:rPr>
                                    <m:t>𝑒</m:t>
                                  </m:r>
                                </m:e>
                              </m:acc>
                            </m:e>
                            <m:sub>
                              <m:r>
                                <a:rPr lang="en-IN" sz="2400" i="1" dirty="0">
                                  <a:solidFill>
                                    <a:schemeClr val="tx1"/>
                                  </a:solidFill>
                                  <a:latin typeface="Cambria Math" panose="02040503050406030204" pitchFamily="18" charset="0"/>
                                </a:rPr>
                                <m:t>𝜃</m:t>
                              </m:r>
                            </m:sub>
                          </m:sSub>
                        </m:e>
                      </m:func>
                    </m:oMath>
                  </m:oMathPara>
                </a14:m>
                <a:endParaRPr lang="en-IN" sz="2400" dirty="0"/>
              </a:p>
            </p:txBody>
          </p:sp>
        </mc:Choice>
        <mc:Fallback xmlns="">
          <p:sp>
            <p:nvSpPr>
              <p:cNvPr id="65" name="TextBox 64">
                <a:extLst>
                  <a:ext uri="{FF2B5EF4-FFF2-40B4-BE49-F238E27FC236}">
                    <a16:creationId xmlns:a16="http://schemas.microsoft.com/office/drawing/2014/main" id="{8C5B53CF-4441-452A-99F9-93DF5A01A6E0}"/>
                  </a:ext>
                </a:extLst>
              </p:cNvPr>
              <p:cNvSpPr txBox="1">
                <a:spLocks noRot="1" noChangeAspect="1" noMove="1" noResize="1" noEditPoints="1" noAdjustHandles="1" noChangeArrowheads="1" noChangeShapeType="1" noTextEdit="1"/>
              </p:cNvSpPr>
              <p:nvPr/>
            </p:nvSpPr>
            <p:spPr>
              <a:xfrm>
                <a:off x="113078" y="6031209"/>
                <a:ext cx="5744193" cy="461665"/>
              </a:xfrm>
              <a:prstGeom prst="rect">
                <a:avLst/>
              </a:prstGeom>
              <a:blipFill>
                <a:blip r:embed="rId5"/>
                <a:stretch>
                  <a:fillRect t="-3947" r="-3185"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6817A41-CEF4-4E35-86A3-3C2B717F5BE4}"/>
                  </a:ext>
                </a:extLst>
              </p:cNvPr>
              <p:cNvSpPr txBox="1"/>
              <p:nvPr/>
            </p:nvSpPr>
            <p:spPr>
              <a:xfrm>
                <a:off x="6554148" y="4901268"/>
                <a:ext cx="1991676" cy="461665"/>
              </a:xfrm>
              <a:prstGeom prst="rect">
                <a:avLst/>
              </a:prstGeom>
              <a:solidFill>
                <a:schemeClr val="bg1">
                  <a:lumMod val="8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𝑠</m:t>
                      </m:r>
                      <m:r>
                        <a:rPr lang="en-IN" sz="2400" i="0" dirty="0">
                          <a:solidFill>
                            <a:schemeClr val="tx1"/>
                          </a:solidFill>
                          <a:latin typeface="Cambria Math" panose="02040503050406030204" pitchFamily="18" charset="0"/>
                        </a:rPr>
                        <m:t>=</m:t>
                      </m:r>
                      <m:d>
                        <m:dPr>
                          <m:ctrlPr>
                            <a:rPr lang="en-IN" sz="2400" i="1" dirty="0">
                              <a:solidFill>
                                <a:schemeClr val="tx1"/>
                              </a:solidFill>
                              <a:latin typeface="Cambria Math" panose="02040503050406030204" pitchFamily="18" charset="0"/>
                            </a:rPr>
                          </m:ctrlPr>
                        </m:dPr>
                        <m:e>
                          <m:f>
                            <m:fPr>
                              <m:type m:val="lin"/>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ℏ</m:t>
                              </m:r>
                            </m:num>
                            <m:den>
                              <m:r>
                                <a:rPr lang="en-IN" sz="2400" i="0" dirty="0">
                                  <a:solidFill>
                                    <a:schemeClr val="tx1"/>
                                  </a:solidFill>
                                  <a:latin typeface="Cambria Math" panose="02040503050406030204" pitchFamily="18" charset="0"/>
                                </a:rPr>
                                <m:t>2</m:t>
                              </m:r>
                            </m:den>
                          </m:f>
                          <m:r>
                            <a:rPr lang="en-IN" sz="2400" i="0" dirty="0">
                              <a:solidFill>
                                <a:schemeClr val="tx1"/>
                              </a:solidFill>
                              <a:latin typeface="Cambria Math" panose="02040503050406030204" pitchFamily="18" charset="0"/>
                            </a:rPr>
                            <m:t>ⅇ</m:t>
                          </m:r>
                        </m:e>
                      </m:d>
                      <m:r>
                        <a:rPr lang="en-IN" sz="2400" b="0" i="1" dirty="0" smtClean="0">
                          <a:solidFill>
                            <a:schemeClr val="tx1"/>
                          </a:solidFill>
                          <a:latin typeface="Cambria Math" panose="02040503050406030204" pitchFamily="18" charset="0"/>
                        </a:rPr>
                        <m:t>𝜂</m:t>
                      </m:r>
                      <m:r>
                        <a:rPr lang="en-IN" sz="2400" b="1" i="1" dirty="0" smtClean="0">
                          <a:solidFill>
                            <a:schemeClr val="tx1"/>
                          </a:solidFill>
                          <a:latin typeface="Cambria Math" panose="02040503050406030204" pitchFamily="18" charset="0"/>
                        </a:rPr>
                        <m:t>𝑰</m:t>
                      </m:r>
                    </m:oMath>
                  </m:oMathPara>
                </a14:m>
                <a:endParaRPr lang="en-IN" sz="2400" b="1" dirty="0">
                  <a:solidFill>
                    <a:schemeClr val="tx1"/>
                  </a:solidFill>
                </a:endParaRPr>
              </a:p>
            </p:txBody>
          </p:sp>
        </mc:Choice>
        <mc:Fallback xmlns="">
          <p:sp>
            <p:nvSpPr>
              <p:cNvPr id="66" name="TextBox 65">
                <a:extLst>
                  <a:ext uri="{FF2B5EF4-FFF2-40B4-BE49-F238E27FC236}">
                    <a16:creationId xmlns:a16="http://schemas.microsoft.com/office/drawing/2014/main" id="{86817A41-CEF4-4E35-86A3-3C2B717F5BE4}"/>
                  </a:ext>
                </a:extLst>
              </p:cNvPr>
              <p:cNvSpPr txBox="1">
                <a:spLocks noRot="1" noChangeAspect="1" noMove="1" noResize="1" noEditPoints="1" noAdjustHandles="1" noChangeArrowheads="1" noChangeShapeType="1" noTextEdit="1"/>
              </p:cNvSpPr>
              <p:nvPr/>
            </p:nvSpPr>
            <p:spPr>
              <a:xfrm>
                <a:off x="6554148" y="4901268"/>
                <a:ext cx="1991676" cy="461665"/>
              </a:xfrm>
              <a:prstGeom prst="rect">
                <a:avLst/>
              </a:prstGeom>
              <a:blipFill>
                <a:blip r:embed="rId6"/>
                <a:stretch>
                  <a:fillRect t="-125000" r="-4281" b="-1907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726EAA3-9E14-451E-8BE3-4AB869DCE5FA}"/>
                  </a:ext>
                </a:extLst>
              </p:cNvPr>
              <p:cNvSpPr txBox="1"/>
              <p:nvPr/>
            </p:nvSpPr>
            <p:spPr>
              <a:xfrm>
                <a:off x="6715095" y="5445907"/>
                <a:ext cx="1650325" cy="845937"/>
              </a:xfrm>
              <a:prstGeom prst="rect">
                <a:avLst/>
              </a:prstGeom>
              <a:solidFill>
                <a:schemeClr val="bg1">
                  <a:lumMod val="8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rPr>
                        <m:t>𝜂</m:t>
                      </m:r>
                      <m:r>
                        <a:rPr lang="en-IN" sz="2400" i="1" dirty="0" smtClean="0">
                          <a:latin typeface="Cambria Math" panose="02040503050406030204" pitchFamily="18" charset="0"/>
                        </a:rPr>
                        <m:t>=</m:t>
                      </m:r>
                      <m:r>
                        <a:rPr lang="en-IN" sz="2400" b="0" i="1" dirty="0" smtClean="0">
                          <a:latin typeface="Cambria Math" panose="02040503050406030204" pitchFamily="18" charset="0"/>
                        </a:rPr>
                        <m:t> </m:t>
                      </m:r>
                      <m:f>
                        <m:fPr>
                          <m:ctrlPr>
                            <a:rPr lang="en-IN" sz="2400" b="0" i="1" dirty="0" smtClean="0">
                              <a:latin typeface="Cambria Math" panose="02040503050406030204" pitchFamily="18" charset="0"/>
                            </a:rPr>
                          </m:ctrlPr>
                        </m:fPr>
                        <m:num>
                          <m:sSub>
                            <m:sSubPr>
                              <m:ctrlPr>
                                <a:rPr lang="en-IN" sz="2400" b="0" i="1" dirty="0" smtClean="0">
                                  <a:latin typeface="Cambria Math" panose="02040503050406030204" pitchFamily="18" charset="0"/>
                                </a:rPr>
                              </m:ctrlPr>
                            </m:sSubPr>
                            <m:e>
                              <m:r>
                                <a:rPr lang="en-IN" sz="2400" b="0" i="1" dirty="0" smtClean="0">
                                  <a:latin typeface="Cambria Math" panose="02040503050406030204" pitchFamily="18" charset="0"/>
                                </a:rPr>
                                <m:t>𝐼</m:t>
                              </m:r>
                            </m:e>
                            <m:sub>
                              <m:r>
                                <a:rPr lang="en-IN" sz="2400" i="1" dirty="0">
                                  <a:latin typeface="Cambria Math" panose="02040503050406030204" pitchFamily="18" charset="0"/>
                                </a:rPr>
                                <m:t>↑</m:t>
                              </m:r>
                            </m:sub>
                          </m:sSub>
                          <m:r>
                            <a:rPr lang="en-IN" sz="2400" b="0" i="1" dirty="0" smtClean="0">
                              <a:latin typeface="Cambria Math" panose="02040503050406030204" pitchFamily="18" charset="0"/>
                            </a:rPr>
                            <m:t>−</m:t>
                          </m:r>
                          <m:sSub>
                            <m:sSubPr>
                              <m:ctrlPr>
                                <a:rPr lang="en-IN" sz="2400" i="1" dirty="0">
                                  <a:latin typeface="Cambria Math" panose="02040503050406030204" pitchFamily="18" charset="0"/>
                                </a:rPr>
                              </m:ctrlPr>
                            </m:sSubPr>
                            <m:e>
                              <m:r>
                                <a:rPr lang="en-IN" sz="2400" i="1" dirty="0">
                                  <a:latin typeface="Cambria Math" panose="02040503050406030204" pitchFamily="18" charset="0"/>
                                </a:rPr>
                                <m:t>𝐼</m:t>
                              </m:r>
                            </m:e>
                            <m:sub>
                              <m:r>
                                <a:rPr lang="en-IN" sz="2400" i="1" dirty="0">
                                  <a:latin typeface="Cambria Math" panose="02040503050406030204" pitchFamily="18" charset="0"/>
                                </a:rPr>
                                <m:t>↓</m:t>
                              </m:r>
                            </m:sub>
                          </m:sSub>
                        </m:num>
                        <m:den>
                          <m:sSub>
                            <m:sSubPr>
                              <m:ctrlPr>
                                <a:rPr lang="en-IN" sz="2400" i="1" dirty="0">
                                  <a:latin typeface="Cambria Math" panose="02040503050406030204" pitchFamily="18" charset="0"/>
                                </a:rPr>
                              </m:ctrlPr>
                            </m:sSubPr>
                            <m:e>
                              <m:r>
                                <a:rPr lang="en-IN" sz="2400" i="1" dirty="0">
                                  <a:latin typeface="Cambria Math" panose="02040503050406030204" pitchFamily="18" charset="0"/>
                                </a:rPr>
                                <m:t>𝐼</m:t>
                              </m:r>
                            </m:e>
                            <m:sub>
                              <m:r>
                                <a:rPr lang="en-IN" sz="2400" i="1" dirty="0">
                                  <a:latin typeface="Cambria Math" panose="02040503050406030204" pitchFamily="18" charset="0"/>
                                </a:rPr>
                                <m:t>↑</m:t>
                              </m:r>
                            </m:sub>
                          </m:sSub>
                          <m:r>
                            <a:rPr lang="en-IN" sz="2400" b="0" i="1" dirty="0" smtClean="0">
                              <a:latin typeface="Cambria Math" panose="02040503050406030204" pitchFamily="18" charset="0"/>
                            </a:rPr>
                            <m:t>+</m:t>
                          </m:r>
                          <m:sSub>
                            <m:sSubPr>
                              <m:ctrlPr>
                                <a:rPr lang="en-IN" sz="2400" i="1" dirty="0">
                                  <a:latin typeface="Cambria Math" panose="02040503050406030204" pitchFamily="18" charset="0"/>
                                </a:rPr>
                              </m:ctrlPr>
                            </m:sSubPr>
                            <m:e>
                              <m:r>
                                <a:rPr lang="en-IN" sz="2400" i="1" dirty="0">
                                  <a:latin typeface="Cambria Math" panose="02040503050406030204" pitchFamily="18" charset="0"/>
                                </a:rPr>
                                <m:t>𝐼</m:t>
                              </m:r>
                            </m:e>
                            <m:sub>
                              <m:r>
                                <a:rPr lang="en-IN" sz="2400" i="1" dirty="0">
                                  <a:latin typeface="Cambria Math" panose="02040503050406030204" pitchFamily="18" charset="0"/>
                                </a:rPr>
                                <m:t>↓</m:t>
                              </m:r>
                            </m:sub>
                          </m:sSub>
                        </m:den>
                      </m:f>
                    </m:oMath>
                  </m:oMathPara>
                </a14:m>
                <a:endParaRPr lang="en-IN" sz="2400" baseline="-25000" dirty="0"/>
              </a:p>
            </p:txBody>
          </p:sp>
        </mc:Choice>
        <mc:Fallback xmlns="">
          <p:sp>
            <p:nvSpPr>
              <p:cNvPr id="67" name="TextBox 66">
                <a:extLst>
                  <a:ext uri="{FF2B5EF4-FFF2-40B4-BE49-F238E27FC236}">
                    <a16:creationId xmlns:a16="http://schemas.microsoft.com/office/drawing/2014/main" id="{9726EAA3-9E14-451E-8BE3-4AB869DCE5FA}"/>
                  </a:ext>
                </a:extLst>
              </p:cNvPr>
              <p:cNvSpPr txBox="1">
                <a:spLocks noRot="1" noChangeAspect="1" noMove="1" noResize="1" noEditPoints="1" noAdjustHandles="1" noChangeArrowheads="1" noChangeShapeType="1" noTextEdit="1"/>
              </p:cNvSpPr>
              <p:nvPr/>
            </p:nvSpPr>
            <p:spPr>
              <a:xfrm>
                <a:off x="6715095" y="5445907"/>
                <a:ext cx="1650325" cy="845937"/>
              </a:xfrm>
              <a:prstGeom prst="rect">
                <a:avLst/>
              </a:prstGeom>
              <a:blipFill>
                <a:blip r:embed="rId7"/>
                <a:stretch>
                  <a:fillRect/>
                </a:stretch>
              </a:blipFill>
            </p:spPr>
            <p:txBody>
              <a:bodyPr/>
              <a:lstStyle/>
              <a:p>
                <a:r>
                  <a:rPr lang="en-IN">
                    <a:noFill/>
                  </a:rPr>
                  <a:t> </a:t>
                </a:r>
              </a:p>
            </p:txBody>
          </p:sp>
        </mc:Fallback>
      </mc:AlternateContent>
      <p:sp>
        <p:nvSpPr>
          <p:cNvPr id="68" name="TextBox 67">
            <a:extLst>
              <a:ext uri="{FF2B5EF4-FFF2-40B4-BE49-F238E27FC236}">
                <a16:creationId xmlns:a16="http://schemas.microsoft.com/office/drawing/2014/main" id="{FFB0D037-5C68-41C9-B05F-E696E75DEB43}"/>
              </a:ext>
            </a:extLst>
          </p:cNvPr>
          <p:cNvSpPr txBox="1"/>
          <p:nvPr/>
        </p:nvSpPr>
        <p:spPr>
          <a:xfrm>
            <a:off x="6427177" y="6374818"/>
            <a:ext cx="2267499" cy="426434"/>
          </a:xfrm>
          <a:prstGeom prst="rect">
            <a:avLst/>
          </a:prstGeom>
          <a:solidFill>
            <a:schemeClr val="accent2">
              <a:lumMod val="40000"/>
              <a:lumOff val="60000"/>
            </a:schemeClr>
          </a:solidFill>
        </p:spPr>
        <p:txBody>
          <a:bodyPr wrap="square" rtlCol="0">
            <a:spAutoFit/>
          </a:bodyPr>
          <a:lstStyle/>
          <a:p>
            <a:pPr algn="ctr"/>
            <a:r>
              <a:rPr lang="en-IN" sz="2400" dirty="0"/>
              <a:t>Spin polarization</a:t>
            </a:r>
          </a:p>
        </p:txBody>
      </p:sp>
      <p:sp>
        <p:nvSpPr>
          <p:cNvPr id="44" name="TextBox 43">
            <a:extLst>
              <a:ext uri="{FF2B5EF4-FFF2-40B4-BE49-F238E27FC236}">
                <a16:creationId xmlns:a16="http://schemas.microsoft.com/office/drawing/2014/main" id="{19A8CD55-97FF-489C-8AFE-67FD7FA8686A}"/>
              </a:ext>
            </a:extLst>
          </p:cNvPr>
          <p:cNvSpPr txBox="1"/>
          <p:nvPr/>
        </p:nvSpPr>
        <p:spPr>
          <a:xfrm>
            <a:off x="2845246" y="4707217"/>
            <a:ext cx="2874496" cy="1200329"/>
          </a:xfrm>
          <a:prstGeom prst="rect">
            <a:avLst/>
          </a:prstGeom>
          <a:solidFill>
            <a:schemeClr val="accent2">
              <a:lumMod val="40000"/>
              <a:lumOff val="60000"/>
            </a:schemeClr>
          </a:solidFill>
        </p:spPr>
        <p:txBody>
          <a:bodyPr wrap="square" rtlCol="0">
            <a:spAutoFit/>
          </a:bodyPr>
          <a:lstStyle/>
          <a:p>
            <a:pPr algn="ctr"/>
            <a:r>
              <a:rPr lang="en-IN" sz="2400" dirty="0"/>
              <a:t>STT can rotate the magnetization axis of the nanomagnet </a:t>
            </a:r>
          </a:p>
        </p:txBody>
      </p:sp>
      <p:sp>
        <p:nvSpPr>
          <p:cNvPr id="45" name="TextBox 44">
            <a:extLst>
              <a:ext uri="{FF2B5EF4-FFF2-40B4-BE49-F238E27FC236}">
                <a16:creationId xmlns:a16="http://schemas.microsoft.com/office/drawing/2014/main" id="{BFCE1584-515A-487F-8034-CB41608702B4}"/>
              </a:ext>
            </a:extLst>
          </p:cNvPr>
          <p:cNvSpPr txBox="1"/>
          <p:nvPr/>
        </p:nvSpPr>
        <p:spPr>
          <a:xfrm flipH="1">
            <a:off x="865292" y="1742813"/>
            <a:ext cx="4627887" cy="301518"/>
          </a:xfrm>
          <a:prstGeom prst="rect">
            <a:avLst/>
          </a:prstGeom>
          <a:noFill/>
        </p:spPr>
        <p:txBody>
          <a:bodyPr wrap="square" rtlCol="0">
            <a:spAutoFit/>
          </a:bodyPr>
          <a:lstStyle/>
          <a:p>
            <a:pPr algn="ctr"/>
            <a:r>
              <a:rPr lang="en-IN" dirty="0"/>
              <a:t>J. C. Slonczewski, J. Magn. Mater.159, L1 (1996)</a:t>
            </a:r>
          </a:p>
        </p:txBody>
      </p:sp>
      <p:sp>
        <p:nvSpPr>
          <p:cNvPr id="53" name="TextBox 52">
            <a:extLst>
              <a:ext uri="{FF2B5EF4-FFF2-40B4-BE49-F238E27FC236}">
                <a16:creationId xmlns:a16="http://schemas.microsoft.com/office/drawing/2014/main" id="{CA0521A5-4041-4245-8D49-77EBAD5ED446}"/>
              </a:ext>
            </a:extLst>
          </p:cNvPr>
          <p:cNvSpPr txBox="1"/>
          <p:nvPr/>
        </p:nvSpPr>
        <p:spPr>
          <a:xfrm flipH="1">
            <a:off x="906327" y="2135769"/>
            <a:ext cx="3805635" cy="305233"/>
          </a:xfrm>
          <a:prstGeom prst="rect">
            <a:avLst/>
          </a:prstGeom>
          <a:noFill/>
        </p:spPr>
        <p:txBody>
          <a:bodyPr wrap="square" rtlCol="0">
            <a:spAutoFit/>
          </a:bodyPr>
          <a:lstStyle/>
          <a:p>
            <a:r>
              <a:rPr lang="en-IN" dirty="0"/>
              <a:t>L. Berger, </a:t>
            </a:r>
            <a:r>
              <a:rPr lang="en-IN" dirty="0" err="1"/>
              <a:t>Phy</a:t>
            </a:r>
            <a:r>
              <a:rPr lang="en-IN" dirty="0"/>
              <a:t>. Rev. B 54, 9353 (1996)</a:t>
            </a:r>
          </a:p>
        </p:txBody>
      </p:sp>
      <p:pic>
        <p:nvPicPr>
          <p:cNvPr id="57" name="Picture 56">
            <a:extLst>
              <a:ext uri="{FF2B5EF4-FFF2-40B4-BE49-F238E27FC236}">
                <a16:creationId xmlns:a16="http://schemas.microsoft.com/office/drawing/2014/main" id="{C13A1884-3267-4F42-84C5-890C395EFA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945" y="3520755"/>
            <a:ext cx="2304641" cy="2390529"/>
          </a:xfrm>
          <a:prstGeom prst="rect">
            <a:avLst/>
          </a:prstGeom>
        </p:spPr>
      </p:pic>
      <p:pic>
        <p:nvPicPr>
          <p:cNvPr id="8" name="Picture 7">
            <a:extLst>
              <a:ext uri="{FF2B5EF4-FFF2-40B4-BE49-F238E27FC236}">
                <a16:creationId xmlns:a16="http://schemas.microsoft.com/office/drawing/2014/main" id="{F1AA4FF7-8E17-43C2-BDC9-8B92F5198EAE}"/>
              </a:ext>
            </a:extLst>
          </p:cNvPr>
          <p:cNvPicPr>
            <a:picLocks noChangeAspect="1"/>
          </p:cNvPicPr>
          <p:nvPr/>
        </p:nvPicPr>
        <p:blipFill>
          <a:blip r:embed="rId9"/>
          <a:stretch>
            <a:fillRect/>
          </a:stretch>
        </p:blipFill>
        <p:spPr>
          <a:xfrm>
            <a:off x="6500608" y="784342"/>
            <a:ext cx="1099584" cy="1066830"/>
          </a:xfrm>
          <a:prstGeom prst="rect">
            <a:avLst/>
          </a:prstGeom>
        </p:spPr>
      </p:pic>
      <p:pic>
        <p:nvPicPr>
          <p:cNvPr id="10" name="Picture 9">
            <a:extLst>
              <a:ext uri="{FF2B5EF4-FFF2-40B4-BE49-F238E27FC236}">
                <a16:creationId xmlns:a16="http://schemas.microsoft.com/office/drawing/2014/main" id="{1883A090-9AD3-4823-AA63-917C4E9C1379}"/>
              </a:ext>
            </a:extLst>
          </p:cNvPr>
          <p:cNvPicPr>
            <a:picLocks noChangeAspect="1"/>
          </p:cNvPicPr>
          <p:nvPr/>
        </p:nvPicPr>
        <p:blipFill>
          <a:blip r:embed="rId10"/>
          <a:stretch>
            <a:fillRect/>
          </a:stretch>
        </p:blipFill>
        <p:spPr>
          <a:xfrm>
            <a:off x="7955893" y="695418"/>
            <a:ext cx="993513" cy="1139028"/>
          </a:xfrm>
          <a:prstGeom prst="rect">
            <a:avLst/>
          </a:prstGeom>
        </p:spPr>
      </p:pic>
      <p:sp>
        <p:nvSpPr>
          <p:cNvPr id="32" name="TextBox 31">
            <a:extLst>
              <a:ext uri="{FF2B5EF4-FFF2-40B4-BE49-F238E27FC236}">
                <a16:creationId xmlns:a16="http://schemas.microsoft.com/office/drawing/2014/main" id="{8A6401D2-9AEC-44C7-A74F-7CCFBFACC822}"/>
              </a:ext>
            </a:extLst>
          </p:cNvPr>
          <p:cNvSpPr txBox="1"/>
          <p:nvPr/>
        </p:nvSpPr>
        <p:spPr>
          <a:xfrm>
            <a:off x="5974815" y="1881877"/>
            <a:ext cx="1705123" cy="461665"/>
          </a:xfrm>
          <a:prstGeom prst="rect">
            <a:avLst/>
          </a:prstGeom>
          <a:solidFill>
            <a:schemeClr val="accent6">
              <a:lumMod val="40000"/>
              <a:lumOff val="60000"/>
            </a:schemeClr>
          </a:solidFill>
        </p:spPr>
        <p:txBody>
          <a:bodyPr wrap="square">
            <a:spAutoFit/>
          </a:bodyPr>
          <a:lstStyle/>
          <a:p>
            <a:pPr algn="ctr"/>
            <a:r>
              <a:rPr lang="en-IN" sz="2400" b="1" dirty="0"/>
              <a:t>Slonczewski </a:t>
            </a:r>
            <a:endParaRPr lang="en-IN" sz="2400" dirty="0"/>
          </a:p>
        </p:txBody>
      </p:sp>
      <p:sp>
        <p:nvSpPr>
          <p:cNvPr id="34" name="TextBox 33">
            <a:extLst>
              <a:ext uri="{FF2B5EF4-FFF2-40B4-BE49-F238E27FC236}">
                <a16:creationId xmlns:a16="http://schemas.microsoft.com/office/drawing/2014/main" id="{D9A612D0-15D1-4309-837E-C34EA2FE31B1}"/>
              </a:ext>
            </a:extLst>
          </p:cNvPr>
          <p:cNvSpPr txBox="1"/>
          <p:nvPr/>
        </p:nvSpPr>
        <p:spPr>
          <a:xfrm>
            <a:off x="7926342" y="1849519"/>
            <a:ext cx="1023064" cy="461665"/>
          </a:xfrm>
          <a:prstGeom prst="rect">
            <a:avLst/>
          </a:prstGeom>
          <a:solidFill>
            <a:schemeClr val="accent6">
              <a:lumMod val="40000"/>
              <a:lumOff val="60000"/>
            </a:schemeClr>
          </a:solidFill>
        </p:spPr>
        <p:txBody>
          <a:bodyPr wrap="square">
            <a:spAutoFit/>
          </a:bodyPr>
          <a:lstStyle/>
          <a:p>
            <a:r>
              <a:rPr lang="en-IN" sz="2400" b="1" dirty="0"/>
              <a:t>Berger</a:t>
            </a:r>
            <a:endParaRPr lang="en-IN" sz="2400" dirty="0"/>
          </a:p>
        </p:txBody>
      </p:sp>
      <p:sp>
        <p:nvSpPr>
          <p:cNvPr id="36" name="TextBox 35">
            <a:extLst>
              <a:ext uri="{FF2B5EF4-FFF2-40B4-BE49-F238E27FC236}">
                <a16:creationId xmlns:a16="http://schemas.microsoft.com/office/drawing/2014/main" id="{1E9A5A48-E421-434B-9EA4-7C1932429F3F}"/>
              </a:ext>
            </a:extLst>
          </p:cNvPr>
          <p:cNvSpPr txBox="1"/>
          <p:nvPr/>
        </p:nvSpPr>
        <p:spPr>
          <a:xfrm>
            <a:off x="33820" y="886423"/>
            <a:ext cx="6425742" cy="830997"/>
          </a:xfrm>
          <a:prstGeom prst="rect">
            <a:avLst/>
          </a:prstGeom>
          <a:solidFill>
            <a:schemeClr val="accent6">
              <a:lumMod val="40000"/>
              <a:lumOff val="60000"/>
            </a:schemeClr>
          </a:solidFill>
        </p:spPr>
        <p:txBody>
          <a:bodyPr wrap="square">
            <a:spAutoFit/>
          </a:bodyPr>
          <a:lstStyle/>
          <a:p>
            <a:r>
              <a:rPr lang="en-IN" sz="2400" b="1" dirty="0"/>
              <a:t>Oliver E. Buckley Condensed Matter Physics Prize in 2013 </a:t>
            </a:r>
            <a:r>
              <a:rPr lang="en-IN" sz="2400" dirty="0"/>
              <a:t>“For predicting </a:t>
            </a:r>
            <a:r>
              <a:rPr lang="en-IN" sz="2400" b="1" dirty="0"/>
              <a:t>Spin-transfer torque ”</a:t>
            </a:r>
            <a:endParaRPr lang="en-IN" sz="2400" dirty="0"/>
          </a:p>
        </p:txBody>
      </p:sp>
      <p:sp>
        <p:nvSpPr>
          <p:cNvPr id="31" name="TextBox 30">
            <a:extLst>
              <a:ext uri="{FF2B5EF4-FFF2-40B4-BE49-F238E27FC236}">
                <a16:creationId xmlns:a16="http://schemas.microsoft.com/office/drawing/2014/main" id="{B3BDC5C8-78B2-4701-8A73-12FBE5AF1010}"/>
              </a:ext>
            </a:extLst>
          </p:cNvPr>
          <p:cNvSpPr txBox="1"/>
          <p:nvPr/>
        </p:nvSpPr>
        <p:spPr>
          <a:xfrm>
            <a:off x="6031105" y="2363870"/>
            <a:ext cx="2873936" cy="830997"/>
          </a:xfrm>
          <a:prstGeom prst="rect">
            <a:avLst/>
          </a:prstGeom>
          <a:solidFill>
            <a:schemeClr val="accent4">
              <a:lumMod val="40000"/>
              <a:lumOff val="60000"/>
            </a:schemeClr>
          </a:solidFill>
        </p:spPr>
        <p:txBody>
          <a:bodyPr wrap="square">
            <a:spAutoFit/>
          </a:bodyPr>
          <a:lstStyle/>
          <a:p>
            <a:pPr algn="ctr"/>
            <a:r>
              <a:rPr lang="en-IN" sz="2400" b="1" dirty="0"/>
              <a:t>1998: Experimentally</a:t>
            </a:r>
          </a:p>
          <a:p>
            <a:pPr algn="ctr"/>
            <a:r>
              <a:rPr lang="en-IN" sz="2400" b="1" dirty="0"/>
              <a:t> demonstrated</a:t>
            </a:r>
            <a:endParaRPr lang="en-IN" sz="2400" dirty="0"/>
          </a:p>
        </p:txBody>
      </p:sp>
      <p:sp>
        <p:nvSpPr>
          <p:cNvPr id="7" name="Slide Number Placeholder 6">
            <a:extLst>
              <a:ext uri="{FF2B5EF4-FFF2-40B4-BE49-F238E27FC236}">
                <a16:creationId xmlns:a16="http://schemas.microsoft.com/office/drawing/2014/main" id="{28A6A14B-25EB-4802-9C04-5EC0D3AC53BE}"/>
              </a:ext>
            </a:extLst>
          </p:cNvPr>
          <p:cNvSpPr>
            <a:spLocks noGrp="1"/>
          </p:cNvSpPr>
          <p:nvPr>
            <p:ph type="sldNum" sz="quarter" idx="12"/>
          </p:nvPr>
        </p:nvSpPr>
        <p:spPr/>
        <p:txBody>
          <a:bodyPr/>
          <a:lstStyle/>
          <a:p>
            <a:fld id="{4E3495D0-1C20-4D5C-AE9D-42F7DC54160D}" type="slidenum">
              <a:rPr lang="en-US" smtClean="0"/>
              <a:t>21</a:t>
            </a:fld>
            <a:endParaRPr lang="en-US"/>
          </a:p>
        </p:txBody>
      </p:sp>
    </p:spTree>
    <p:custDataLst>
      <p:tags r:id="rId1"/>
    </p:custDataLst>
    <p:extLst>
      <p:ext uri="{BB962C8B-B14F-4D97-AF65-F5344CB8AC3E}">
        <p14:creationId xmlns:p14="http://schemas.microsoft.com/office/powerpoint/2010/main" val="2720153600"/>
      </p:ext>
    </p:extLst>
  </p:cSld>
  <p:clrMapOvr>
    <a:masterClrMapping/>
  </p:clrMapOvr>
  <mc:AlternateContent xmlns:mc="http://schemas.openxmlformats.org/markup-compatibility/2006" xmlns:p14="http://schemas.microsoft.com/office/powerpoint/2010/main">
    <mc:Choice Requires="p14">
      <p:transition spd="slow" p14:dur="2000" advTm="101200"/>
    </mc:Choice>
    <mc:Fallback xmlns="">
      <p:transition spd="slow" advTm="101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3" grpId="0"/>
      <p:bldP spid="64" grpId="0"/>
      <p:bldP spid="65" grpId="0" animBg="1"/>
      <p:bldP spid="66" grpId="0" animBg="1"/>
      <p:bldP spid="67" grpId="0" animBg="1"/>
      <p:bldP spid="68" grpId="0" animBg="1"/>
      <p:bldP spid="44" grpId="0" animBg="1"/>
      <p:bldP spid="45" grpId="0"/>
      <p:bldP spid="53" grpId="0"/>
      <p:bldP spid="32" grpId="0" animBg="1"/>
      <p:bldP spid="34"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87D2-7609-4872-8F3A-98CA91AAFE0E}"/>
              </a:ext>
            </a:extLst>
          </p:cNvPr>
          <p:cNvSpPr>
            <a:spLocks noGrp="1"/>
          </p:cNvSpPr>
          <p:nvPr>
            <p:ph type="title"/>
          </p:nvPr>
        </p:nvSpPr>
        <p:spPr/>
        <p:txBody>
          <a:bodyPr/>
          <a:lstStyle/>
          <a:p>
            <a:r>
              <a:rPr lang="en-IN" dirty="0"/>
              <a:t>Switching nanomagnets with STT</a:t>
            </a:r>
          </a:p>
        </p:txBody>
      </p:sp>
      <p:sp>
        <p:nvSpPr>
          <p:cNvPr id="4" name="Date Placeholder 3">
            <a:extLst>
              <a:ext uri="{FF2B5EF4-FFF2-40B4-BE49-F238E27FC236}">
                <a16:creationId xmlns:a16="http://schemas.microsoft.com/office/drawing/2014/main" id="{ABD3C254-4E72-4FBD-A712-EFED451FE7A1}"/>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1294F66F-54B4-4658-9AE6-462C64B43460}"/>
              </a:ext>
            </a:extLst>
          </p:cNvPr>
          <p:cNvSpPr>
            <a:spLocks noGrp="1"/>
          </p:cNvSpPr>
          <p:nvPr>
            <p:ph type="ftr" sz="quarter" idx="11"/>
          </p:nvPr>
        </p:nvSpPr>
        <p:spPr/>
        <p:txBody>
          <a:bodyPr/>
          <a:lstStyle/>
          <a:p>
            <a:r>
              <a:rPr lang="en-US"/>
              <a:t>IISER Bhopal</a:t>
            </a:r>
            <a:endParaRPr lang="en-US" dirty="0"/>
          </a:p>
        </p:txBody>
      </p:sp>
      <p:sp>
        <p:nvSpPr>
          <p:cNvPr id="42" name="TextBox 41">
            <a:extLst>
              <a:ext uri="{FF2B5EF4-FFF2-40B4-BE49-F238E27FC236}">
                <a16:creationId xmlns:a16="http://schemas.microsoft.com/office/drawing/2014/main" id="{C7FCEF17-2DC9-4AC8-9E33-8B2BB836EA28}"/>
              </a:ext>
            </a:extLst>
          </p:cNvPr>
          <p:cNvSpPr txBox="1"/>
          <p:nvPr/>
        </p:nvSpPr>
        <p:spPr>
          <a:xfrm>
            <a:off x="5286860" y="5204291"/>
            <a:ext cx="3836222" cy="461665"/>
          </a:xfrm>
          <a:prstGeom prst="rect">
            <a:avLst/>
          </a:prstGeom>
          <a:noFill/>
        </p:spPr>
        <p:txBody>
          <a:bodyPr wrap="square" rtlCol="0">
            <a:spAutoFit/>
          </a:bodyPr>
          <a:lstStyle/>
          <a:p>
            <a:r>
              <a:rPr lang="en-IN" sz="2400" dirty="0"/>
              <a:t>20 nm (circular cross-section)</a:t>
            </a:r>
          </a:p>
        </p:txBody>
      </p:sp>
      <p:sp>
        <p:nvSpPr>
          <p:cNvPr id="43" name="TextBox 42">
            <a:extLst>
              <a:ext uri="{FF2B5EF4-FFF2-40B4-BE49-F238E27FC236}">
                <a16:creationId xmlns:a16="http://schemas.microsoft.com/office/drawing/2014/main" id="{D6D5EADB-C990-435A-98DA-AE1F4C990093}"/>
              </a:ext>
            </a:extLst>
          </p:cNvPr>
          <p:cNvSpPr txBox="1"/>
          <p:nvPr/>
        </p:nvSpPr>
        <p:spPr>
          <a:xfrm>
            <a:off x="5263924" y="5665956"/>
            <a:ext cx="3416781"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t>Current: ~10 </a:t>
            </a:r>
            <a:r>
              <a:rPr lang="el-GR" sz="2400" dirty="0"/>
              <a:t>μ</a:t>
            </a:r>
            <a:r>
              <a:rPr lang="en-IN" sz="2400" dirty="0"/>
              <a:t>A</a:t>
            </a:r>
          </a:p>
          <a:p>
            <a:pPr marL="285750" indent="-285750">
              <a:buFont typeface="Arial" panose="020B0604020202020204" pitchFamily="34" charset="0"/>
              <a:buChar char="•"/>
            </a:pPr>
            <a:r>
              <a:rPr lang="en-IN" sz="2400" dirty="0">
                <a:solidFill>
                  <a:srgbClr val="C00000"/>
                </a:solidFill>
              </a:rPr>
              <a:t>Energy dissipation: ~1fJ</a:t>
            </a:r>
          </a:p>
        </p:txBody>
      </p:sp>
      <p:pic>
        <p:nvPicPr>
          <p:cNvPr id="19" name="Picture 18">
            <a:extLst>
              <a:ext uri="{FF2B5EF4-FFF2-40B4-BE49-F238E27FC236}">
                <a16:creationId xmlns:a16="http://schemas.microsoft.com/office/drawing/2014/main" id="{18587FFC-3E68-469C-AE6F-6CD5A4A89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188" y="1064173"/>
            <a:ext cx="6763623" cy="4122589"/>
          </a:xfrm>
          <a:prstGeom prst="rect">
            <a:avLst/>
          </a:prstGeom>
        </p:spPr>
      </p:pic>
      <p:sp>
        <p:nvSpPr>
          <p:cNvPr id="10" name="TextBox 9">
            <a:extLst>
              <a:ext uri="{FF2B5EF4-FFF2-40B4-BE49-F238E27FC236}">
                <a16:creationId xmlns:a16="http://schemas.microsoft.com/office/drawing/2014/main" id="{8F02FF0C-97F4-49E7-A834-67860D6CF6EF}"/>
              </a:ext>
            </a:extLst>
          </p:cNvPr>
          <p:cNvSpPr txBox="1"/>
          <p:nvPr/>
        </p:nvSpPr>
        <p:spPr>
          <a:xfrm>
            <a:off x="413090" y="5722108"/>
            <a:ext cx="3842228" cy="830997"/>
          </a:xfrm>
          <a:prstGeom prst="rect">
            <a:avLst/>
          </a:prstGeom>
          <a:solidFill>
            <a:schemeClr val="accent6">
              <a:lumMod val="40000"/>
              <a:lumOff val="60000"/>
            </a:schemeClr>
          </a:solidFill>
        </p:spPr>
        <p:txBody>
          <a:bodyPr wrap="square" rtlCol="0">
            <a:spAutoFit/>
          </a:bodyPr>
          <a:lstStyle/>
          <a:p>
            <a:pPr algn="ctr"/>
            <a:r>
              <a:rPr lang="en-IN" sz="2400" dirty="0"/>
              <a:t>Current passing through fixed magnet gets spin-polarized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90C4D4-6F59-4D40-87F0-71A3017FFD2E}"/>
                  </a:ext>
                </a:extLst>
              </p:cNvPr>
              <p:cNvSpPr txBox="1"/>
              <p:nvPr/>
            </p:nvSpPr>
            <p:spPr>
              <a:xfrm>
                <a:off x="1059883" y="5204291"/>
                <a:ext cx="1991676" cy="461665"/>
              </a:xfrm>
              <a:prstGeom prst="rect">
                <a:avLst/>
              </a:prstGeom>
              <a:solidFill>
                <a:schemeClr val="bg1">
                  <a:lumMod val="8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𝑠</m:t>
                      </m:r>
                      <m:r>
                        <a:rPr lang="en-IN" sz="2400" i="0" dirty="0">
                          <a:solidFill>
                            <a:schemeClr val="tx1"/>
                          </a:solidFill>
                          <a:latin typeface="Cambria Math" panose="02040503050406030204" pitchFamily="18" charset="0"/>
                        </a:rPr>
                        <m:t>=</m:t>
                      </m:r>
                      <m:d>
                        <m:dPr>
                          <m:ctrlPr>
                            <a:rPr lang="en-IN" sz="2400" i="1" dirty="0">
                              <a:solidFill>
                                <a:schemeClr val="tx1"/>
                              </a:solidFill>
                              <a:latin typeface="Cambria Math" panose="02040503050406030204" pitchFamily="18" charset="0"/>
                            </a:rPr>
                          </m:ctrlPr>
                        </m:dPr>
                        <m:e>
                          <m:f>
                            <m:fPr>
                              <m:type m:val="lin"/>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ℏ</m:t>
                              </m:r>
                            </m:num>
                            <m:den>
                              <m:r>
                                <a:rPr lang="en-IN" sz="2400" i="0" dirty="0">
                                  <a:solidFill>
                                    <a:schemeClr val="tx1"/>
                                  </a:solidFill>
                                  <a:latin typeface="Cambria Math" panose="02040503050406030204" pitchFamily="18" charset="0"/>
                                </a:rPr>
                                <m:t>2</m:t>
                              </m:r>
                            </m:den>
                          </m:f>
                          <m:r>
                            <a:rPr lang="en-IN" sz="2400" i="0" dirty="0">
                              <a:solidFill>
                                <a:schemeClr val="tx1"/>
                              </a:solidFill>
                              <a:latin typeface="Cambria Math" panose="02040503050406030204" pitchFamily="18" charset="0"/>
                            </a:rPr>
                            <m:t>ⅇ</m:t>
                          </m:r>
                        </m:e>
                      </m:d>
                      <m:r>
                        <a:rPr lang="en-IN" sz="2400" b="0" i="1" dirty="0" smtClean="0">
                          <a:solidFill>
                            <a:schemeClr val="tx1"/>
                          </a:solidFill>
                          <a:latin typeface="Cambria Math" panose="02040503050406030204" pitchFamily="18" charset="0"/>
                        </a:rPr>
                        <m:t>𝜂</m:t>
                      </m:r>
                      <m:r>
                        <a:rPr lang="en-IN" sz="2400" b="1" i="1" dirty="0" smtClean="0">
                          <a:solidFill>
                            <a:schemeClr val="tx1"/>
                          </a:solidFill>
                          <a:latin typeface="Cambria Math" panose="02040503050406030204" pitchFamily="18" charset="0"/>
                        </a:rPr>
                        <m:t>𝑰</m:t>
                      </m:r>
                    </m:oMath>
                  </m:oMathPara>
                </a14:m>
                <a:endParaRPr lang="en-IN" sz="2400" b="1" dirty="0">
                  <a:solidFill>
                    <a:schemeClr val="tx1"/>
                  </a:solidFill>
                </a:endParaRPr>
              </a:p>
            </p:txBody>
          </p:sp>
        </mc:Choice>
        <mc:Fallback xmlns="">
          <p:sp>
            <p:nvSpPr>
              <p:cNvPr id="11" name="TextBox 10">
                <a:extLst>
                  <a:ext uri="{FF2B5EF4-FFF2-40B4-BE49-F238E27FC236}">
                    <a16:creationId xmlns:a16="http://schemas.microsoft.com/office/drawing/2014/main" id="{2090C4D4-6F59-4D40-87F0-71A3017FFD2E}"/>
                  </a:ext>
                </a:extLst>
              </p:cNvPr>
              <p:cNvSpPr txBox="1">
                <a:spLocks noRot="1" noChangeAspect="1" noMove="1" noResize="1" noEditPoints="1" noAdjustHandles="1" noChangeArrowheads="1" noChangeShapeType="1" noTextEdit="1"/>
              </p:cNvSpPr>
              <p:nvPr/>
            </p:nvSpPr>
            <p:spPr>
              <a:xfrm>
                <a:off x="1059883" y="5204291"/>
                <a:ext cx="1991676" cy="461665"/>
              </a:xfrm>
              <a:prstGeom prst="rect">
                <a:avLst/>
              </a:prstGeom>
              <a:blipFill>
                <a:blip r:embed="rId3"/>
                <a:stretch>
                  <a:fillRect t="-126667" r="-3976" b="-194667"/>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C161A2C7-46D6-4360-B348-BC617A316E6C}"/>
              </a:ext>
            </a:extLst>
          </p:cNvPr>
          <p:cNvSpPr>
            <a:spLocks noGrp="1"/>
          </p:cNvSpPr>
          <p:nvPr>
            <p:ph type="sldNum" sz="quarter" idx="12"/>
          </p:nvPr>
        </p:nvSpPr>
        <p:spPr/>
        <p:txBody>
          <a:bodyPr/>
          <a:lstStyle/>
          <a:p>
            <a:fld id="{4E3495D0-1C20-4D5C-AE9D-42F7DC54160D}" type="slidenum">
              <a:rPr lang="en-US" smtClean="0"/>
              <a:t>22</a:t>
            </a:fld>
            <a:endParaRPr lang="en-US"/>
          </a:p>
        </p:txBody>
      </p:sp>
    </p:spTree>
    <p:extLst>
      <p:ext uri="{BB962C8B-B14F-4D97-AF65-F5344CB8AC3E}">
        <p14:creationId xmlns:p14="http://schemas.microsoft.com/office/powerpoint/2010/main" val="3749976033"/>
      </p:ext>
    </p:extLst>
  </p:cSld>
  <p:clrMapOvr>
    <a:masterClrMapping/>
  </p:clrMapOvr>
  <mc:AlternateContent xmlns:mc="http://schemas.openxmlformats.org/markup-compatibility/2006" xmlns:p14="http://schemas.microsoft.com/office/powerpoint/2010/main">
    <mc:Choice Requires="p14">
      <p:transition spd="slow" p14:dur="2000" advTm="105200"/>
    </mc:Choice>
    <mc:Fallback xmlns="">
      <p:transition spd="slow" advTm="105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4372-5947-4907-876D-8A93737E8FAB}"/>
              </a:ext>
            </a:extLst>
          </p:cNvPr>
          <p:cNvSpPr>
            <a:spLocks noGrp="1"/>
          </p:cNvSpPr>
          <p:nvPr>
            <p:ph type="title"/>
          </p:nvPr>
        </p:nvSpPr>
        <p:spPr/>
        <p:txBody>
          <a:bodyPr>
            <a:normAutofit/>
          </a:bodyPr>
          <a:lstStyle/>
          <a:p>
            <a:r>
              <a:rPr lang="en-IN" dirty="0"/>
              <a:t>Spin Hall effect</a:t>
            </a:r>
          </a:p>
        </p:txBody>
      </p:sp>
      <p:sp>
        <p:nvSpPr>
          <p:cNvPr id="4" name="Date Placeholder 3">
            <a:extLst>
              <a:ext uri="{FF2B5EF4-FFF2-40B4-BE49-F238E27FC236}">
                <a16:creationId xmlns:a16="http://schemas.microsoft.com/office/drawing/2014/main" id="{C20D915F-C09D-4653-ABF2-9D074BB24965}"/>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5F1D110D-E369-4F9A-95BF-1634D8EF0D8F}"/>
              </a:ext>
            </a:extLst>
          </p:cNvPr>
          <p:cNvSpPr>
            <a:spLocks noGrp="1"/>
          </p:cNvSpPr>
          <p:nvPr>
            <p:ph type="ftr" sz="quarter" idx="11"/>
          </p:nvPr>
        </p:nvSpPr>
        <p:spPr/>
        <p:txBody>
          <a:bodyPr/>
          <a:lstStyle/>
          <a:p>
            <a:r>
              <a:rPr lang="en-US"/>
              <a:t>IISER Bhopal</a:t>
            </a:r>
            <a:endParaRPr lang="en-US" dirty="0"/>
          </a:p>
        </p:txBody>
      </p:sp>
      <p:sp>
        <p:nvSpPr>
          <p:cNvPr id="84" name="TextBox 83">
            <a:extLst>
              <a:ext uri="{FF2B5EF4-FFF2-40B4-BE49-F238E27FC236}">
                <a16:creationId xmlns:a16="http://schemas.microsoft.com/office/drawing/2014/main" id="{EA2BDA10-2DEF-4570-9191-88348AD98F50}"/>
              </a:ext>
            </a:extLst>
          </p:cNvPr>
          <p:cNvSpPr txBox="1"/>
          <p:nvPr/>
        </p:nvSpPr>
        <p:spPr>
          <a:xfrm>
            <a:off x="17741" y="4049198"/>
            <a:ext cx="2772593" cy="1569660"/>
          </a:xfrm>
          <a:prstGeom prst="rect">
            <a:avLst/>
          </a:prstGeom>
          <a:noFill/>
        </p:spPr>
        <p:txBody>
          <a:bodyPr wrap="square" rtlCol="0">
            <a:spAutoFit/>
          </a:bodyPr>
          <a:lstStyle/>
          <a:p>
            <a:r>
              <a:rPr lang="en-IN" sz="2400" b="1" dirty="0"/>
              <a:t>Ordinary Hall effect</a:t>
            </a:r>
          </a:p>
          <a:p>
            <a:pPr algn="ctr"/>
            <a:r>
              <a:rPr lang="en-IN" sz="2400" dirty="0"/>
              <a:t>Hall voltage</a:t>
            </a:r>
          </a:p>
          <a:p>
            <a:pPr algn="ctr"/>
            <a:r>
              <a:rPr lang="en-IN" sz="2400" b="1" dirty="0"/>
              <a:t>NO</a:t>
            </a:r>
          </a:p>
          <a:p>
            <a:pPr algn="ctr"/>
            <a:r>
              <a:rPr lang="en-IN" sz="2400" dirty="0"/>
              <a:t>Spin accumulation</a:t>
            </a:r>
          </a:p>
        </p:txBody>
      </p:sp>
      <p:sp>
        <p:nvSpPr>
          <p:cNvPr id="85" name="TextBox 84">
            <a:extLst>
              <a:ext uri="{FF2B5EF4-FFF2-40B4-BE49-F238E27FC236}">
                <a16:creationId xmlns:a16="http://schemas.microsoft.com/office/drawing/2014/main" id="{FC6C42D5-9665-4674-9976-569F37F7F1C3}"/>
              </a:ext>
            </a:extLst>
          </p:cNvPr>
          <p:cNvSpPr txBox="1"/>
          <p:nvPr/>
        </p:nvSpPr>
        <p:spPr>
          <a:xfrm>
            <a:off x="2914436" y="4030344"/>
            <a:ext cx="3232637" cy="1456794"/>
          </a:xfrm>
          <a:prstGeom prst="rect">
            <a:avLst/>
          </a:prstGeom>
          <a:noFill/>
        </p:spPr>
        <p:txBody>
          <a:bodyPr wrap="square" rtlCol="0">
            <a:spAutoFit/>
          </a:bodyPr>
          <a:lstStyle/>
          <a:p>
            <a:r>
              <a:rPr lang="en-IN" sz="2400" b="1" dirty="0"/>
              <a:t>Anomalous Hall effect</a:t>
            </a:r>
          </a:p>
          <a:p>
            <a:pPr algn="ctr"/>
            <a:r>
              <a:rPr lang="en-IN" sz="2400" dirty="0"/>
              <a:t>Hall voltage</a:t>
            </a:r>
          </a:p>
          <a:p>
            <a:pPr algn="ctr"/>
            <a:r>
              <a:rPr lang="en-IN" sz="2400" b="1" dirty="0"/>
              <a:t>AND</a:t>
            </a:r>
          </a:p>
          <a:p>
            <a:pPr algn="ctr"/>
            <a:r>
              <a:rPr lang="en-IN" sz="2400" dirty="0"/>
              <a:t>Spin accumulation</a:t>
            </a:r>
          </a:p>
        </p:txBody>
      </p:sp>
      <p:sp>
        <p:nvSpPr>
          <p:cNvPr id="86" name="TextBox 85">
            <a:extLst>
              <a:ext uri="{FF2B5EF4-FFF2-40B4-BE49-F238E27FC236}">
                <a16:creationId xmlns:a16="http://schemas.microsoft.com/office/drawing/2014/main" id="{B8A16738-E496-407E-8E04-81CDB60FA25F}"/>
              </a:ext>
            </a:extLst>
          </p:cNvPr>
          <p:cNvSpPr txBox="1"/>
          <p:nvPr/>
        </p:nvSpPr>
        <p:spPr>
          <a:xfrm>
            <a:off x="6128380" y="4043708"/>
            <a:ext cx="2989777" cy="1569660"/>
          </a:xfrm>
          <a:prstGeom prst="rect">
            <a:avLst/>
          </a:prstGeom>
          <a:noFill/>
        </p:spPr>
        <p:txBody>
          <a:bodyPr wrap="square" rtlCol="0">
            <a:spAutoFit/>
          </a:bodyPr>
          <a:lstStyle/>
          <a:p>
            <a:r>
              <a:rPr lang="en-IN" sz="2400" b="1" dirty="0"/>
              <a:t>(Pure) Spin Hall effect</a:t>
            </a:r>
          </a:p>
          <a:p>
            <a:pPr algn="ctr"/>
            <a:r>
              <a:rPr lang="en-IN" sz="2400" b="1" dirty="0"/>
              <a:t>NO</a:t>
            </a:r>
            <a:r>
              <a:rPr lang="en-IN" sz="2400" dirty="0"/>
              <a:t> Hall voltage</a:t>
            </a:r>
          </a:p>
          <a:p>
            <a:pPr algn="ctr"/>
            <a:r>
              <a:rPr lang="en-IN" sz="2400" b="1" dirty="0"/>
              <a:t>BUT</a:t>
            </a:r>
          </a:p>
          <a:p>
            <a:pPr algn="ctr"/>
            <a:r>
              <a:rPr lang="en-IN" sz="2400" dirty="0"/>
              <a:t>Spin accumulation</a:t>
            </a:r>
          </a:p>
        </p:txBody>
      </p:sp>
      <p:sp>
        <p:nvSpPr>
          <p:cNvPr id="39" name="TextBox 38">
            <a:extLst>
              <a:ext uri="{FF2B5EF4-FFF2-40B4-BE49-F238E27FC236}">
                <a16:creationId xmlns:a16="http://schemas.microsoft.com/office/drawing/2014/main" id="{63C2D917-B5C8-4E98-9A49-00B4A445DBA1}"/>
              </a:ext>
            </a:extLst>
          </p:cNvPr>
          <p:cNvSpPr txBox="1"/>
          <p:nvPr/>
        </p:nvSpPr>
        <p:spPr>
          <a:xfrm>
            <a:off x="36595" y="5692212"/>
            <a:ext cx="2915489" cy="830997"/>
          </a:xfrm>
          <a:prstGeom prst="rect">
            <a:avLst/>
          </a:prstGeom>
          <a:solidFill>
            <a:schemeClr val="bg1">
              <a:lumMod val="85000"/>
            </a:schemeClr>
          </a:solidFill>
        </p:spPr>
        <p:txBody>
          <a:bodyPr wrap="square" rtlCol="0">
            <a:spAutoFit/>
          </a:bodyPr>
          <a:lstStyle/>
          <a:p>
            <a:pPr algn="ctr"/>
            <a:r>
              <a:rPr lang="en-IN" sz="2400" dirty="0"/>
              <a:t>Hall voltage = 2 </a:t>
            </a:r>
          </a:p>
          <a:p>
            <a:pPr algn="ctr"/>
            <a:r>
              <a:rPr lang="en-IN" sz="2400" dirty="0"/>
              <a:t>Spin accumulation = 0</a:t>
            </a:r>
          </a:p>
        </p:txBody>
      </p:sp>
      <p:sp>
        <p:nvSpPr>
          <p:cNvPr id="49" name="TextBox 48">
            <a:extLst>
              <a:ext uri="{FF2B5EF4-FFF2-40B4-BE49-F238E27FC236}">
                <a16:creationId xmlns:a16="http://schemas.microsoft.com/office/drawing/2014/main" id="{CD210ED3-0B75-4C7E-BFD6-05748AA42BA1}"/>
              </a:ext>
            </a:extLst>
          </p:cNvPr>
          <p:cNvSpPr txBox="1"/>
          <p:nvPr/>
        </p:nvSpPr>
        <p:spPr>
          <a:xfrm>
            <a:off x="3027584" y="5692212"/>
            <a:ext cx="2915489" cy="830997"/>
          </a:xfrm>
          <a:prstGeom prst="rect">
            <a:avLst/>
          </a:prstGeom>
          <a:solidFill>
            <a:schemeClr val="bg1">
              <a:lumMod val="85000"/>
            </a:schemeClr>
          </a:solidFill>
        </p:spPr>
        <p:txBody>
          <a:bodyPr wrap="square" rtlCol="0">
            <a:spAutoFit/>
          </a:bodyPr>
          <a:lstStyle/>
          <a:p>
            <a:pPr algn="ctr"/>
            <a:r>
              <a:rPr lang="en-IN" sz="2400" dirty="0"/>
              <a:t>Hall voltage = 1 </a:t>
            </a:r>
          </a:p>
          <a:p>
            <a:pPr algn="ctr"/>
            <a:r>
              <a:rPr lang="en-IN" sz="2400" dirty="0"/>
              <a:t>Spin accumulation = 3</a:t>
            </a:r>
          </a:p>
        </p:txBody>
      </p:sp>
      <p:sp>
        <p:nvSpPr>
          <p:cNvPr id="55" name="TextBox 54">
            <a:extLst>
              <a:ext uri="{FF2B5EF4-FFF2-40B4-BE49-F238E27FC236}">
                <a16:creationId xmlns:a16="http://schemas.microsoft.com/office/drawing/2014/main" id="{140DC7EA-60EF-4E21-8A92-0A9A3BD91B4E}"/>
              </a:ext>
            </a:extLst>
          </p:cNvPr>
          <p:cNvSpPr txBox="1"/>
          <p:nvPr/>
        </p:nvSpPr>
        <p:spPr>
          <a:xfrm>
            <a:off x="6018573" y="5692212"/>
            <a:ext cx="3074490" cy="819841"/>
          </a:xfrm>
          <a:prstGeom prst="rect">
            <a:avLst/>
          </a:prstGeom>
          <a:solidFill>
            <a:schemeClr val="bg1">
              <a:lumMod val="85000"/>
            </a:schemeClr>
          </a:solidFill>
        </p:spPr>
        <p:txBody>
          <a:bodyPr wrap="square" rtlCol="0">
            <a:spAutoFit/>
          </a:bodyPr>
          <a:lstStyle/>
          <a:p>
            <a:pPr algn="ctr"/>
            <a:r>
              <a:rPr lang="en-IN" sz="2400" dirty="0"/>
              <a:t>Hall voltage = 0 </a:t>
            </a:r>
          </a:p>
          <a:p>
            <a:pPr algn="ctr"/>
            <a:r>
              <a:rPr lang="en-IN" sz="2400" dirty="0"/>
              <a:t>Spin accumulation = 2</a:t>
            </a:r>
          </a:p>
        </p:txBody>
      </p:sp>
      <p:pic>
        <p:nvPicPr>
          <p:cNvPr id="20" name="Picture 19">
            <a:extLst>
              <a:ext uri="{FF2B5EF4-FFF2-40B4-BE49-F238E27FC236}">
                <a16:creationId xmlns:a16="http://schemas.microsoft.com/office/drawing/2014/main" id="{F5A94E66-A56D-48AF-9DC9-176AEAC89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5" y="1106876"/>
            <a:ext cx="8845170" cy="3027511"/>
          </a:xfrm>
          <a:prstGeom prst="rect">
            <a:avLst/>
          </a:prstGeom>
        </p:spPr>
      </p:pic>
      <p:sp>
        <p:nvSpPr>
          <p:cNvPr id="102" name="TextBox 101">
            <a:extLst>
              <a:ext uri="{FF2B5EF4-FFF2-40B4-BE49-F238E27FC236}">
                <a16:creationId xmlns:a16="http://schemas.microsoft.com/office/drawing/2014/main" id="{4E932B04-235E-42C6-8D19-0BB9309C7013}"/>
              </a:ext>
            </a:extLst>
          </p:cNvPr>
          <p:cNvSpPr txBox="1"/>
          <p:nvPr/>
        </p:nvSpPr>
        <p:spPr>
          <a:xfrm>
            <a:off x="5821813" y="1014127"/>
            <a:ext cx="1605329" cy="830997"/>
          </a:xfrm>
          <a:prstGeom prst="rect">
            <a:avLst/>
          </a:prstGeom>
          <a:solidFill>
            <a:schemeClr val="accent2">
              <a:lumMod val="40000"/>
              <a:lumOff val="60000"/>
            </a:schemeClr>
          </a:solidFill>
        </p:spPr>
        <p:txBody>
          <a:bodyPr wrap="square" rtlCol="0">
            <a:spAutoFit/>
          </a:bodyPr>
          <a:lstStyle/>
          <a:p>
            <a:pPr algn="ctr"/>
            <a:r>
              <a:rPr lang="en-IN" sz="2400" dirty="0"/>
              <a:t>Spin-orbit</a:t>
            </a:r>
          </a:p>
          <a:p>
            <a:pPr algn="ctr"/>
            <a:r>
              <a:rPr lang="en-IN" sz="2400" dirty="0"/>
              <a:t>interaction</a:t>
            </a:r>
          </a:p>
        </p:txBody>
      </p:sp>
      <p:sp>
        <p:nvSpPr>
          <p:cNvPr id="103" name="TextBox 102">
            <a:extLst>
              <a:ext uri="{FF2B5EF4-FFF2-40B4-BE49-F238E27FC236}">
                <a16:creationId xmlns:a16="http://schemas.microsoft.com/office/drawing/2014/main" id="{B7253B67-7043-42E1-A585-7F7210466A7D}"/>
              </a:ext>
            </a:extLst>
          </p:cNvPr>
          <p:cNvSpPr txBox="1"/>
          <p:nvPr/>
        </p:nvSpPr>
        <p:spPr>
          <a:xfrm>
            <a:off x="1157164" y="680442"/>
            <a:ext cx="2070257" cy="426434"/>
          </a:xfrm>
          <a:prstGeom prst="rect">
            <a:avLst/>
          </a:prstGeom>
          <a:noFill/>
        </p:spPr>
        <p:txBody>
          <a:bodyPr wrap="square" rtlCol="0">
            <a:spAutoFit/>
          </a:bodyPr>
          <a:lstStyle/>
          <a:p>
            <a:r>
              <a:rPr lang="en-IN" sz="2400" dirty="0"/>
              <a:t>Magnetic field</a:t>
            </a:r>
          </a:p>
        </p:txBody>
      </p:sp>
      <p:sp>
        <p:nvSpPr>
          <p:cNvPr id="104" name="TextBox 103">
            <a:extLst>
              <a:ext uri="{FF2B5EF4-FFF2-40B4-BE49-F238E27FC236}">
                <a16:creationId xmlns:a16="http://schemas.microsoft.com/office/drawing/2014/main" id="{D09BFD50-E026-42E9-B26D-A47CE58C3297}"/>
              </a:ext>
            </a:extLst>
          </p:cNvPr>
          <p:cNvSpPr txBox="1"/>
          <p:nvPr/>
        </p:nvSpPr>
        <p:spPr>
          <a:xfrm>
            <a:off x="3854989" y="680442"/>
            <a:ext cx="2070257" cy="426434"/>
          </a:xfrm>
          <a:prstGeom prst="rect">
            <a:avLst/>
          </a:prstGeom>
          <a:noFill/>
        </p:spPr>
        <p:txBody>
          <a:bodyPr wrap="square" rtlCol="0">
            <a:spAutoFit/>
          </a:bodyPr>
          <a:lstStyle/>
          <a:p>
            <a:r>
              <a:rPr lang="en-IN" sz="2400" dirty="0"/>
              <a:t>Magnetization</a:t>
            </a:r>
          </a:p>
        </p:txBody>
      </p:sp>
      <p:sp>
        <p:nvSpPr>
          <p:cNvPr id="16" name="TextBox 15">
            <a:extLst>
              <a:ext uri="{FF2B5EF4-FFF2-40B4-BE49-F238E27FC236}">
                <a16:creationId xmlns:a16="http://schemas.microsoft.com/office/drawing/2014/main" id="{8A4353AB-D947-4A5B-B4A4-8CFBE91C14E9}"/>
              </a:ext>
            </a:extLst>
          </p:cNvPr>
          <p:cNvSpPr txBox="1"/>
          <p:nvPr/>
        </p:nvSpPr>
        <p:spPr>
          <a:xfrm flipH="1">
            <a:off x="7623905" y="1013386"/>
            <a:ext cx="1236471" cy="830997"/>
          </a:xfrm>
          <a:prstGeom prst="rect">
            <a:avLst/>
          </a:prstGeom>
          <a:noFill/>
        </p:spPr>
        <p:txBody>
          <a:bodyPr wrap="square" rtlCol="0">
            <a:spAutoFit/>
          </a:bodyPr>
          <a:lstStyle/>
          <a:p>
            <a:pPr algn="ctr"/>
            <a:r>
              <a:rPr lang="en-IN" sz="2400" dirty="0"/>
              <a:t>Pt, Ta,</a:t>
            </a:r>
          </a:p>
          <a:p>
            <a:pPr algn="ctr"/>
            <a:r>
              <a:rPr lang="en-IN" sz="2400" dirty="0"/>
              <a:t> W, CuBi</a:t>
            </a:r>
          </a:p>
        </p:txBody>
      </p:sp>
      <p:sp>
        <p:nvSpPr>
          <p:cNvPr id="17" name="TextBox 16">
            <a:extLst>
              <a:ext uri="{FF2B5EF4-FFF2-40B4-BE49-F238E27FC236}">
                <a16:creationId xmlns:a16="http://schemas.microsoft.com/office/drawing/2014/main" id="{2053F1B4-5D5B-4856-AD40-40F117A223D1}"/>
              </a:ext>
            </a:extLst>
          </p:cNvPr>
          <p:cNvSpPr txBox="1"/>
          <p:nvPr/>
        </p:nvSpPr>
        <p:spPr>
          <a:xfrm>
            <a:off x="3893714" y="3500026"/>
            <a:ext cx="1272740" cy="469077"/>
          </a:xfrm>
          <a:prstGeom prst="rect">
            <a:avLst/>
          </a:prstGeom>
          <a:noFill/>
        </p:spPr>
        <p:txBody>
          <a:bodyPr wrap="square" rtlCol="0">
            <a:spAutoFit/>
          </a:bodyPr>
          <a:lstStyle/>
          <a:p>
            <a:r>
              <a:rPr lang="en-IN" sz="2400" dirty="0"/>
              <a:t>Magnets</a:t>
            </a:r>
          </a:p>
        </p:txBody>
      </p:sp>
      <p:sp>
        <p:nvSpPr>
          <p:cNvPr id="18" name="TextBox 17">
            <a:extLst>
              <a:ext uri="{FF2B5EF4-FFF2-40B4-BE49-F238E27FC236}">
                <a16:creationId xmlns:a16="http://schemas.microsoft.com/office/drawing/2014/main" id="{2E2596F8-AB46-4542-ADC4-33A9EB119486}"/>
              </a:ext>
            </a:extLst>
          </p:cNvPr>
          <p:cNvSpPr txBox="1"/>
          <p:nvPr/>
        </p:nvSpPr>
        <p:spPr>
          <a:xfrm>
            <a:off x="668211" y="3485488"/>
            <a:ext cx="1863419" cy="426434"/>
          </a:xfrm>
          <a:prstGeom prst="rect">
            <a:avLst/>
          </a:prstGeom>
          <a:noFill/>
        </p:spPr>
        <p:txBody>
          <a:bodyPr wrap="square" rtlCol="0">
            <a:spAutoFit/>
          </a:bodyPr>
          <a:lstStyle/>
          <a:p>
            <a:r>
              <a:rPr lang="en-IN" sz="2400" dirty="0"/>
              <a:t>Non-magnets</a:t>
            </a:r>
          </a:p>
        </p:txBody>
      </p:sp>
      <p:sp>
        <p:nvSpPr>
          <p:cNvPr id="19" name="TextBox 18">
            <a:extLst>
              <a:ext uri="{FF2B5EF4-FFF2-40B4-BE49-F238E27FC236}">
                <a16:creationId xmlns:a16="http://schemas.microsoft.com/office/drawing/2014/main" id="{08162DDE-CF52-4A45-8BA5-504F4F209EA5}"/>
              </a:ext>
            </a:extLst>
          </p:cNvPr>
          <p:cNvSpPr txBox="1"/>
          <p:nvPr/>
        </p:nvSpPr>
        <p:spPr>
          <a:xfrm>
            <a:off x="6508132" y="3500026"/>
            <a:ext cx="1863419" cy="426434"/>
          </a:xfrm>
          <a:prstGeom prst="rect">
            <a:avLst/>
          </a:prstGeom>
          <a:noFill/>
        </p:spPr>
        <p:txBody>
          <a:bodyPr wrap="square" rtlCol="0">
            <a:spAutoFit/>
          </a:bodyPr>
          <a:lstStyle/>
          <a:p>
            <a:r>
              <a:rPr lang="en-IN" sz="2400" dirty="0"/>
              <a:t>Non-magnets</a:t>
            </a:r>
          </a:p>
        </p:txBody>
      </p:sp>
      <p:sp>
        <p:nvSpPr>
          <p:cNvPr id="3" name="Slide Number Placeholder 2">
            <a:extLst>
              <a:ext uri="{FF2B5EF4-FFF2-40B4-BE49-F238E27FC236}">
                <a16:creationId xmlns:a16="http://schemas.microsoft.com/office/drawing/2014/main" id="{E223FA00-7E5F-463B-A710-959B8CB18376}"/>
              </a:ext>
            </a:extLst>
          </p:cNvPr>
          <p:cNvSpPr>
            <a:spLocks noGrp="1"/>
          </p:cNvSpPr>
          <p:nvPr>
            <p:ph type="sldNum" sz="quarter" idx="12"/>
          </p:nvPr>
        </p:nvSpPr>
        <p:spPr/>
        <p:txBody>
          <a:bodyPr/>
          <a:lstStyle/>
          <a:p>
            <a:fld id="{4E3495D0-1C20-4D5C-AE9D-42F7DC54160D}" type="slidenum">
              <a:rPr lang="en-US" smtClean="0"/>
              <a:t>23</a:t>
            </a:fld>
            <a:endParaRPr lang="en-US"/>
          </a:p>
        </p:txBody>
      </p:sp>
    </p:spTree>
    <p:extLst>
      <p:ext uri="{BB962C8B-B14F-4D97-AF65-F5344CB8AC3E}">
        <p14:creationId xmlns:p14="http://schemas.microsoft.com/office/powerpoint/2010/main" val="1479615325"/>
      </p:ext>
    </p:extLst>
  </p:cSld>
  <p:clrMapOvr>
    <a:masterClrMapping/>
  </p:clrMapOvr>
  <mc:AlternateContent xmlns:mc="http://schemas.openxmlformats.org/markup-compatibility/2006" xmlns:p14="http://schemas.microsoft.com/office/powerpoint/2010/main">
    <mc:Choice Requires="p14">
      <p:transition spd="slow" p14:dur="2000" advTm="112289"/>
    </mc:Choice>
    <mc:Fallback xmlns="">
      <p:transition spd="slow" advTm="11228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DB7A9-9F81-4106-894B-F602C6D47D28}"/>
              </a:ext>
            </a:extLst>
          </p:cNvPr>
          <p:cNvSpPr>
            <a:spLocks noGrp="1"/>
          </p:cNvSpPr>
          <p:nvPr>
            <p:ph type="title"/>
          </p:nvPr>
        </p:nvSpPr>
        <p:spPr>
          <a:xfrm>
            <a:off x="0" y="-44605"/>
            <a:ext cx="9144000" cy="953037"/>
          </a:xfrm>
        </p:spPr>
        <p:txBody>
          <a:bodyPr/>
          <a:lstStyle/>
          <a:p>
            <a:r>
              <a:rPr lang="en-IN" dirty="0"/>
              <a:t>Spin-orbit-torque (SOT)</a:t>
            </a:r>
          </a:p>
        </p:txBody>
      </p:sp>
      <p:sp>
        <p:nvSpPr>
          <p:cNvPr id="5" name="Footer Placeholder 4">
            <a:extLst>
              <a:ext uri="{FF2B5EF4-FFF2-40B4-BE49-F238E27FC236}">
                <a16:creationId xmlns:a16="http://schemas.microsoft.com/office/drawing/2014/main" id="{9A696A22-97F5-408C-AFC5-202D3E793BC3}"/>
              </a:ext>
            </a:extLst>
          </p:cNvPr>
          <p:cNvSpPr>
            <a:spLocks noGrp="1"/>
          </p:cNvSpPr>
          <p:nvPr>
            <p:ph type="ftr" sz="quarter" idx="11"/>
          </p:nvPr>
        </p:nvSpPr>
        <p:spPr/>
        <p:txBody>
          <a:bodyPr/>
          <a:lstStyle/>
          <a:p>
            <a:r>
              <a:rPr lang="en-US"/>
              <a:t>IISER Bhopal</a:t>
            </a:r>
            <a:endParaRPr lang="en-US" dirty="0"/>
          </a:p>
        </p:txBody>
      </p:sp>
      <p:sp>
        <p:nvSpPr>
          <p:cNvPr id="51" name="TextBox 50">
            <a:extLst>
              <a:ext uri="{FF2B5EF4-FFF2-40B4-BE49-F238E27FC236}">
                <a16:creationId xmlns:a16="http://schemas.microsoft.com/office/drawing/2014/main" id="{0CAA7E75-46C7-483F-8F7F-15C43F1294B8}"/>
              </a:ext>
            </a:extLst>
          </p:cNvPr>
          <p:cNvSpPr txBox="1"/>
          <p:nvPr/>
        </p:nvSpPr>
        <p:spPr>
          <a:xfrm>
            <a:off x="3759003" y="5058927"/>
            <a:ext cx="2383968" cy="400110"/>
          </a:xfrm>
          <a:prstGeom prst="rect">
            <a:avLst/>
          </a:prstGeom>
          <a:solidFill>
            <a:schemeClr val="accent2">
              <a:lumMod val="40000"/>
              <a:lumOff val="60000"/>
            </a:schemeClr>
          </a:solidFill>
        </p:spPr>
        <p:txBody>
          <a:bodyPr wrap="square" rtlCol="0">
            <a:spAutoFit/>
          </a:bodyPr>
          <a:lstStyle/>
          <a:p>
            <a:pPr algn="ctr"/>
            <a:r>
              <a:rPr lang="en-IN" sz="2000" dirty="0"/>
              <a:t>Material parameters</a:t>
            </a:r>
          </a:p>
        </p:txBody>
      </p:sp>
      <p:grpSp>
        <p:nvGrpSpPr>
          <p:cNvPr id="15" name="Group 14">
            <a:extLst>
              <a:ext uri="{FF2B5EF4-FFF2-40B4-BE49-F238E27FC236}">
                <a16:creationId xmlns:a16="http://schemas.microsoft.com/office/drawing/2014/main" id="{0CCE5B88-886A-45D7-A1DD-D0762CBBD118}"/>
              </a:ext>
            </a:extLst>
          </p:cNvPr>
          <p:cNvGrpSpPr/>
          <p:nvPr/>
        </p:nvGrpSpPr>
        <p:grpSpPr>
          <a:xfrm>
            <a:off x="0" y="3061722"/>
            <a:ext cx="1888676" cy="419177"/>
            <a:chOff x="-73372" y="3508570"/>
            <a:chExt cx="1888676" cy="419177"/>
          </a:xfrm>
        </p:grpSpPr>
        <p:sp>
          <p:nvSpPr>
            <p:cNvPr id="54" name="TextBox 53">
              <a:extLst>
                <a:ext uri="{FF2B5EF4-FFF2-40B4-BE49-F238E27FC236}">
                  <a16:creationId xmlns:a16="http://schemas.microsoft.com/office/drawing/2014/main" id="{29677B93-D42E-4CC8-8F91-D8A519936013}"/>
                </a:ext>
              </a:extLst>
            </p:cNvPr>
            <p:cNvSpPr txBox="1"/>
            <p:nvPr/>
          </p:nvSpPr>
          <p:spPr>
            <a:xfrm flipH="1">
              <a:off x="-73372" y="3508570"/>
              <a:ext cx="1111253" cy="400110"/>
            </a:xfrm>
            <a:prstGeom prst="rect">
              <a:avLst/>
            </a:prstGeom>
            <a:noFill/>
          </p:spPr>
          <p:txBody>
            <a:bodyPr wrap="square" rtlCol="0">
              <a:spAutoFit/>
            </a:bodyPr>
            <a:lstStyle/>
            <a:p>
              <a:r>
                <a:rPr lang="en-IN" sz="2000" dirty="0"/>
                <a:t>Charge</a:t>
              </a:r>
            </a:p>
          </p:txBody>
        </p:sp>
        <p:cxnSp>
          <p:nvCxnSpPr>
            <p:cNvPr id="55" name="Straight Arrow Connector 54">
              <a:extLst>
                <a:ext uri="{FF2B5EF4-FFF2-40B4-BE49-F238E27FC236}">
                  <a16:creationId xmlns:a16="http://schemas.microsoft.com/office/drawing/2014/main" id="{A6B262B8-2B18-40AE-AA82-034296EC17EE}"/>
                </a:ext>
              </a:extLst>
            </p:cNvPr>
            <p:cNvCxnSpPr>
              <a:cxnSpLocks/>
            </p:cNvCxnSpPr>
            <p:nvPr/>
          </p:nvCxnSpPr>
          <p:spPr>
            <a:xfrm>
              <a:off x="833956" y="3726373"/>
              <a:ext cx="30363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749C33F-550C-4CF9-B123-DB3BCD2B74A3}"/>
                </a:ext>
              </a:extLst>
            </p:cNvPr>
            <p:cNvSpPr txBox="1"/>
            <p:nvPr/>
          </p:nvSpPr>
          <p:spPr>
            <a:xfrm flipH="1">
              <a:off x="1129460" y="3527637"/>
              <a:ext cx="685844" cy="400110"/>
            </a:xfrm>
            <a:prstGeom prst="rect">
              <a:avLst/>
            </a:prstGeom>
            <a:noFill/>
          </p:spPr>
          <p:txBody>
            <a:bodyPr wrap="square" rtlCol="0">
              <a:spAutoFit/>
            </a:bodyPr>
            <a:lstStyle/>
            <a:p>
              <a:r>
                <a:rPr lang="en-IN" sz="2000" dirty="0"/>
                <a:t>Spin</a:t>
              </a:r>
            </a:p>
          </p:txBody>
        </p:sp>
      </p:grpSp>
      <p:grpSp>
        <p:nvGrpSpPr>
          <p:cNvPr id="3" name="Group 2">
            <a:extLst>
              <a:ext uri="{FF2B5EF4-FFF2-40B4-BE49-F238E27FC236}">
                <a16:creationId xmlns:a16="http://schemas.microsoft.com/office/drawing/2014/main" id="{E3689322-EA6B-4E9F-A3C3-C6230C0EE264}"/>
              </a:ext>
            </a:extLst>
          </p:cNvPr>
          <p:cNvGrpSpPr/>
          <p:nvPr/>
        </p:nvGrpSpPr>
        <p:grpSpPr>
          <a:xfrm>
            <a:off x="5820832" y="834951"/>
            <a:ext cx="3132685" cy="1048504"/>
            <a:chOff x="4905887" y="829249"/>
            <a:chExt cx="3132685" cy="1048504"/>
          </a:xfrm>
        </p:grpSpPr>
        <p:sp>
          <p:nvSpPr>
            <p:cNvPr id="76" name="Rectangle 75">
              <a:extLst>
                <a:ext uri="{FF2B5EF4-FFF2-40B4-BE49-F238E27FC236}">
                  <a16:creationId xmlns:a16="http://schemas.microsoft.com/office/drawing/2014/main" id="{264AF228-4923-48AD-8551-529B7C685426}"/>
                </a:ext>
              </a:extLst>
            </p:cNvPr>
            <p:cNvSpPr/>
            <p:nvPr/>
          </p:nvSpPr>
          <p:spPr>
            <a:xfrm>
              <a:off x="5646656" y="1207862"/>
              <a:ext cx="2391916" cy="669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Freeform: Shape 76">
              <a:extLst>
                <a:ext uri="{FF2B5EF4-FFF2-40B4-BE49-F238E27FC236}">
                  <a16:creationId xmlns:a16="http://schemas.microsoft.com/office/drawing/2014/main" id="{40887710-D787-492A-9A8E-D4F2D118338B}"/>
                </a:ext>
              </a:extLst>
            </p:cNvPr>
            <p:cNvSpPr/>
            <p:nvPr/>
          </p:nvSpPr>
          <p:spPr>
            <a:xfrm>
              <a:off x="5651433" y="1186861"/>
              <a:ext cx="593889" cy="282928"/>
            </a:xfrm>
            <a:custGeom>
              <a:avLst/>
              <a:gdLst>
                <a:gd name="connsiteX0" fmla="*/ 0 w 593889"/>
                <a:gd name="connsiteY0" fmla="*/ 0 h 282928"/>
                <a:gd name="connsiteX1" fmla="*/ 245097 w 593889"/>
                <a:gd name="connsiteY1" fmla="*/ 282804 h 282928"/>
                <a:gd name="connsiteX2" fmla="*/ 593889 w 593889"/>
                <a:gd name="connsiteY2" fmla="*/ 28281 h 282928"/>
              </a:gdLst>
              <a:ahLst/>
              <a:cxnLst>
                <a:cxn ang="0">
                  <a:pos x="connsiteX0" y="connsiteY0"/>
                </a:cxn>
                <a:cxn ang="0">
                  <a:pos x="connsiteX1" y="connsiteY1"/>
                </a:cxn>
                <a:cxn ang="0">
                  <a:pos x="connsiteX2" y="connsiteY2"/>
                </a:cxn>
              </a:cxnLst>
              <a:rect l="l" t="t" r="r" b="b"/>
              <a:pathLst>
                <a:path w="593889" h="282928">
                  <a:moveTo>
                    <a:pt x="0" y="0"/>
                  </a:moveTo>
                  <a:cubicBezTo>
                    <a:pt x="73058" y="139045"/>
                    <a:pt x="146116" y="278091"/>
                    <a:pt x="245097" y="282804"/>
                  </a:cubicBezTo>
                  <a:cubicBezTo>
                    <a:pt x="344078" y="287517"/>
                    <a:pt x="468983" y="157899"/>
                    <a:pt x="593889" y="2828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1" name="Straight Arrow Connector 80">
              <a:extLst>
                <a:ext uri="{FF2B5EF4-FFF2-40B4-BE49-F238E27FC236}">
                  <a16:creationId xmlns:a16="http://schemas.microsoft.com/office/drawing/2014/main" id="{36404295-1359-44CC-820D-F9F1F24C8FD7}"/>
                </a:ext>
              </a:extLst>
            </p:cNvPr>
            <p:cNvCxnSpPr>
              <a:cxnSpLocks/>
            </p:cNvCxnSpPr>
            <p:nvPr/>
          </p:nvCxnSpPr>
          <p:spPr>
            <a:xfrm flipV="1">
              <a:off x="6146273" y="1200108"/>
              <a:ext cx="107485" cy="12364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5" name="Freeform: Shape 84">
              <a:extLst>
                <a:ext uri="{FF2B5EF4-FFF2-40B4-BE49-F238E27FC236}">
                  <a16:creationId xmlns:a16="http://schemas.microsoft.com/office/drawing/2014/main" id="{D0F77791-9AD0-4301-9CF6-B424309FC297}"/>
                </a:ext>
              </a:extLst>
            </p:cNvPr>
            <p:cNvSpPr/>
            <p:nvPr/>
          </p:nvSpPr>
          <p:spPr>
            <a:xfrm>
              <a:off x="6237464" y="1216710"/>
              <a:ext cx="593889" cy="282928"/>
            </a:xfrm>
            <a:custGeom>
              <a:avLst/>
              <a:gdLst>
                <a:gd name="connsiteX0" fmla="*/ 0 w 593889"/>
                <a:gd name="connsiteY0" fmla="*/ 0 h 282928"/>
                <a:gd name="connsiteX1" fmla="*/ 245097 w 593889"/>
                <a:gd name="connsiteY1" fmla="*/ 282804 h 282928"/>
                <a:gd name="connsiteX2" fmla="*/ 593889 w 593889"/>
                <a:gd name="connsiteY2" fmla="*/ 28281 h 282928"/>
              </a:gdLst>
              <a:ahLst/>
              <a:cxnLst>
                <a:cxn ang="0">
                  <a:pos x="connsiteX0" y="connsiteY0"/>
                </a:cxn>
                <a:cxn ang="0">
                  <a:pos x="connsiteX1" y="connsiteY1"/>
                </a:cxn>
                <a:cxn ang="0">
                  <a:pos x="connsiteX2" y="connsiteY2"/>
                </a:cxn>
              </a:cxnLst>
              <a:rect l="l" t="t" r="r" b="b"/>
              <a:pathLst>
                <a:path w="593889" h="282928">
                  <a:moveTo>
                    <a:pt x="0" y="0"/>
                  </a:moveTo>
                  <a:cubicBezTo>
                    <a:pt x="73058" y="139045"/>
                    <a:pt x="146116" y="278091"/>
                    <a:pt x="245097" y="282804"/>
                  </a:cubicBezTo>
                  <a:cubicBezTo>
                    <a:pt x="344078" y="287517"/>
                    <a:pt x="468983" y="157899"/>
                    <a:pt x="593889" y="2828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6" name="Straight Arrow Connector 85">
              <a:extLst>
                <a:ext uri="{FF2B5EF4-FFF2-40B4-BE49-F238E27FC236}">
                  <a16:creationId xmlns:a16="http://schemas.microsoft.com/office/drawing/2014/main" id="{7177A4FB-9010-47D9-8B33-AF0931C072C6}"/>
                </a:ext>
              </a:extLst>
            </p:cNvPr>
            <p:cNvCxnSpPr>
              <a:cxnSpLocks/>
            </p:cNvCxnSpPr>
            <p:nvPr/>
          </p:nvCxnSpPr>
          <p:spPr>
            <a:xfrm flipV="1">
              <a:off x="6732304" y="1229957"/>
              <a:ext cx="107485" cy="12364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16FA8E73-F213-4F01-B32B-E071C619CA5D}"/>
                </a:ext>
              </a:extLst>
            </p:cNvPr>
            <p:cNvSpPr/>
            <p:nvPr/>
          </p:nvSpPr>
          <p:spPr>
            <a:xfrm>
              <a:off x="6831354" y="1229957"/>
              <a:ext cx="612752" cy="222545"/>
            </a:xfrm>
            <a:custGeom>
              <a:avLst/>
              <a:gdLst>
                <a:gd name="connsiteX0" fmla="*/ 0 w 593889"/>
                <a:gd name="connsiteY0" fmla="*/ 0 h 282928"/>
                <a:gd name="connsiteX1" fmla="*/ 245097 w 593889"/>
                <a:gd name="connsiteY1" fmla="*/ 282804 h 282928"/>
                <a:gd name="connsiteX2" fmla="*/ 593889 w 593889"/>
                <a:gd name="connsiteY2" fmla="*/ 28281 h 282928"/>
              </a:gdLst>
              <a:ahLst/>
              <a:cxnLst>
                <a:cxn ang="0">
                  <a:pos x="connsiteX0" y="connsiteY0"/>
                </a:cxn>
                <a:cxn ang="0">
                  <a:pos x="connsiteX1" y="connsiteY1"/>
                </a:cxn>
                <a:cxn ang="0">
                  <a:pos x="connsiteX2" y="connsiteY2"/>
                </a:cxn>
              </a:cxnLst>
              <a:rect l="l" t="t" r="r" b="b"/>
              <a:pathLst>
                <a:path w="593889" h="282928">
                  <a:moveTo>
                    <a:pt x="0" y="0"/>
                  </a:moveTo>
                  <a:cubicBezTo>
                    <a:pt x="73058" y="139045"/>
                    <a:pt x="146116" y="278091"/>
                    <a:pt x="245097" y="282804"/>
                  </a:cubicBezTo>
                  <a:cubicBezTo>
                    <a:pt x="344078" y="287517"/>
                    <a:pt x="468983" y="157899"/>
                    <a:pt x="593889" y="2828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8" name="Straight Arrow Connector 87">
              <a:extLst>
                <a:ext uri="{FF2B5EF4-FFF2-40B4-BE49-F238E27FC236}">
                  <a16:creationId xmlns:a16="http://schemas.microsoft.com/office/drawing/2014/main" id="{A2C1EA08-A7A4-4384-93F6-F7AEE7958FFC}"/>
                </a:ext>
              </a:extLst>
            </p:cNvPr>
            <p:cNvCxnSpPr>
              <a:cxnSpLocks/>
            </p:cNvCxnSpPr>
            <p:nvPr/>
          </p:nvCxnSpPr>
          <p:spPr>
            <a:xfrm flipV="1">
              <a:off x="7382764" y="1229957"/>
              <a:ext cx="62901" cy="7651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41350D3A-188C-422D-B9D7-DA88EAFCDAF0}"/>
                </a:ext>
              </a:extLst>
            </p:cNvPr>
            <p:cNvSpPr/>
            <p:nvPr/>
          </p:nvSpPr>
          <p:spPr>
            <a:xfrm>
              <a:off x="7448242" y="1232573"/>
              <a:ext cx="568168" cy="253079"/>
            </a:xfrm>
            <a:custGeom>
              <a:avLst/>
              <a:gdLst>
                <a:gd name="connsiteX0" fmla="*/ 0 w 593889"/>
                <a:gd name="connsiteY0" fmla="*/ 0 h 282928"/>
                <a:gd name="connsiteX1" fmla="*/ 245097 w 593889"/>
                <a:gd name="connsiteY1" fmla="*/ 282804 h 282928"/>
                <a:gd name="connsiteX2" fmla="*/ 593889 w 593889"/>
                <a:gd name="connsiteY2" fmla="*/ 28281 h 282928"/>
              </a:gdLst>
              <a:ahLst/>
              <a:cxnLst>
                <a:cxn ang="0">
                  <a:pos x="connsiteX0" y="connsiteY0"/>
                </a:cxn>
                <a:cxn ang="0">
                  <a:pos x="connsiteX1" y="connsiteY1"/>
                </a:cxn>
                <a:cxn ang="0">
                  <a:pos x="connsiteX2" y="connsiteY2"/>
                </a:cxn>
              </a:cxnLst>
              <a:rect l="l" t="t" r="r" b="b"/>
              <a:pathLst>
                <a:path w="593889" h="282928">
                  <a:moveTo>
                    <a:pt x="0" y="0"/>
                  </a:moveTo>
                  <a:cubicBezTo>
                    <a:pt x="73058" y="139045"/>
                    <a:pt x="146116" y="278091"/>
                    <a:pt x="245097" y="282804"/>
                  </a:cubicBezTo>
                  <a:cubicBezTo>
                    <a:pt x="344078" y="287517"/>
                    <a:pt x="468983" y="157899"/>
                    <a:pt x="593889" y="2828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0" name="Straight Arrow Connector 89">
              <a:extLst>
                <a:ext uri="{FF2B5EF4-FFF2-40B4-BE49-F238E27FC236}">
                  <a16:creationId xmlns:a16="http://schemas.microsoft.com/office/drawing/2014/main" id="{26C298D4-3E01-4F97-B6CE-4DCD927E4C00}"/>
                </a:ext>
              </a:extLst>
            </p:cNvPr>
            <p:cNvCxnSpPr>
              <a:cxnSpLocks/>
            </p:cNvCxnSpPr>
            <p:nvPr/>
          </p:nvCxnSpPr>
          <p:spPr>
            <a:xfrm flipV="1">
              <a:off x="7931087" y="1212671"/>
              <a:ext cx="107485" cy="12364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F1AB74E-87B9-449D-81E1-9DE384DC799A}"/>
                </a:ext>
              </a:extLst>
            </p:cNvPr>
            <p:cNvCxnSpPr>
              <a:cxnSpLocks/>
            </p:cNvCxnSpPr>
            <p:nvPr/>
          </p:nvCxnSpPr>
          <p:spPr>
            <a:xfrm>
              <a:off x="5197151" y="1329322"/>
              <a:ext cx="459397" cy="455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70299ADA-51EF-4D70-A770-844DC41E34D6}"/>
                </a:ext>
              </a:extLst>
            </p:cNvPr>
            <p:cNvSpPr txBox="1"/>
            <p:nvPr/>
          </p:nvSpPr>
          <p:spPr>
            <a:xfrm>
              <a:off x="4905887" y="1075635"/>
              <a:ext cx="381805" cy="461665"/>
            </a:xfrm>
            <a:prstGeom prst="rect">
              <a:avLst/>
            </a:prstGeom>
            <a:noFill/>
          </p:spPr>
          <p:txBody>
            <a:bodyPr wrap="square" rtlCol="0">
              <a:spAutoFit/>
            </a:bodyPr>
            <a:lstStyle/>
            <a:p>
              <a:r>
                <a:rPr lang="en-IN" sz="2400" b="1" dirty="0">
                  <a:solidFill>
                    <a:srgbClr val="C00000"/>
                  </a:solidFill>
                </a:rPr>
                <a:t>J</a:t>
              </a:r>
              <a:r>
                <a:rPr lang="en-IN" sz="2400" b="1" baseline="-25000" dirty="0">
                  <a:solidFill>
                    <a:srgbClr val="C00000"/>
                  </a:solidFill>
                </a:rPr>
                <a:t>c</a:t>
              </a:r>
            </a:p>
          </p:txBody>
        </p:sp>
        <p:cxnSp>
          <p:nvCxnSpPr>
            <p:cNvPr id="100" name="Straight Arrow Connector 99">
              <a:extLst>
                <a:ext uri="{FF2B5EF4-FFF2-40B4-BE49-F238E27FC236}">
                  <a16:creationId xmlns:a16="http://schemas.microsoft.com/office/drawing/2014/main" id="{5DA0DF51-F621-4EDE-A5B4-BA74B7B846DC}"/>
                </a:ext>
              </a:extLst>
            </p:cNvPr>
            <p:cNvCxnSpPr>
              <a:cxnSpLocks/>
            </p:cNvCxnSpPr>
            <p:nvPr/>
          </p:nvCxnSpPr>
          <p:spPr>
            <a:xfrm>
              <a:off x="6972315" y="1052458"/>
              <a:ext cx="1066257"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5F1D4B8-81D6-434D-82F8-C6EFAA1B2F89}"/>
                </a:ext>
              </a:extLst>
            </p:cNvPr>
            <p:cNvCxnSpPr>
              <a:cxnSpLocks/>
            </p:cNvCxnSpPr>
            <p:nvPr/>
          </p:nvCxnSpPr>
          <p:spPr>
            <a:xfrm flipH="1">
              <a:off x="5603449" y="1060082"/>
              <a:ext cx="1004741" cy="796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89A0D37D-00CA-4C89-BEFC-BD92F8DDAB20}"/>
                    </a:ext>
                  </a:extLst>
                </p:cNvPr>
                <p:cNvSpPr txBox="1"/>
                <p:nvPr/>
              </p:nvSpPr>
              <p:spPr>
                <a:xfrm>
                  <a:off x="6572526" y="829249"/>
                  <a:ext cx="4270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𝑏</m:t>
                        </m:r>
                      </m:oMath>
                    </m:oMathPara>
                  </a14:m>
                  <a:endParaRPr lang="en-IN" sz="2400" b="1" dirty="0"/>
                </a:p>
              </p:txBody>
            </p:sp>
          </mc:Choice>
          <mc:Fallback xmlns="">
            <p:sp>
              <p:nvSpPr>
                <p:cNvPr id="108" name="TextBox 107">
                  <a:extLst>
                    <a:ext uri="{FF2B5EF4-FFF2-40B4-BE49-F238E27FC236}">
                      <a16:creationId xmlns:a16="http://schemas.microsoft.com/office/drawing/2014/main" id="{89A0D37D-00CA-4C89-BEFC-BD92F8DDAB20}"/>
                    </a:ext>
                  </a:extLst>
                </p:cNvPr>
                <p:cNvSpPr txBox="1">
                  <a:spLocks noRot="1" noChangeAspect="1" noMove="1" noResize="1" noEditPoints="1" noAdjustHandles="1" noChangeArrowheads="1" noChangeShapeType="1" noTextEdit="1"/>
                </p:cNvSpPr>
                <p:nvPr/>
              </p:nvSpPr>
              <p:spPr>
                <a:xfrm>
                  <a:off x="6572526" y="829249"/>
                  <a:ext cx="427040" cy="461665"/>
                </a:xfrm>
                <a:prstGeom prst="rect">
                  <a:avLst/>
                </a:prstGeom>
                <a:blipFill>
                  <a:blip r:embed="rId3"/>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8E1720F9-EADB-4656-BC2B-056669805E1D}"/>
                  </a:ext>
                </a:extLst>
              </p:cNvPr>
              <p:cNvSpPr txBox="1"/>
              <p:nvPr/>
            </p:nvSpPr>
            <p:spPr>
              <a:xfrm>
                <a:off x="3074536" y="2859013"/>
                <a:ext cx="4707861" cy="856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𝐼</m:t>
                              </m:r>
                            </m:e>
                            <m:sub>
                              <m:r>
                                <a:rPr lang="en-IN" sz="2400" i="1" dirty="0">
                                  <a:solidFill>
                                    <a:schemeClr val="tx1"/>
                                  </a:solidFill>
                                  <a:latin typeface="Cambria Math" panose="02040503050406030204" pitchFamily="18" charset="0"/>
                                </a:rPr>
                                <m:t>𝑠</m:t>
                              </m:r>
                            </m:sub>
                          </m:sSub>
                        </m:num>
                        <m:den>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𝐼</m:t>
                              </m:r>
                            </m:e>
                            <m:sub>
                              <m:r>
                                <a:rPr lang="en-IN" sz="2400" i="1" dirty="0">
                                  <a:solidFill>
                                    <a:schemeClr val="tx1"/>
                                  </a:solidFill>
                                  <a:latin typeface="Cambria Math" panose="02040503050406030204" pitchFamily="18" charset="0"/>
                                </a:rPr>
                                <m:t>𝐶</m:t>
                              </m:r>
                            </m:sub>
                          </m:sSub>
                        </m:den>
                      </m:f>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𝐽</m:t>
                              </m:r>
                            </m:e>
                            <m:sub>
                              <m:r>
                                <a:rPr lang="en-IN" sz="2400" i="1" dirty="0">
                                  <a:solidFill>
                                    <a:schemeClr val="tx1"/>
                                  </a:solidFill>
                                  <a:latin typeface="Cambria Math" panose="02040503050406030204" pitchFamily="18" charset="0"/>
                                </a:rPr>
                                <m:t>𝑠</m:t>
                              </m:r>
                            </m:sub>
                          </m:sSub>
                        </m:num>
                        <m:den>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𝐽</m:t>
                              </m:r>
                            </m:e>
                            <m:sub>
                              <m:r>
                                <a:rPr lang="en-IN" sz="2400" i="1" dirty="0">
                                  <a:solidFill>
                                    <a:schemeClr val="tx1"/>
                                  </a:solidFill>
                                  <a:latin typeface="Cambria Math" panose="02040503050406030204" pitchFamily="18" charset="0"/>
                                </a:rPr>
                                <m:t>𝐶</m:t>
                              </m:r>
                            </m:sub>
                          </m:sSub>
                        </m:den>
                      </m:f>
                      <m:f>
                        <m:fPr>
                          <m:ctrlPr>
                            <a:rPr lang="en-IN" sz="2400" i="1" dirty="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𝐴</m:t>
                              </m:r>
                            </m:e>
                            <m:sub>
                              <m:r>
                                <a:rPr lang="en-IN" sz="2400" i="1" dirty="0">
                                  <a:solidFill>
                                    <a:schemeClr val="tx1"/>
                                  </a:solidFill>
                                  <a:latin typeface="Cambria Math" panose="02040503050406030204" pitchFamily="18" charset="0"/>
                                </a:rPr>
                                <m:t>𝑠</m:t>
                              </m:r>
                            </m:sub>
                          </m:sSub>
                        </m:num>
                        <m:den>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𝐴</m:t>
                              </m:r>
                            </m:e>
                            <m:sub>
                              <m:r>
                                <a:rPr lang="en-IN" sz="2400" i="1" dirty="0">
                                  <a:solidFill>
                                    <a:schemeClr val="tx1"/>
                                  </a:solidFill>
                                  <a:latin typeface="Cambria Math" panose="02040503050406030204" pitchFamily="18" charset="0"/>
                                </a:rPr>
                                <m:t>𝐶</m:t>
                              </m:r>
                            </m:sub>
                          </m:sSub>
                        </m:den>
                      </m:f>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𝛩</m:t>
                          </m:r>
                        </m:e>
                        <m:sub>
                          <m:r>
                            <a:rPr lang="en-IN" sz="2400" b="0" i="1" dirty="0" smtClean="0">
                              <a:solidFill>
                                <a:schemeClr val="tx1"/>
                              </a:solidFill>
                              <a:latin typeface="Cambria Math" panose="02040503050406030204" pitchFamily="18" charset="0"/>
                            </a:rPr>
                            <m:t>𝑆</m:t>
                          </m:r>
                          <m:r>
                            <a:rPr lang="en-IN" sz="2400" i="1" dirty="0">
                              <a:solidFill>
                                <a:schemeClr val="tx1"/>
                              </a:solidFill>
                              <a:latin typeface="Cambria Math" panose="02040503050406030204" pitchFamily="18" charset="0"/>
                            </a:rPr>
                            <m:t>𝐻</m:t>
                          </m:r>
                        </m:sub>
                      </m:sSub>
                      <m:f>
                        <m:fPr>
                          <m:ctrlPr>
                            <a:rPr lang="en-IN" sz="2400" i="1" dirty="0">
                              <a:solidFill>
                                <a:schemeClr val="tx1"/>
                              </a:solidFill>
                              <a:latin typeface="Cambria Math" panose="02040503050406030204" pitchFamily="18" charset="0"/>
                            </a:rPr>
                          </m:ctrlPr>
                        </m:fPr>
                        <m:num>
                          <m:r>
                            <a:rPr lang="en-IN" sz="2400" b="0" i="1" dirty="0" smtClean="0">
                              <a:solidFill>
                                <a:schemeClr val="tx1"/>
                              </a:solidFill>
                              <a:latin typeface="Cambria Math" panose="02040503050406030204" pitchFamily="18" charset="0"/>
                            </a:rPr>
                            <m:t>𝑎</m:t>
                          </m:r>
                          <m:r>
                            <a:rPr lang="en-IN" sz="2400" i="1" dirty="0">
                              <a:solidFill>
                                <a:schemeClr val="tx1"/>
                              </a:solidFill>
                              <a:latin typeface="Cambria Math" panose="02040503050406030204" pitchFamily="18" charset="0"/>
                            </a:rPr>
                            <m:t>𝑏</m:t>
                          </m:r>
                        </m:num>
                        <m:den>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𝑎</m:t>
                              </m:r>
                              <m:r>
                                <a:rPr lang="en-IN" sz="2400" i="1" dirty="0">
                                  <a:solidFill>
                                    <a:schemeClr val="tx1"/>
                                  </a:solidFill>
                                  <a:latin typeface="Cambria Math" panose="02040503050406030204" pitchFamily="18" charset="0"/>
                                </a:rPr>
                                <m:t>𝑡</m:t>
                              </m:r>
                            </m:e>
                            <m:sub>
                              <m:r>
                                <a:rPr lang="en-IN" sz="2400" i="1" dirty="0">
                                  <a:solidFill>
                                    <a:schemeClr val="tx1"/>
                                  </a:solidFill>
                                  <a:latin typeface="Cambria Math" panose="02040503050406030204" pitchFamily="18" charset="0"/>
                                </a:rPr>
                                <m:t>𝑆𝐻</m:t>
                              </m:r>
                            </m:sub>
                          </m:sSub>
                        </m:den>
                      </m:f>
                      <m:r>
                        <a:rPr lang="en-IN" sz="2400" b="0" i="1" dirty="0" smtClean="0">
                          <a:solidFill>
                            <a:schemeClr val="tx1"/>
                          </a:solidFill>
                          <a:latin typeface="Cambria Math" panose="02040503050406030204" pitchFamily="18" charset="0"/>
                        </a:rPr>
                        <m:t>=</m:t>
                      </m:r>
                      <m:sSub>
                        <m:sSubPr>
                          <m:ctrlPr>
                            <a:rPr lang="en-IN" sz="2400" i="1" dirty="0">
                              <a:latin typeface="Cambria Math" panose="02040503050406030204" pitchFamily="18" charset="0"/>
                            </a:rPr>
                          </m:ctrlPr>
                        </m:sSubPr>
                        <m:e>
                          <m:r>
                            <a:rPr lang="en-IN" sz="2400" i="1" dirty="0">
                              <a:latin typeface="Cambria Math" panose="02040503050406030204" pitchFamily="18" charset="0"/>
                            </a:rPr>
                            <m:t>𝛩</m:t>
                          </m:r>
                        </m:e>
                        <m:sub>
                          <m:r>
                            <a:rPr lang="en-IN" sz="2400" i="1" dirty="0">
                              <a:latin typeface="Cambria Math" panose="02040503050406030204" pitchFamily="18" charset="0"/>
                            </a:rPr>
                            <m:t>𝑆𝐻</m:t>
                          </m:r>
                        </m:sub>
                      </m:sSub>
                      <m:f>
                        <m:fPr>
                          <m:ctrlPr>
                            <a:rPr lang="en-IN" sz="2400" i="1" dirty="0">
                              <a:latin typeface="Cambria Math" panose="02040503050406030204" pitchFamily="18" charset="0"/>
                            </a:rPr>
                          </m:ctrlPr>
                        </m:fPr>
                        <m:num>
                          <m:r>
                            <a:rPr lang="en-IN" sz="2400" i="1" dirty="0">
                              <a:latin typeface="Cambria Math" panose="02040503050406030204" pitchFamily="18" charset="0"/>
                            </a:rPr>
                            <m:t>𝑏</m:t>
                          </m:r>
                        </m:num>
                        <m:den>
                          <m:sSub>
                            <m:sSubPr>
                              <m:ctrlPr>
                                <a:rPr lang="en-IN" sz="2400" i="1" dirty="0">
                                  <a:latin typeface="Cambria Math" panose="02040503050406030204" pitchFamily="18" charset="0"/>
                                </a:rPr>
                              </m:ctrlPr>
                            </m:sSubPr>
                            <m:e>
                              <m:r>
                                <a:rPr lang="en-IN" sz="2400" i="1" dirty="0">
                                  <a:latin typeface="Cambria Math" panose="02040503050406030204" pitchFamily="18" charset="0"/>
                                </a:rPr>
                                <m:t>𝑡</m:t>
                              </m:r>
                            </m:e>
                            <m:sub>
                              <m:r>
                                <a:rPr lang="en-IN" sz="2400" i="1" dirty="0">
                                  <a:latin typeface="Cambria Math" panose="02040503050406030204" pitchFamily="18" charset="0"/>
                                </a:rPr>
                                <m:t>𝑆𝐻</m:t>
                              </m:r>
                            </m:sub>
                          </m:sSub>
                        </m:den>
                      </m:f>
                    </m:oMath>
                  </m:oMathPara>
                </a14:m>
                <a:endParaRPr lang="en-IN" sz="2400" dirty="0">
                  <a:solidFill>
                    <a:schemeClr val="tx1"/>
                  </a:solidFill>
                </a:endParaRPr>
              </a:p>
            </p:txBody>
          </p:sp>
        </mc:Choice>
        <mc:Fallback xmlns="">
          <p:sp>
            <p:nvSpPr>
              <p:cNvPr id="109" name="TextBox 108">
                <a:extLst>
                  <a:ext uri="{FF2B5EF4-FFF2-40B4-BE49-F238E27FC236}">
                    <a16:creationId xmlns:a16="http://schemas.microsoft.com/office/drawing/2014/main" id="{8E1720F9-EADB-4656-BC2B-056669805E1D}"/>
                  </a:ext>
                </a:extLst>
              </p:cNvPr>
              <p:cNvSpPr txBox="1">
                <a:spLocks noRot="1" noChangeAspect="1" noMove="1" noResize="1" noEditPoints="1" noAdjustHandles="1" noChangeArrowheads="1" noChangeShapeType="1" noTextEdit="1"/>
              </p:cNvSpPr>
              <p:nvPr/>
            </p:nvSpPr>
            <p:spPr>
              <a:xfrm>
                <a:off x="3074536" y="2859013"/>
                <a:ext cx="4707861" cy="85638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D9A96A7F-F705-41A8-9287-2BE9EBC6D8F1}"/>
                  </a:ext>
                </a:extLst>
              </p:cNvPr>
              <p:cNvSpPr txBox="1"/>
              <p:nvPr/>
            </p:nvSpPr>
            <p:spPr>
              <a:xfrm>
                <a:off x="7597294" y="2005867"/>
                <a:ext cx="1477662" cy="7199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𝐴</m:t>
                      </m:r>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1" dirty="0">
                              <a:solidFill>
                                <a:schemeClr val="tx1"/>
                              </a:solidFill>
                              <a:latin typeface="Cambria Math" panose="02040503050406030204" pitchFamily="18" charset="0"/>
                            </a:rPr>
                            <m:t>𝜋</m:t>
                          </m:r>
                        </m:num>
                        <m:den>
                          <m:r>
                            <a:rPr lang="en-IN" sz="2400" i="0" dirty="0">
                              <a:solidFill>
                                <a:schemeClr val="tx1"/>
                              </a:solidFill>
                              <a:latin typeface="Cambria Math" panose="02040503050406030204" pitchFamily="18" charset="0"/>
                            </a:rPr>
                            <m:t>4</m:t>
                          </m:r>
                        </m:den>
                      </m:f>
                      <m:r>
                        <a:rPr lang="en-IN" sz="2400" i="1" dirty="0">
                          <a:solidFill>
                            <a:schemeClr val="tx1"/>
                          </a:solidFill>
                          <a:latin typeface="Cambria Math" panose="02040503050406030204" pitchFamily="18" charset="0"/>
                        </a:rPr>
                        <m:t>𝑎𝑏</m:t>
                      </m:r>
                    </m:oMath>
                  </m:oMathPara>
                </a14:m>
                <a:endParaRPr lang="en-IN" sz="2400" dirty="0">
                  <a:solidFill>
                    <a:schemeClr val="tx1"/>
                  </a:solidFill>
                </a:endParaRPr>
              </a:p>
            </p:txBody>
          </p:sp>
        </mc:Choice>
        <mc:Fallback xmlns="">
          <p:sp>
            <p:nvSpPr>
              <p:cNvPr id="110" name="TextBox 109">
                <a:extLst>
                  <a:ext uri="{FF2B5EF4-FFF2-40B4-BE49-F238E27FC236}">
                    <a16:creationId xmlns:a16="http://schemas.microsoft.com/office/drawing/2014/main" id="{D9A96A7F-F705-41A8-9287-2BE9EBC6D8F1}"/>
                  </a:ext>
                </a:extLst>
              </p:cNvPr>
              <p:cNvSpPr txBox="1">
                <a:spLocks noRot="1" noChangeAspect="1" noMove="1" noResize="1" noEditPoints="1" noAdjustHandles="1" noChangeArrowheads="1" noChangeShapeType="1" noTextEdit="1"/>
              </p:cNvSpPr>
              <p:nvPr/>
            </p:nvSpPr>
            <p:spPr>
              <a:xfrm>
                <a:off x="7597294" y="2005867"/>
                <a:ext cx="1477662" cy="71994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64C8EBF2-29D9-4F5B-B6FF-BE5C17CCFD11}"/>
                  </a:ext>
                </a:extLst>
              </p:cNvPr>
              <p:cNvSpPr txBox="1"/>
              <p:nvPr/>
            </p:nvSpPr>
            <p:spPr>
              <a:xfrm>
                <a:off x="1755924" y="3820224"/>
                <a:ext cx="7507711" cy="9951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𝐸</m:t>
                      </m:r>
                      <m:r>
                        <a:rPr lang="en-IN" sz="2400" i="0" dirty="0">
                          <a:solidFill>
                            <a:schemeClr val="tx1"/>
                          </a:solidFill>
                          <a:latin typeface="Cambria Math" panose="02040503050406030204" pitchFamily="18" charset="0"/>
                        </a:rPr>
                        <m:t>=</m:t>
                      </m:r>
                      <m:sSubSup>
                        <m:sSubSupPr>
                          <m:ctrlPr>
                            <a:rPr lang="en-IN" sz="2400" i="1" dirty="0">
                              <a:solidFill>
                                <a:schemeClr val="tx1"/>
                              </a:solidFill>
                              <a:latin typeface="Cambria Math" panose="02040503050406030204" pitchFamily="18" charset="0"/>
                            </a:rPr>
                          </m:ctrlPr>
                        </m:sSubSupPr>
                        <m:e>
                          <m:r>
                            <a:rPr lang="en-IN" sz="2400" i="1" dirty="0">
                              <a:solidFill>
                                <a:schemeClr val="tx1"/>
                              </a:solidFill>
                              <a:latin typeface="Cambria Math" panose="02040503050406030204" pitchFamily="18" charset="0"/>
                            </a:rPr>
                            <m:t>𝐼</m:t>
                          </m:r>
                        </m:e>
                        <m:sub>
                          <m:r>
                            <a:rPr lang="en-IN" sz="2400" i="1" dirty="0">
                              <a:solidFill>
                                <a:schemeClr val="tx1"/>
                              </a:solidFill>
                              <a:latin typeface="Cambria Math" panose="02040503050406030204" pitchFamily="18" charset="0"/>
                            </a:rPr>
                            <m:t>𝐶</m:t>
                          </m:r>
                        </m:sub>
                        <m:sup>
                          <m:r>
                            <a:rPr lang="en-IN" sz="2400" i="0" dirty="0">
                              <a:solidFill>
                                <a:schemeClr val="tx1"/>
                              </a:solidFill>
                              <a:latin typeface="Cambria Math" panose="02040503050406030204" pitchFamily="18" charset="0"/>
                            </a:rPr>
                            <m:t>2</m:t>
                          </m:r>
                        </m:sup>
                      </m:sSubSup>
                      <m:r>
                        <a:rPr lang="en-IN" sz="2400" i="1" dirty="0">
                          <a:solidFill>
                            <a:schemeClr val="tx1"/>
                          </a:solidFill>
                          <a:latin typeface="Cambria Math" panose="02040503050406030204" pitchFamily="18" charset="0"/>
                        </a:rPr>
                        <m:t>𝑅𝑇</m:t>
                      </m:r>
                      <m:r>
                        <a:rPr lang="en-IN" sz="2400" i="0" dirty="0">
                          <a:solidFill>
                            <a:schemeClr val="tx1"/>
                          </a:solidFill>
                          <a:latin typeface="Cambria Math" panose="02040503050406030204" pitchFamily="18" charset="0"/>
                        </a:rPr>
                        <m:t>=</m:t>
                      </m:r>
                      <m:sSup>
                        <m:sSupPr>
                          <m:ctrlPr>
                            <a:rPr lang="en-IN" sz="2400" b="0" i="1" dirty="0" smtClean="0">
                              <a:solidFill>
                                <a:schemeClr val="tx1"/>
                              </a:solidFill>
                              <a:latin typeface="Cambria Math" panose="02040503050406030204" pitchFamily="18" charset="0"/>
                            </a:rPr>
                          </m:ctrlPr>
                        </m:sSupPr>
                        <m:e>
                          <m:d>
                            <m:dPr>
                              <m:ctrlPr>
                                <a:rPr lang="en-IN" sz="2400" i="1" dirty="0">
                                  <a:solidFill>
                                    <a:schemeClr val="tx1"/>
                                  </a:solidFill>
                                  <a:latin typeface="Cambria Math" panose="02040503050406030204" pitchFamily="18" charset="0"/>
                                </a:rPr>
                              </m:ctrlPr>
                            </m:dPr>
                            <m:e>
                              <m:f>
                                <m:fPr>
                                  <m:ctrlPr>
                                    <a:rPr lang="en-IN" sz="2400" i="1" dirty="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𝑡</m:t>
                                      </m:r>
                                    </m:e>
                                    <m:sub>
                                      <m:r>
                                        <a:rPr lang="en-IN" sz="2400" b="0" i="1" dirty="0" smtClean="0">
                                          <a:solidFill>
                                            <a:schemeClr val="tx1"/>
                                          </a:solidFill>
                                          <a:latin typeface="Cambria Math" panose="02040503050406030204" pitchFamily="18" charset="0"/>
                                        </a:rPr>
                                        <m:t>𝑆𝐻</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𝐼</m:t>
                                      </m:r>
                                    </m:e>
                                    <m:sub>
                                      <m:r>
                                        <a:rPr lang="en-IN" sz="2400" b="0" i="1" dirty="0" smtClean="0">
                                          <a:solidFill>
                                            <a:schemeClr val="tx1"/>
                                          </a:solidFill>
                                          <a:latin typeface="Cambria Math" panose="02040503050406030204" pitchFamily="18" charset="0"/>
                                        </a:rPr>
                                        <m:t>𝑆</m:t>
                                      </m:r>
                                    </m:sub>
                                  </m:sSub>
                                </m:num>
                                <m:den>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𝛩</m:t>
                                      </m:r>
                                    </m:e>
                                    <m:sub>
                                      <m:r>
                                        <a:rPr lang="en-IN" sz="2400" b="0" i="1" dirty="0" smtClean="0">
                                          <a:solidFill>
                                            <a:schemeClr val="tx1"/>
                                          </a:solidFill>
                                          <a:latin typeface="Cambria Math" panose="02040503050406030204" pitchFamily="18" charset="0"/>
                                        </a:rPr>
                                        <m:t>𝑆𝐻</m:t>
                                      </m:r>
                                    </m:sub>
                                  </m:sSub>
                                  <m:r>
                                    <a:rPr lang="en-IN" sz="2400" i="1" dirty="0">
                                      <a:solidFill>
                                        <a:schemeClr val="tx1"/>
                                      </a:solidFill>
                                      <a:latin typeface="Cambria Math" panose="02040503050406030204" pitchFamily="18" charset="0"/>
                                    </a:rPr>
                                    <m:t>𝑏</m:t>
                                  </m:r>
                                </m:den>
                              </m:f>
                            </m:e>
                          </m:d>
                        </m:e>
                        <m:sup>
                          <m:r>
                            <a:rPr lang="en-IN" sz="2400" b="0" i="1" dirty="0" smtClean="0">
                              <a:solidFill>
                                <a:schemeClr val="tx1"/>
                              </a:solidFill>
                              <a:latin typeface="Cambria Math" panose="02040503050406030204" pitchFamily="18" charset="0"/>
                            </a:rPr>
                            <m:t>2</m:t>
                          </m:r>
                        </m:sup>
                      </m:sSup>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𝜌</m:t>
                          </m:r>
                          <m:f>
                            <m:fPr>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2</m:t>
                              </m:r>
                            </m:num>
                            <m:den>
                              <m:r>
                                <a:rPr lang="en-IN" sz="2400" i="1" dirty="0">
                                  <a:solidFill>
                                    <a:schemeClr val="tx1"/>
                                  </a:solidFill>
                                  <a:latin typeface="Cambria Math" panose="02040503050406030204" pitchFamily="18" charset="0"/>
                                </a:rPr>
                                <m:t>𝜋</m:t>
                              </m:r>
                            </m:den>
                          </m:f>
                          <m:f>
                            <m:fPr>
                              <m:ctrlPr>
                                <a:rPr lang="en-IN" sz="2400" i="1" dirty="0">
                                  <a:solidFill>
                                    <a:schemeClr val="tx1"/>
                                  </a:solidFill>
                                  <a:latin typeface="Cambria Math" panose="02040503050406030204" pitchFamily="18" charset="0"/>
                                </a:rPr>
                              </m:ctrlPr>
                            </m:fPr>
                            <m:num>
                              <m:r>
                                <a:rPr lang="en-IN" sz="2400" i="1" dirty="0">
                                  <a:solidFill>
                                    <a:schemeClr val="tx1"/>
                                  </a:solidFill>
                                  <a:latin typeface="Cambria Math" panose="02040503050406030204" pitchFamily="18" charset="0"/>
                                </a:rPr>
                                <m:t>𝑏</m:t>
                              </m:r>
                            </m:num>
                            <m:den>
                              <m:r>
                                <a:rPr lang="en-IN" sz="2400" i="1" dirty="0">
                                  <a:solidFill>
                                    <a:schemeClr val="tx1"/>
                                  </a:solidFill>
                                  <a:latin typeface="Cambria Math" panose="02040503050406030204" pitchFamily="18" charset="0"/>
                                </a:rPr>
                                <m:t>𝑎</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𝑡</m:t>
                                  </m:r>
                                </m:e>
                                <m:sub>
                                  <m:r>
                                    <m:rPr>
                                      <m:sty m:val="p"/>
                                    </m:rPr>
                                    <a:rPr lang="en-IN" sz="2400" b="0" i="0" dirty="0" smtClean="0">
                                      <a:solidFill>
                                        <a:schemeClr val="tx1"/>
                                      </a:solidFill>
                                      <a:latin typeface="Cambria Math" panose="02040503050406030204" pitchFamily="18" charset="0"/>
                                    </a:rPr>
                                    <m:t>SH</m:t>
                                  </m:r>
                                </m:sub>
                              </m:sSub>
                            </m:den>
                          </m:f>
                        </m:e>
                      </m:d>
                      <m:r>
                        <a:rPr lang="en-IN" sz="2400" i="1" dirty="0">
                          <a:solidFill>
                            <a:schemeClr val="tx1"/>
                          </a:solidFill>
                          <a:latin typeface="Cambria Math" panose="02040503050406030204" pitchFamily="18" charset="0"/>
                        </a:rPr>
                        <m:t>𝑇</m:t>
                      </m:r>
                      <m:r>
                        <a:rPr lang="en-IN" sz="2400" i="0" dirty="0">
                          <a:solidFill>
                            <a:schemeClr val="tx1"/>
                          </a:solidFill>
                          <a:latin typeface="Cambria Math" panose="02040503050406030204" pitchFamily="18" charset="0"/>
                        </a:rPr>
                        <m:t>=</m:t>
                      </m:r>
                      <m:d>
                        <m:dPr>
                          <m:ctrlPr>
                            <a:rPr lang="en-IN" sz="2400" i="1" dirty="0">
                              <a:solidFill>
                                <a:schemeClr val="tx1"/>
                              </a:solidFill>
                              <a:latin typeface="Cambria Math" panose="02040503050406030204" pitchFamily="18" charset="0"/>
                            </a:rPr>
                          </m:ctrlPr>
                        </m:dPr>
                        <m:e>
                          <m:f>
                            <m:fPr>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1</m:t>
                              </m:r>
                            </m:num>
                            <m:den>
                              <m:r>
                                <a:rPr lang="en-IN" sz="2400" i="0" dirty="0">
                                  <a:solidFill>
                                    <a:schemeClr val="tx1"/>
                                  </a:solidFill>
                                  <a:latin typeface="Cambria Math" panose="02040503050406030204" pitchFamily="18" charset="0"/>
                                </a:rPr>
                                <m:t>2</m:t>
                              </m:r>
                            </m:den>
                          </m:f>
                          <m:f>
                            <m:fPr>
                              <m:ctrlPr>
                                <a:rPr lang="en-IN" sz="2400" i="1" dirty="0">
                                  <a:solidFill>
                                    <a:schemeClr val="tx1"/>
                                  </a:solidFill>
                                  <a:latin typeface="Cambria Math" panose="02040503050406030204" pitchFamily="18" charset="0"/>
                                </a:rPr>
                              </m:ctrlPr>
                            </m:fPr>
                            <m:num>
                              <m:r>
                                <a:rPr lang="en-IN" sz="2400" i="1" dirty="0">
                                  <a:solidFill>
                                    <a:schemeClr val="tx1"/>
                                  </a:solidFill>
                                  <a:latin typeface="Cambria Math" panose="02040503050406030204" pitchFamily="18" charset="0"/>
                                </a:rPr>
                                <m:t>𝜌</m:t>
                              </m:r>
                            </m:num>
                            <m:den>
                              <m:sSubSup>
                                <m:sSubSupPr>
                                  <m:ctrlPr>
                                    <a:rPr lang="en-IN" sz="2400" i="1" dirty="0">
                                      <a:solidFill>
                                        <a:schemeClr val="tx1"/>
                                      </a:solidFill>
                                      <a:latin typeface="Cambria Math" panose="02040503050406030204" pitchFamily="18" charset="0"/>
                                    </a:rPr>
                                  </m:ctrlPr>
                                </m:sSubSupPr>
                                <m:e>
                                  <m:r>
                                    <a:rPr lang="en-IN" sz="2400" i="1" dirty="0">
                                      <a:solidFill>
                                        <a:schemeClr val="tx1"/>
                                      </a:solidFill>
                                      <a:latin typeface="Cambria Math" panose="02040503050406030204" pitchFamily="18" charset="0"/>
                                    </a:rPr>
                                    <m:t>𝛩</m:t>
                                  </m:r>
                                </m:e>
                                <m:sub>
                                  <m:r>
                                    <a:rPr lang="en-IN" sz="2400" b="0" i="1" dirty="0" smtClean="0">
                                      <a:solidFill>
                                        <a:schemeClr val="tx1"/>
                                      </a:solidFill>
                                      <a:latin typeface="Cambria Math" panose="02040503050406030204" pitchFamily="18" charset="0"/>
                                    </a:rPr>
                                    <m:t>𝑆𝐻</m:t>
                                  </m:r>
                                </m:sub>
                                <m:sup>
                                  <m:r>
                                    <a:rPr lang="en-IN" sz="2400" i="0" dirty="0">
                                      <a:solidFill>
                                        <a:schemeClr val="tx1"/>
                                      </a:solidFill>
                                      <a:latin typeface="Cambria Math" panose="02040503050406030204" pitchFamily="18" charset="0"/>
                                    </a:rPr>
                                    <m:t>2</m:t>
                                  </m:r>
                                </m:sup>
                              </m:sSubSup>
                            </m:den>
                          </m:f>
                        </m:e>
                      </m:d>
                      <m:d>
                        <m:dPr>
                          <m:ctrlPr>
                            <a:rPr lang="en-IN" sz="2400" i="1" dirty="0">
                              <a:solidFill>
                                <a:schemeClr val="tx1"/>
                              </a:solidFill>
                              <a:latin typeface="Cambria Math" panose="02040503050406030204" pitchFamily="18" charset="0"/>
                            </a:rPr>
                          </m:ctrlPr>
                        </m:dPr>
                        <m:e>
                          <m:f>
                            <m:fPr>
                              <m:ctrlPr>
                                <a:rPr lang="en-IN" sz="2400" i="1" dirty="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𝑡</m:t>
                                  </m:r>
                                </m:e>
                                <m:sub>
                                  <m:r>
                                    <a:rPr lang="en-IN" sz="2400" b="0" i="1" dirty="0" smtClean="0">
                                      <a:solidFill>
                                        <a:schemeClr val="tx1"/>
                                      </a:solidFill>
                                      <a:latin typeface="Cambria Math" panose="02040503050406030204" pitchFamily="18" charset="0"/>
                                    </a:rPr>
                                    <m:t>𝑆𝐻</m:t>
                                  </m:r>
                                </m:sub>
                              </m:sSub>
                            </m:num>
                            <m:den>
                              <m:r>
                                <a:rPr lang="en-IN" sz="2400" i="1" dirty="0">
                                  <a:solidFill>
                                    <a:schemeClr val="tx1"/>
                                  </a:solidFill>
                                  <a:latin typeface="Cambria Math" panose="02040503050406030204" pitchFamily="18" charset="0"/>
                                </a:rPr>
                                <m:t>𝐴</m:t>
                              </m:r>
                            </m:den>
                          </m:f>
                        </m:e>
                      </m:d>
                      <m:sSubSup>
                        <m:sSubSupPr>
                          <m:ctrlPr>
                            <a:rPr lang="en-IN" sz="2400" i="1" dirty="0">
                              <a:solidFill>
                                <a:schemeClr val="tx1"/>
                              </a:solidFill>
                              <a:latin typeface="Cambria Math" panose="02040503050406030204" pitchFamily="18" charset="0"/>
                            </a:rPr>
                          </m:ctrlPr>
                        </m:sSubSupPr>
                        <m:e>
                          <m:r>
                            <a:rPr lang="en-IN" sz="2400" i="1" dirty="0">
                              <a:solidFill>
                                <a:schemeClr val="tx1"/>
                              </a:solidFill>
                              <a:latin typeface="Cambria Math" panose="02040503050406030204" pitchFamily="18" charset="0"/>
                            </a:rPr>
                            <m:t>𝐼</m:t>
                          </m:r>
                        </m:e>
                        <m:sub>
                          <m:r>
                            <a:rPr lang="en-IN" sz="2400" b="0" i="1" dirty="0" smtClean="0">
                              <a:solidFill>
                                <a:schemeClr val="tx1"/>
                              </a:solidFill>
                              <a:latin typeface="Cambria Math" panose="02040503050406030204" pitchFamily="18" charset="0"/>
                            </a:rPr>
                            <m:t>𝑠</m:t>
                          </m:r>
                        </m:sub>
                        <m:sup>
                          <m:r>
                            <a:rPr lang="en-IN" sz="2400" dirty="0">
                              <a:solidFill>
                                <a:schemeClr val="tx1"/>
                              </a:solidFill>
                              <a:latin typeface="Cambria Math" panose="02040503050406030204" pitchFamily="18" charset="0"/>
                            </a:rPr>
                            <m:t>2</m:t>
                          </m:r>
                        </m:sup>
                      </m:sSubSup>
                      <m:r>
                        <a:rPr lang="en-IN" sz="2400" b="0" i="1" dirty="0" smtClean="0">
                          <a:solidFill>
                            <a:schemeClr val="tx1"/>
                          </a:solidFill>
                          <a:latin typeface="Cambria Math" panose="02040503050406030204" pitchFamily="18" charset="0"/>
                        </a:rPr>
                        <m:t>𝑇</m:t>
                      </m:r>
                    </m:oMath>
                  </m:oMathPara>
                </a14:m>
                <a:endParaRPr lang="en-IN" sz="2400" dirty="0">
                  <a:solidFill>
                    <a:schemeClr val="tx1"/>
                  </a:solidFill>
                </a:endParaRPr>
              </a:p>
            </p:txBody>
          </p:sp>
        </mc:Choice>
        <mc:Fallback xmlns="">
          <p:sp>
            <p:nvSpPr>
              <p:cNvPr id="111" name="TextBox 110">
                <a:extLst>
                  <a:ext uri="{FF2B5EF4-FFF2-40B4-BE49-F238E27FC236}">
                    <a16:creationId xmlns:a16="http://schemas.microsoft.com/office/drawing/2014/main" id="{64C8EBF2-29D9-4F5B-B6FF-BE5C17CCFD11}"/>
                  </a:ext>
                </a:extLst>
              </p:cNvPr>
              <p:cNvSpPr txBox="1">
                <a:spLocks noRot="1" noChangeAspect="1" noMove="1" noResize="1" noEditPoints="1" noAdjustHandles="1" noChangeArrowheads="1" noChangeShapeType="1" noTextEdit="1"/>
              </p:cNvSpPr>
              <p:nvPr/>
            </p:nvSpPr>
            <p:spPr>
              <a:xfrm>
                <a:off x="1755924" y="3820224"/>
                <a:ext cx="7507711" cy="995144"/>
              </a:xfrm>
              <a:prstGeom prst="rect">
                <a:avLst/>
              </a:prstGeom>
              <a:blipFill>
                <a:blip r:embed="rId6"/>
                <a:stretch>
                  <a:fillRect/>
                </a:stretch>
              </a:blipFill>
            </p:spPr>
            <p:txBody>
              <a:bodyPr/>
              <a:lstStyle/>
              <a:p>
                <a:r>
                  <a:rPr lang="en-IN">
                    <a:noFill/>
                  </a:rPr>
                  <a:t> </a:t>
                </a:r>
              </a:p>
            </p:txBody>
          </p:sp>
        </mc:Fallback>
      </mc:AlternateContent>
      <p:sp>
        <p:nvSpPr>
          <p:cNvPr id="115" name="TextBox 114">
            <a:extLst>
              <a:ext uri="{FF2B5EF4-FFF2-40B4-BE49-F238E27FC236}">
                <a16:creationId xmlns:a16="http://schemas.microsoft.com/office/drawing/2014/main" id="{E6F1D766-455D-4E96-9DBF-D9E7EA6627AF}"/>
              </a:ext>
            </a:extLst>
          </p:cNvPr>
          <p:cNvSpPr txBox="1"/>
          <p:nvPr/>
        </p:nvSpPr>
        <p:spPr>
          <a:xfrm>
            <a:off x="7152409" y="5058927"/>
            <a:ext cx="1314663" cy="400110"/>
          </a:xfrm>
          <a:prstGeom prst="rect">
            <a:avLst/>
          </a:prstGeom>
          <a:solidFill>
            <a:schemeClr val="accent2">
              <a:lumMod val="40000"/>
              <a:lumOff val="60000"/>
            </a:schemeClr>
          </a:solidFill>
        </p:spPr>
        <p:txBody>
          <a:bodyPr wrap="square" rtlCol="0">
            <a:spAutoFit/>
          </a:bodyPr>
          <a:lstStyle/>
          <a:p>
            <a:pPr algn="ctr"/>
            <a:r>
              <a:rPr lang="en-IN" sz="2000" dirty="0"/>
              <a:t>Dimension</a:t>
            </a:r>
          </a:p>
        </p:txBody>
      </p:sp>
      <p:cxnSp>
        <p:nvCxnSpPr>
          <p:cNvPr id="116" name="Straight Arrow Connector 115">
            <a:extLst>
              <a:ext uri="{FF2B5EF4-FFF2-40B4-BE49-F238E27FC236}">
                <a16:creationId xmlns:a16="http://schemas.microsoft.com/office/drawing/2014/main" id="{07C88165-3EA9-4279-91FD-2C9F71D518BF}"/>
              </a:ext>
            </a:extLst>
          </p:cNvPr>
          <p:cNvCxnSpPr>
            <a:cxnSpLocks/>
          </p:cNvCxnSpPr>
          <p:nvPr/>
        </p:nvCxnSpPr>
        <p:spPr>
          <a:xfrm flipV="1">
            <a:off x="6148261" y="4817406"/>
            <a:ext cx="974975" cy="3250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36BEEAD-7A6F-4013-B4AC-D3AB69D7747F}"/>
              </a:ext>
            </a:extLst>
          </p:cNvPr>
          <p:cNvCxnSpPr>
            <a:cxnSpLocks/>
          </p:cNvCxnSpPr>
          <p:nvPr/>
        </p:nvCxnSpPr>
        <p:spPr>
          <a:xfrm flipV="1">
            <a:off x="7722260" y="4732176"/>
            <a:ext cx="493959" cy="2877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C3F5B736-1467-46FD-997D-09C002A67157}"/>
              </a:ext>
            </a:extLst>
          </p:cNvPr>
          <p:cNvSpPr txBox="1"/>
          <p:nvPr/>
        </p:nvSpPr>
        <p:spPr>
          <a:xfrm>
            <a:off x="4551324" y="5568001"/>
            <a:ext cx="3483693" cy="461665"/>
          </a:xfrm>
          <a:prstGeom prst="rect">
            <a:avLst/>
          </a:prstGeom>
          <a:noFill/>
        </p:spPr>
        <p:txBody>
          <a:bodyPr wrap="square" rtlCol="0">
            <a:spAutoFit/>
          </a:bodyPr>
          <a:lstStyle/>
          <a:p>
            <a:r>
              <a:rPr lang="en-IN" sz="2400" b="1" dirty="0">
                <a:solidFill>
                  <a:srgbClr val="C00000"/>
                </a:solidFill>
              </a:rPr>
              <a:t>Energy dissipation: ~0.1 fJ</a:t>
            </a:r>
          </a:p>
        </p:txBody>
      </p:sp>
      <p:sp>
        <p:nvSpPr>
          <p:cNvPr id="125" name="TextBox 124">
            <a:extLst>
              <a:ext uri="{FF2B5EF4-FFF2-40B4-BE49-F238E27FC236}">
                <a16:creationId xmlns:a16="http://schemas.microsoft.com/office/drawing/2014/main" id="{8CC88E85-817F-4EC9-8F88-026A7FDC5D48}"/>
              </a:ext>
            </a:extLst>
          </p:cNvPr>
          <p:cNvSpPr txBox="1"/>
          <p:nvPr/>
        </p:nvSpPr>
        <p:spPr>
          <a:xfrm>
            <a:off x="2179666" y="6161102"/>
            <a:ext cx="6511208" cy="338554"/>
          </a:xfrm>
          <a:prstGeom prst="rect">
            <a:avLst/>
          </a:prstGeom>
          <a:noFill/>
        </p:spPr>
        <p:txBody>
          <a:bodyPr wrap="square" rtlCol="0">
            <a:spAutoFit/>
          </a:bodyPr>
          <a:lstStyle/>
          <a:p>
            <a:r>
              <a:rPr lang="en-IN" sz="1600" dirty="0"/>
              <a:t>Roy, K., J. Phys. D: Appl. Phys. (Fast Track Communication) </a:t>
            </a:r>
            <a:r>
              <a:rPr lang="en-IN" sz="1600" b="1" dirty="0"/>
              <a:t>47 , </a:t>
            </a:r>
            <a:r>
              <a:rPr lang="en-IN" sz="1600" dirty="0"/>
              <a:t>422001 (2014)</a:t>
            </a:r>
          </a:p>
        </p:txBody>
      </p:sp>
      <p:pic>
        <p:nvPicPr>
          <p:cNvPr id="8" name="Picture 7">
            <a:extLst>
              <a:ext uri="{FF2B5EF4-FFF2-40B4-BE49-F238E27FC236}">
                <a16:creationId xmlns:a16="http://schemas.microsoft.com/office/drawing/2014/main" id="{CA7CC6DB-781C-4A45-8700-3ED9CBFC9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31" y="857047"/>
            <a:ext cx="3149200" cy="2104238"/>
          </a:xfrm>
          <a:prstGeom prst="rect">
            <a:avLst/>
          </a:prstGeom>
        </p:spPr>
      </p:pic>
      <p:sp>
        <p:nvSpPr>
          <p:cNvPr id="78" name="TextBox 77">
            <a:extLst>
              <a:ext uri="{FF2B5EF4-FFF2-40B4-BE49-F238E27FC236}">
                <a16:creationId xmlns:a16="http://schemas.microsoft.com/office/drawing/2014/main" id="{CE78B043-A697-4430-AAD0-7E7384F0DF0D}"/>
              </a:ext>
            </a:extLst>
          </p:cNvPr>
          <p:cNvSpPr txBox="1"/>
          <p:nvPr/>
        </p:nvSpPr>
        <p:spPr>
          <a:xfrm>
            <a:off x="3134127" y="937298"/>
            <a:ext cx="2336474" cy="461665"/>
          </a:xfrm>
          <a:prstGeom prst="rect">
            <a:avLst/>
          </a:prstGeom>
          <a:solidFill>
            <a:schemeClr val="accent2">
              <a:lumMod val="40000"/>
              <a:lumOff val="60000"/>
            </a:schemeClr>
          </a:solidFill>
        </p:spPr>
        <p:txBody>
          <a:bodyPr wrap="square" rtlCol="0">
            <a:spAutoFit/>
          </a:bodyPr>
          <a:lstStyle/>
          <a:p>
            <a:pPr algn="ctr"/>
            <a:r>
              <a:rPr lang="en-IN" sz="2400" b="1" dirty="0"/>
              <a:t>Pure </a:t>
            </a:r>
            <a:r>
              <a:rPr lang="en-IN" sz="2400" dirty="0"/>
              <a:t>spin current</a:t>
            </a:r>
          </a:p>
        </p:txBody>
      </p:sp>
      <p:sp>
        <p:nvSpPr>
          <p:cNvPr id="146" name="TextBox 145">
            <a:extLst>
              <a:ext uri="{FF2B5EF4-FFF2-40B4-BE49-F238E27FC236}">
                <a16:creationId xmlns:a16="http://schemas.microsoft.com/office/drawing/2014/main" id="{63385330-DB04-4724-9714-BBC6B809DE8E}"/>
              </a:ext>
            </a:extLst>
          </p:cNvPr>
          <p:cNvSpPr txBox="1"/>
          <p:nvPr/>
        </p:nvSpPr>
        <p:spPr>
          <a:xfrm flipH="1">
            <a:off x="-12491" y="3467424"/>
            <a:ext cx="2395286" cy="693712"/>
          </a:xfrm>
          <a:prstGeom prst="rect">
            <a:avLst/>
          </a:prstGeom>
          <a:noFill/>
        </p:spPr>
        <p:txBody>
          <a:bodyPr wrap="square" rtlCol="0">
            <a:spAutoFit/>
          </a:bodyPr>
          <a:lstStyle/>
          <a:p>
            <a:pPr algn="ctr"/>
            <a:r>
              <a:rPr lang="en-IN" sz="2000" dirty="0"/>
              <a:t>Spin-orbit interaction</a:t>
            </a:r>
          </a:p>
          <a:p>
            <a:pPr algn="ctr"/>
            <a:r>
              <a:rPr lang="en-IN" sz="2000" dirty="0"/>
              <a:t>Pt, Ta, W, CuBi</a:t>
            </a:r>
          </a:p>
        </p:txBody>
      </p:sp>
      <p:sp>
        <p:nvSpPr>
          <p:cNvPr id="148" name="Date Placeholder 3">
            <a:extLst>
              <a:ext uri="{FF2B5EF4-FFF2-40B4-BE49-F238E27FC236}">
                <a16:creationId xmlns:a16="http://schemas.microsoft.com/office/drawing/2014/main" id="{0FC1AD09-58DC-4EC7-A9A5-EE2130FCF655}"/>
              </a:ext>
            </a:extLst>
          </p:cNvPr>
          <p:cNvSpPr>
            <a:spLocks noGrp="1"/>
          </p:cNvSpPr>
          <p:nvPr>
            <p:ph type="dt" sz="half" idx="10"/>
          </p:nvPr>
        </p:nvSpPr>
        <p:spPr>
          <a:xfrm>
            <a:off x="145643" y="6492875"/>
            <a:ext cx="2057400" cy="365125"/>
          </a:xfrm>
        </p:spPr>
        <p:txBody>
          <a:bodyPr/>
          <a:lstStyle/>
          <a:p>
            <a:r>
              <a:rPr lang="en-US"/>
              <a:t>Priyesh Kumar</a:t>
            </a:r>
            <a:endParaRPr lang="en-US" dirty="0"/>
          </a:p>
        </p:txBody>
      </p:sp>
      <p:sp>
        <p:nvSpPr>
          <p:cNvPr id="149" name="TextBox 148">
            <a:extLst>
              <a:ext uri="{FF2B5EF4-FFF2-40B4-BE49-F238E27FC236}">
                <a16:creationId xmlns:a16="http://schemas.microsoft.com/office/drawing/2014/main" id="{D01FD1CE-86E4-402D-A297-B3081824DE47}"/>
              </a:ext>
            </a:extLst>
          </p:cNvPr>
          <p:cNvSpPr txBox="1"/>
          <p:nvPr/>
        </p:nvSpPr>
        <p:spPr>
          <a:xfrm>
            <a:off x="644021" y="2663850"/>
            <a:ext cx="2167244" cy="400110"/>
          </a:xfrm>
          <a:prstGeom prst="rect">
            <a:avLst/>
          </a:prstGeom>
          <a:noFill/>
        </p:spPr>
        <p:txBody>
          <a:bodyPr wrap="square" rtlCol="0">
            <a:spAutoFit/>
          </a:bodyPr>
          <a:lstStyle/>
          <a:p>
            <a:r>
              <a:rPr lang="en-IN" sz="2000" dirty="0"/>
              <a:t>Spin-Hall material</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BBBF484-F246-4794-97E0-FD779B66C8D5}"/>
                  </a:ext>
                </a:extLst>
              </p:cNvPr>
              <p:cNvSpPr txBox="1"/>
              <p:nvPr/>
            </p:nvSpPr>
            <p:spPr>
              <a:xfrm>
                <a:off x="2465975" y="1610497"/>
                <a:ext cx="3928649" cy="400110"/>
              </a:xfrm>
              <a:prstGeom prst="rect">
                <a:avLst/>
              </a:prstGeom>
              <a:solidFill>
                <a:schemeClr val="accent6">
                  <a:lumMod val="40000"/>
                  <a:lumOff val="60000"/>
                </a:schemeClr>
              </a:solidFill>
            </p:spPr>
            <p:txBody>
              <a:bodyPr wrap="square" rtlCol="0">
                <a:spAutoFit/>
              </a:bodyPr>
              <a:lstStyle/>
              <a:p>
                <a:pPr algn="ctr"/>
                <a:r>
                  <a:rPr lang="en-IN" sz="2000" dirty="0"/>
                  <a:t>b </a:t>
                </a:r>
                <a14:m>
                  <m:oMath xmlns:m="http://schemas.openxmlformats.org/officeDocument/2006/math">
                    <m:r>
                      <a:rPr lang="en-IN" sz="2000" i="1" dirty="0" smtClean="0">
                        <a:latin typeface="Cambria Math" panose="02040503050406030204" pitchFamily="18" charset="0"/>
                      </a:rPr>
                      <m:t>=10 </m:t>
                    </m:r>
                    <m:r>
                      <a:rPr lang="en-IN" sz="2000" i="1" dirty="0" smtClean="0">
                        <a:latin typeface="Cambria Math" panose="02040503050406030204" pitchFamily="18" charset="0"/>
                      </a:rPr>
                      <m:t>𝑛𝑚</m:t>
                    </m:r>
                    <m:r>
                      <a:rPr lang="en-IN" sz="2000" b="0" i="1" dirty="0" smtClean="0">
                        <a:latin typeface="Cambria Math" panose="02040503050406030204" pitchFamily="18" charset="0"/>
                      </a:rPr>
                      <m:t>, </m:t>
                    </m:r>
                    <m:r>
                      <a:rPr lang="en-IN" sz="2000" i="1" dirty="0" err="1" smtClean="0">
                        <a:latin typeface="Cambria Math" panose="02040503050406030204" pitchFamily="18" charset="0"/>
                      </a:rPr>
                      <m:t>𝑡</m:t>
                    </m:r>
                    <m:r>
                      <a:rPr lang="en-IN" sz="2000" i="1" baseline="-25000" dirty="0" err="1" smtClean="0">
                        <a:latin typeface="Cambria Math" panose="02040503050406030204" pitchFamily="18" charset="0"/>
                      </a:rPr>
                      <m:t>𝑆𝐻</m:t>
                    </m:r>
                    <m:r>
                      <a:rPr lang="en-IN" sz="2000" i="1" dirty="0" smtClean="0">
                        <a:latin typeface="Cambria Math" panose="02040503050406030204" pitchFamily="18" charset="0"/>
                      </a:rPr>
                      <m:t>=1 </m:t>
                    </m:r>
                    <m:r>
                      <a:rPr lang="en-IN" sz="2000" i="1" dirty="0" smtClean="0">
                        <a:latin typeface="Cambria Math" panose="02040503050406030204" pitchFamily="18" charset="0"/>
                      </a:rPr>
                      <m:t>𝑛𝑚</m:t>
                    </m:r>
                    <m:r>
                      <a:rPr lang="en-IN" sz="2000" b="0" i="1" dirty="0" smtClean="0">
                        <a:latin typeface="Cambria Math" panose="02040503050406030204" pitchFamily="18" charset="0"/>
                      </a:rPr>
                      <m:t>,</m:t>
                    </m:r>
                    <m:sSub>
                      <m:sSubPr>
                        <m:ctrlPr>
                          <a:rPr lang="en-IN" sz="2000" i="1" dirty="0" smtClean="0">
                            <a:latin typeface="Cambria Math" panose="02040503050406030204" pitchFamily="18" charset="0"/>
                          </a:rPr>
                        </m:ctrlPr>
                      </m:sSubPr>
                      <m:e>
                        <m:r>
                          <a:rPr lang="en-IN" sz="2000" i="1" dirty="0">
                            <a:latin typeface="Cambria Math" panose="02040503050406030204" pitchFamily="18" charset="0"/>
                          </a:rPr>
                          <m:t>𝛩</m:t>
                        </m:r>
                      </m:e>
                      <m:sub>
                        <m:r>
                          <a:rPr lang="en-IN" sz="2000" i="1" dirty="0">
                            <a:latin typeface="Cambria Math" panose="02040503050406030204" pitchFamily="18" charset="0"/>
                          </a:rPr>
                          <m:t>𝑆𝐻</m:t>
                        </m:r>
                      </m:sub>
                    </m:sSub>
                    <m:r>
                      <a:rPr lang="en-IN" sz="2000" i="1" dirty="0" smtClean="0">
                        <a:latin typeface="Cambria Math" panose="02040503050406030204" pitchFamily="18" charset="0"/>
                      </a:rPr>
                      <m:t>=0.3 </m:t>
                    </m:r>
                    <m:r>
                      <a:rPr lang="en-IN" sz="2000" i="1" baseline="-25000" dirty="0" smtClean="0">
                        <a:latin typeface="Cambria Math" panose="02040503050406030204" pitchFamily="18" charset="0"/>
                      </a:rPr>
                      <m:t> </m:t>
                    </m:r>
                  </m:oMath>
                </a14:m>
                <a:endParaRPr lang="en-IN" sz="2000" baseline="-25000" dirty="0"/>
              </a:p>
            </p:txBody>
          </p:sp>
        </mc:Choice>
        <mc:Fallback xmlns="">
          <p:sp>
            <p:nvSpPr>
              <p:cNvPr id="39" name="TextBox 38">
                <a:extLst>
                  <a:ext uri="{FF2B5EF4-FFF2-40B4-BE49-F238E27FC236}">
                    <a16:creationId xmlns:a16="http://schemas.microsoft.com/office/drawing/2014/main" id="{DBBBF484-F246-4794-97E0-FD779B66C8D5}"/>
                  </a:ext>
                </a:extLst>
              </p:cNvPr>
              <p:cNvSpPr txBox="1">
                <a:spLocks noRot="1" noChangeAspect="1" noMove="1" noResize="1" noEditPoints="1" noAdjustHandles="1" noChangeArrowheads="1" noChangeShapeType="1" noTextEdit="1"/>
              </p:cNvSpPr>
              <p:nvPr/>
            </p:nvSpPr>
            <p:spPr>
              <a:xfrm>
                <a:off x="2465975" y="1610497"/>
                <a:ext cx="3928649" cy="400110"/>
              </a:xfrm>
              <a:prstGeom prst="rect">
                <a:avLst/>
              </a:prstGeom>
              <a:blipFill>
                <a:blip r:embed="rId8"/>
                <a:stretch>
                  <a:fillRect l="-1553" t="-7576" b="-257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1AB7827-17BC-4A0B-9E14-EB536E76AFF9}"/>
                  </a:ext>
                </a:extLst>
              </p:cNvPr>
              <p:cNvSpPr txBox="1"/>
              <p:nvPr/>
            </p:nvSpPr>
            <p:spPr>
              <a:xfrm>
                <a:off x="4082462" y="2083628"/>
                <a:ext cx="1024294" cy="720903"/>
              </a:xfrm>
              <a:prstGeom prst="rect">
                <a:avLst/>
              </a:prstGeom>
              <a:solidFill>
                <a:schemeClr val="accent6">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rPr>
                        <m:t> </m:t>
                      </m:r>
                      <m:f>
                        <m:fPr>
                          <m:ctrlPr>
                            <a:rPr lang="en-IN" sz="2000" b="0" i="1" dirty="0" smtClean="0">
                              <a:latin typeface="Cambria Math" panose="02040503050406030204" pitchFamily="18" charset="0"/>
                            </a:rPr>
                          </m:ctrlPr>
                        </m:fPr>
                        <m:num>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𝐼</m:t>
                              </m:r>
                            </m:e>
                            <m:sub>
                              <m:r>
                                <a:rPr lang="en-IN" sz="2000" b="0" i="1" dirty="0" smtClean="0">
                                  <a:latin typeface="Cambria Math" panose="02040503050406030204" pitchFamily="18" charset="0"/>
                                </a:rPr>
                                <m:t>𝑆</m:t>
                              </m:r>
                            </m:sub>
                          </m:sSub>
                        </m:num>
                        <m:den>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𝐼</m:t>
                              </m:r>
                            </m:e>
                            <m:sub>
                              <m:r>
                                <a:rPr lang="en-IN" sz="2000" b="0" i="1" dirty="0" smtClean="0">
                                  <a:latin typeface="Cambria Math" panose="02040503050406030204" pitchFamily="18" charset="0"/>
                                </a:rPr>
                                <m:t>𝐶</m:t>
                              </m:r>
                            </m:sub>
                          </m:sSub>
                        </m:den>
                      </m:f>
                      <m:r>
                        <a:rPr lang="en-IN" sz="2000" b="0" i="1" dirty="0" smtClean="0">
                          <a:latin typeface="Cambria Math" panose="02040503050406030204" pitchFamily="18" charset="0"/>
                        </a:rPr>
                        <m:t>=3</m:t>
                      </m:r>
                      <m:r>
                        <a:rPr lang="en-IN" sz="2000" i="1" dirty="0" smtClean="0">
                          <a:latin typeface="Cambria Math" panose="02040503050406030204" pitchFamily="18" charset="0"/>
                        </a:rPr>
                        <m:t> </m:t>
                      </m:r>
                      <m:r>
                        <a:rPr lang="en-IN" sz="2000" i="1" baseline="-25000" dirty="0" smtClean="0">
                          <a:latin typeface="Cambria Math" panose="02040503050406030204" pitchFamily="18" charset="0"/>
                        </a:rPr>
                        <m:t> </m:t>
                      </m:r>
                    </m:oMath>
                  </m:oMathPara>
                </a14:m>
                <a:endParaRPr lang="en-IN" sz="2000" baseline="-25000" dirty="0"/>
              </a:p>
            </p:txBody>
          </p:sp>
        </mc:Choice>
        <mc:Fallback xmlns="">
          <p:sp>
            <p:nvSpPr>
              <p:cNvPr id="41" name="TextBox 40">
                <a:extLst>
                  <a:ext uri="{FF2B5EF4-FFF2-40B4-BE49-F238E27FC236}">
                    <a16:creationId xmlns:a16="http://schemas.microsoft.com/office/drawing/2014/main" id="{81AB7827-17BC-4A0B-9E14-EB536E76AFF9}"/>
                  </a:ext>
                </a:extLst>
              </p:cNvPr>
              <p:cNvSpPr txBox="1">
                <a:spLocks noRot="1" noChangeAspect="1" noMove="1" noResize="1" noEditPoints="1" noAdjustHandles="1" noChangeArrowheads="1" noChangeShapeType="1" noTextEdit="1"/>
              </p:cNvSpPr>
              <p:nvPr/>
            </p:nvSpPr>
            <p:spPr>
              <a:xfrm>
                <a:off x="4082462" y="2083628"/>
                <a:ext cx="1024294" cy="720903"/>
              </a:xfrm>
              <a:prstGeom prst="rect">
                <a:avLst/>
              </a:prstGeom>
              <a:blipFill>
                <a:blip r:embed="rId9"/>
                <a:stretch>
                  <a:fillRect/>
                </a:stretch>
              </a:blipFill>
            </p:spPr>
            <p:txBody>
              <a:bodyPr/>
              <a:lstStyle/>
              <a:p>
                <a:r>
                  <a:rPr lang="en-IN">
                    <a:noFill/>
                  </a:rPr>
                  <a:t> </a:t>
                </a:r>
              </a:p>
            </p:txBody>
          </p:sp>
        </mc:Fallback>
      </mc:AlternateContent>
      <p:grpSp>
        <p:nvGrpSpPr>
          <p:cNvPr id="42" name="Group 41">
            <a:extLst>
              <a:ext uri="{FF2B5EF4-FFF2-40B4-BE49-F238E27FC236}">
                <a16:creationId xmlns:a16="http://schemas.microsoft.com/office/drawing/2014/main" id="{3C448DAF-3D3D-4FEC-BEED-4BC28468C590}"/>
              </a:ext>
            </a:extLst>
          </p:cNvPr>
          <p:cNvGrpSpPr/>
          <p:nvPr/>
        </p:nvGrpSpPr>
        <p:grpSpPr>
          <a:xfrm>
            <a:off x="55227" y="4409694"/>
            <a:ext cx="2147816" cy="1884040"/>
            <a:chOff x="3113177" y="1084846"/>
            <a:chExt cx="2147816" cy="1884040"/>
          </a:xfrm>
        </p:grpSpPr>
        <p:cxnSp>
          <p:nvCxnSpPr>
            <p:cNvPr id="43" name="Straight Arrow Connector 42">
              <a:extLst>
                <a:ext uri="{FF2B5EF4-FFF2-40B4-BE49-F238E27FC236}">
                  <a16:creationId xmlns:a16="http://schemas.microsoft.com/office/drawing/2014/main" id="{AB0074DA-3163-4AF5-B5F6-DEB50C0C0143}"/>
                </a:ext>
              </a:extLst>
            </p:cNvPr>
            <p:cNvCxnSpPr>
              <a:cxnSpLocks/>
            </p:cNvCxnSpPr>
            <p:nvPr/>
          </p:nvCxnSpPr>
          <p:spPr>
            <a:xfrm flipV="1">
              <a:off x="4140974" y="1457849"/>
              <a:ext cx="0" cy="6405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63CBAB-2C25-40C0-8E32-4A9AF6A29705}"/>
                </a:ext>
              </a:extLst>
            </p:cNvPr>
            <p:cNvCxnSpPr>
              <a:cxnSpLocks/>
            </p:cNvCxnSpPr>
            <p:nvPr/>
          </p:nvCxnSpPr>
          <p:spPr>
            <a:xfrm>
              <a:off x="4140904" y="2095779"/>
              <a:ext cx="88876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6BD007D-6E3A-4C44-86C4-6BBBF00E6560}"/>
                </a:ext>
              </a:extLst>
            </p:cNvPr>
            <p:cNvCxnSpPr>
              <a:cxnSpLocks/>
            </p:cNvCxnSpPr>
            <p:nvPr/>
          </p:nvCxnSpPr>
          <p:spPr>
            <a:xfrm flipH="1">
              <a:off x="3560185" y="2093032"/>
              <a:ext cx="580720" cy="4922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AB9FE0D-78B5-4836-844E-9E75189258CD}"/>
                    </a:ext>
                  </a:extLst>
                </p:cNvPr>
                <p:cNvSpPr txBox="1"/>
                <p:nvPr/>
              </p:nvSpPr>
              <p:spPr>
                <a:xfrm>
                  <a:off x="3699207" y="2568776"/>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   (ê</m:t>
                        </m:r>
                        <m:r>
                          <a:rPr lang="en-IN" sz="2000" b="1" i="1" baseline="-25000" dirty="0" smtClean="0">
                            <a:latin typeface="Cambria Math" panose="02040503050406030204" pitchFamily="18" charset="0"/>
                          </a:rPr>
                          <m:t>𝒙</m:t>
                        </m:r>
                        <m:r>
                          <a:rPr lang="en-IN" sz="2000" b="1" i="1" dirty="0" smtClean="0">
                            <a:latin typeface="Cambria Math" panose="02040503050406030204" pitchFamily="18" charset="0"/>
                          </a:rPr>
                          <m:t>)</m:t>
                        </m:r>
                      </m:oMath>
                    </m:oMathPara>
                  </a14:m>
                  <a:endParaRPr lang="en-IN" sz="2000" b="1" dirty="0"/>
                </a:p>
              </p:txBody>
            </p:sp>
          </mc:Choice>
          <mc:Fallback xmlns="">
            <p:sp>
              <p:nvSpPr>
                <p:cNvPr id="46" name="TextBox 45">
                  <a:extLst>
                    <a:ext uri="{FF2B5EF4-FFF2-40B4-BE49-F238E27FC236}">
                      <a16:creationId xmlns:a16="http://schemas.microsoft.com/office/drawing/2014/main" id="{1AB9FE0D-78B5-4836-844E-9E75189258CD}"/>
                    </a:ext>
                  </a:extLst>
                </p:cNvPr>
                <p:cNvSpPr txBox="1">
                  <a:spLocks noRot="1" noChangeAspect="1" noMove="1" noResize="1" noEditPoints="1" noAdjustHandles="1" noChangeArrowheads="1" noChangeShapeType="1" noTextEdit="1"/>
                </p:cNvSpPr>
                <p:nvPr/>
              </p:nvSpPr>
              <p:spPr>
                <a:xfrm>
                  <a:off x="3699207" y="2568776"/>
                  <a:ext cx="355412" cy="400110"/>
                </a:xfrm>
                <a:prstGeom prst="rect">
                  <a:avLst/>
                </a:prstGeom>
                <a:blipFill>
                  <a:blip r:embed="rId10"/>
                  <a:stretch>
                    <a:fillRect l="-43103" r="-62069" b="-153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79960C0-47E6-479E-9319-F841FF6251B8}"/>
                    </a:ext>
                  </a:extLst>
                </p:cNvPr>
                <p:cNvSpPr txBox="1"/>
                <p:nvPr/>
              </p:nvSpPr>
              <p:spPr>
                <a:xfrm>
                  <a:off x="3113177" y="2535860"/>
                  <a:ext cx="62111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a:latin typeface="Cambria Math" panose="02040503050406030204" pitchFamily="18" charset="0"/>
                          </a:rPr>
                          <m:t>− </m:t>
                        </m:r>
                        <m:r>
                          <a:rPr lang="en-IN" sz="2000" b="1" i="1" dirty="0">
                            <a:latin typeface="Cambria Math" panose="02040503050406030204" pitchFamily="18" charset="0"/>
                          </a:rPr>
                          <m:t>𝑱𝒄</m:t>
                        </m:r>
                        <m:r>
                          <a:rPr lang="en-IN" sz="2000" b="1" i="1" baseline="-25000" dirty="0" smtClean="0">
                            <a:latin typeface="Cambria Math" panose="02040503050406030204" pitchFamily="18" charset="0"/>
                          </a:rPr>
                          <m:t>  </m:t>
                        </m:r>
                      </m:oMath>
                    </m:oMathPara>
                  </a14:m>
                  <a:endParaRPr lang="en-IN" sz="2000" b="1" baseline="-25000" dirty="0"/>
                </a:p>
              </p:txBody>
            </p:sp>
          </mc:Choice>
          <mc:Fallback xmlns="">
            <p:sp>
              <p:nvSpPr>
                <p:cNvPr id="47" name="TextBox 46">
                  <a:extLst>
                    <a:ext uri="{FF2B5EF4-FFF2-40B4-BE49-F238E27FC236}">
                      <a16:creationId xmlns:a16="http://schemas.microsoft.com/office/drawing/2014/main" id="{779960C0-47E6-479E-9319-F841FF6251B8}"/>
                    </a:ext>
                  </a:extLst>
                </p:cNvPr>
                <p:cNvSpPr txBox="1">
                  <a:spLocks noRot="1" noChangeAspect="1" noMove="1" noResize="1" noEditPoints="1" noAdjustHandles="1" noChangeArrowheads="1" noChangeShapeType="1" noTextEdit="1"/>
                </p:cNvSpPr>
                <p:nvPr/>
              </p:nvSpPr>
              <p:spPr>
                <a:xfrm>
                  <a:off x="3113177" y="2535860"/>
                  <a:ext cx="621119" cy="400110"/>
                </a:xfrm>
                <a:prstGeom prst="rect">
                  <a:avLst/>
                </a:prstGeom>
                <a:blipFill>
                  <a:blip r:embed="rId11"/>
                  <a:stretch>
                    <a:fillRect l="-1961" b="-121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993A264-485F-4A46-9160-8385CA024A02}"/>
                    </a:ext>
                  </a:extLst>
                </p:cNvPr>
                <p:cNvSpPr txBox="1"/>
                <p:nvPr/>
              </p:nvSpPr>
              <p:spPr>
                <a:xfrm>
                  <a:off x="4905581" y="2131247"/>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(ê</m:t>
                        </m:r>
                        <m:r>
                          <a:rPr lang="en-IN" sz="2000" b="1" i="1" baseline="-25000" dirty="0" smtClean="0">
                            <a:latin typeface="Cambria Math" panose="02040503050406030204" pitchFamily="18" charset="0"/>
                          </a:rPr>
                          <m:t>𝒚</m:t>
                        </m:r>
                        <m:r>
                          <a:rPr lang="en-IN" sz="2000" b="1" i="1" dirty="0" smtClean="0">
                            <a:latin typeface="Cambria Math" panose="02040503050406030204" pitchFamily="18" charset="0"/>
                          </a:rPr>
                          <m:t>)</m:t>
                        </m:r>
                      </m:oMath>
                    </m:oMathPara>
                  </a14:m>
                  <a:endParaRPr lang="en-IN" sz="2000" b="1" dirty="0"/>
                </a:p>
              </p:txBody>
            </p:sp>
          </mc:Choice>
          <mc:Fallback xmlns="">
            <p:sp>
              <p:nvSpPr>
                <p:cNvPr id="48" name="TextBox 47">
                  <a:extLst>
                    <a:ext uri="{FF2B5EF4-FFF2-40B4-BE49-F238E27FC236}">
                      <a16:creationId xmlns:a16="http://schemas.microsoft.com/office/drawing/2014/main" id="{D993A264-485F-4A46-9160-8385CA024A02}"/>
                    </a:ext>
                  </a:extLst>
                </p:cNvPr>
                <p:cNvSpPr txBox="1">
                  <a:spLocks noRot="1" noChangeAspect="1" noMove="1" noResize="1" noEditPoints="1" noAdjustHandles="1" noChangeArrowheads="1" noChangeShapeType="1" noTextEdit="1"/>
                </p:cNvSpPr>
                <p:nvPr/>
              </p:nvSpPr>
              <p:spPr>
                <a:xfrm>
                  <a:off x="4905581" y="2131247"/>
                  <a:ext cx="355412" cy="400110"/>
                </a:xfrm>
                <a:prstGeom prst="rect">
                  <a:avLst/>
                </a:prstGeom>
                <a:blipFill>
                  <a:blip r:embed="rId12"/>
                  <a:stretch>
                    <a:fillRect l="-53448" r="-37931" b="-151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3A87F19-0EC6-4CD9-ABFB-CFDF2A85B9FB}"/>
                    </a:ext>
                  </a:extLst>
                </p:cNvPr>
                <p:cNvSpPr txBox="1"/>
                <p:nvPr/>
              </p:nvSpPr>
              <p:spPr>
                <a:xfrm>
                  <a:off x="4568953" y="2133545"/>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IN" sz="2000" b="1" i="1" smtClean="0">
                                <a:latin typeface="Cambria Math" panose="02040503050406030204" pitchFamily="18" charset="0"/>
                              </a:rPr>
                            </m:ctrlPr>
                          </m:dPr>
                          <m:e>
                            <m:r>
                              <a:rPr lang="en-IN" sz="2000" b="1" i="1">
                                <a:latin typeface="Cambria Math" panose="02040503050406030204" pitchFamily="18" charset="0"/>
                              </a:rPr>
                              <m:t>𝒔</m:t>
                            </m:r>
                          </m:e>
                        </m:d>
                        <m:r>
                          <a:rPr lang="en-IN" sz="2000" b="1" i="1" smtClean="0">
                            <a:latin typeface="Cambria Math" panose="02040503050406030204" pitchFamily="18" charset="0"/>
                          </a:rPr>
                          <m:t> </m:t>
                        </m:r>
                      </m:oMath>
                    </m:oMathPara>
                  </a14:m>
                  <a:endParaRPr lang="en-IN" sz="2000" b="1" baseline="-25000" dirty="0"/>
                </a:p>
              </p:txBody>
            </p:sp>
          </mc:Choice>
          <mc:Fallback xmlns="">
            <p:sp>
              <p:nvSpPr>
                <p:cNvPr id="49" name="TextBox 48">
                  <a:extLst>
                    <a:ext uri="{FF2B5EF4-FFF2-40B4-BE49-F238E27FC236}">
                      <a16:creationId xmlns:a16="http://schemas.microsoft.com/office/drawing/2014/main" id="{03A87F19-0EC6-4CD9-ABFB-CFDF2A85B9FB}"/>
                    </a:ext>
                  </a:extLst>
                </p:cNvPr>
                <p:cNvSpPr txBox="1">
                  <a:spLocks noRot="1" noChangeAspect="1" noMove="1" noResize="1" noEditPoints="1" noAdjustHandles="1" noChangeArrowheads="1" noChangeShapeType="1" noTextEdit="1"/>
                </p:cNvSpPr>
                <p:nvPr/>
              </p:nvSpPr>
              <p:spPr>
                <a:xfrm>
                  <a:off x="4568953" y="2133545"/>
                  <a:ext cx="355412" cy="400110"/>
                </a:xfrm>
                <a:prstGeom prst="rect">
                  <a:avLst/>
                </a:prstGeom>
                <a:blipFill>
                  <a:blip r:embed="rId13"/>
                  <a:stretch>
                    <a:fillRect l="-34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8F69CA0-5905-4EB6-ADAD-4048916FD684}"/>
                    </a:ext>
                  </a:extLst>
                </p:cNvPr>
                <p:cNvSpPr txBox="1"/>
                <p:nvPr/>
              </p:nvSpPr>
              <p:spPr>
                <a:xfrm>
                  <a:off x="4213471" y="1084846"/>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(ê</m:t>
                        </m:r>
                        <m:r>
                          <a:rPr lang="en-IN" sz="2000" b="1" i="1" baseline="-25000" dirty="0" smtClean="0">
                            <a:latin typeface="Cambria Math" panose="02040503050406030204" pitchFamily="18" charset="0"/>
                          </a:rPr>
                          <m:t>𝒛</m:t>
                        </m:r>
                        <m:r>
                          <a:rPr lang="en-IN" sz="2000" b="1" i="1" dirty="0" smtClean="0">
                            <a:latin typeface="Cambria Math" panose="02040503050406030204" pitchFamily="18" charset="0"/>
                          </a:rPr>
                          <m:t>)</m:t>
                        </m:r>
                      </m:oMath>
                    </m:oMathPara>
                  </a14:m>
                  <a:endParaRPr lang="en-IN" sz="2000" b="1" dirty="0"/>
                </a:p>
              </p:txBody>
            </p:sp>
          </mc:Choice>
          <mc:Fallback xmlns="">
            <p:sp>
              <p:nvSpPr>
                <p:cNvPr id="50" name="TextBox 49">
                  <a:extLst>
                    <a:ext uri="{FF2B5EF4-FFF2-40B4-BE49-F238E27FC236}">
                      <a16:creationId xmlns:a16="http://schemas.microsoft.com/office/drawing/2014/main" id="{08F69CA0-5905-4EB6-ADAD-4048916FD684}"/>
                    </a:ext>
                  </a:extLst>
                </p:cNvPr>
                <p:cNvSpPr txBox="1">
                  <a:spLocks noRot="1" noChangeAspect="1" noMove="1" noResize="1" noEditPoints="1" noAdjustHandles="1" noChangeArrowheads="1" noChangeShapeType="1" noTextEdit="1"/>
                </p:cNvSpPr>
                <p:nvPr/>
              </p:nvSpPr>
              <p:spPr>
                <a:xfrm>
                  <a:off x="4213471" y="1084846"/>
                  <a:ext cx="355412" cy="400110"/>
                </a:xfrm>
                <a:prstGeom prst="rect">
                  <a:avLst/>
                </a:prstGeom>
                <a:blipFill>
                  <a:blip r:embed="rId14"/>
                  <a:stretch>
                    <a:fillRect l="-51724" r="-36207" b="-151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A3BF176-BBEB-40B5-A5CE-6837F24F591D}"/>
                    </a:ext>
                  </a:extLst>
                </p:cNvPr>
                <p:cNvSpPr txBox="1"/>
                <p:nvPr/>
              </p:nvSpPr>
              <p:spPr>
                <a:xfrm>
                  <a:off x="3876913" y="1087144"/>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a:latin typeface="Cambria Math" panose="02040503050406030204" pitchFamily="18" charset="0"/>
                          </a:rPr>
                          <m:t>𝑱</m:t>
                        </m:r>
                        <m:r>
                          <a:rPr lang="en-IN" sz="2000" b="1" i="1" baseline="-25000" dirty="0">
                            <a:latin typeface="Cambria Math" panose="02040503050406030204" pitchFamily="18" charset="0"/>
                          </a:rPr>
                          <m:t>𝒔</m:t>
                        </m:r>
                      </m:oMath>
                    </m:oMathPara>
                  </a14:m>
                  <a:endParaRPr lang="en-IN" sz="2000" b="1" dirty="0"/>
                </a:p>
              </p:txBody>
            </p:sp>
          </mc:Choice>
          <mc:Fallback xmlns="">
            <p:sp>
              <p:nvSpPr>
                <p:cNvPr id="52" name="TextBox 51">
                  <a:extLst>
                    <a:ext uri="{FF2B5EF4-FFF2-40B4-BE49-F238E27FC236}">
                      <a16:creationId xmlns:a16="http://schemas.microsoft.com/office/drawing/2014/main" id="{EA3BF176-BBEB-40B5-A5CE-6837F24F591D}"/>
                    </a:ext>
                  </a:extLst>
                </p:cNvPr>
                <p:cNvSpPr txBox="1">
                  <a:spLocks noRot="1" noChangeAspect="1" noMove="1" noResize="1" noEditPoints="1" noAdjustHandles="1" noChangeArrowheads="1" noChangeShapeType="1" noTextEdit="1"/>
                </p:cNvSpPr>
                <p:nvPr/>
              </p:nvSpPr>
              <p:spPr>
                <a:xfrm>
                  <a:off x="3876913" y="1087144"/>
                  <a:ext cx="355412" cy="400110"/>
                </a:xfrm>
                <a:prstGeom prst="rect">
                  <a:avLst/>
                </a:prstGeom>
                <a:blipFill>
                  <a:blip r:embed="rId15"/>
                  <a:stretch>
                    <a:fillRect l="-15254" b="-12308"/>
                  </a:stretch>
                </a:blipFill>
              </p:spPr>
              <p:txBody>
                <a:bodyPr/>
                <a:lstStyle/>
                <a:p>
                  <a:r>
                    <a:rPr lang="en-IN">
                      <a:noFill/>
                    </a:rPr>
                    <a:t> </a:t>
                  </a:r>
                </a:p>
              </p:txBody>
            </p:sp>
          </mc:Fallback>
        </mc:AlternateContent>
      </p:grpSp>
      <p:sp>
        <p:nvSpPr>
          <p:cNvPr id="4" name="Slide Number Placeholder 3">
            <a:extLst>
              <a:ext uri="{FF2B5EF4-FFF2-40B4-BE49-F238E27FC236}">
                <a16:creationId xmlns:a16="http://schemas.microsoft.com/office/drawing/2014/main" id="{0C5070D3-2BA3-4B47-B510-24B1B3AE1542}"/>
              </a:ext>
            </a:extLst>
          </p:cNvPr>
          <p:cNvSpPr>
            <a:spLocks noGrp="1"/>
          </p:cNvSpPr>
          <p:nvPr>
            <p:ph type="sldNum" sz="quarter" idx="12"/>
          </p:nvPr>
        </p:nvSpPr>
        <p:spPr/>
        <p:txBody>
          <a:bodyPr/>
          <a:lstStyle/>
          <a:p>
            <a:fld id="{4E3495D0-1C20-4D5C-AE9D-42F7DC54160D}" type="slidenum">
              <a:rPr lang="en-US" smtClean="0"/>
              <a:t>24</a:t>
            </a:fld>
            <a:endParaRPr lang="en-US"/>
          </a:p>
        </p:txBody>
      </p:sp>
    </p:spTree>
    <p:custDataLst>
      <p:tags r:id="rId1"/>
    </p:custDataLst>
    <p:extLst>
      <p:ext uri="{BB962C8B-B14F-4D97-AF65-F5344CB8AC3E}">
        <p14:creationId xmlns:p14="http://schemas.microsoft.com/office/powerpoint/2010/main" val="142882242"/>
      </p:ext>
    </p:extLst>
  </p:cSld>
  <p:clrMapOvr>
    <a:masterClrMapping/>
  </p:clrMapOvr>
  <mc:AlternateContent xmlns:mc="http://schemas.openxmlformats.org/markup-compatibility/2006" xmlns:p14="http://schemas.microsoft.com/office/powerpoint/2010/main">
    <mc:Choice Requires="p14">
      <p:transition spd="slow" p14:dur="2000" advTm="111203"/>
    </mc:Choice>
    <mc:Fallback xmlns="">
      <p:transition spd="slow" advTm="111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09" grpId="0"/>
      <p:bldP spid="110" grpId="0"/>
      <p:bldP spid="111" grpId="0"/>
      <p:bldP spid="115" grpId="0" animBg="1"/>
      <p:bldP spid="124" grpId="0"/>
      <p:bldP spid="39"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2B4F-8E6D-496F-BB38-AB93C66BBA0D}"/>
              </a:ext>
            </a:extLst>
          </p:cNvPr>
          <p:cNvSpPr>
            <a:spLocks noGrp="1"/>
          </p:cNvSpPr>
          <p:nvPr>
            <p:ph type="title"/>
          </p:nvPr>
        </p:nvSpPr>
        <p:spPr>
          <a:xfrm>
            <a:off x="0" y="-9868"/>
            <a:ext cx="9144000" cy="1153175"/>
          </a:xfrm>
        </p:spPr>
        <p:txBody>
          <a:bodyPr>
            <a:normAutofit fontScale="90000"/>
          </a:bodyPr>
          <a:lstStyle/>
          <a:p>
            <a:r>
              <a:rPr lang="en-IN" dirty="0"/>
              <a:t>Spin-transfer-torque (Direct SHE) </a:t>
            </a:r>
            <a:br>
              <a:rPr lang="en-IN" dirty="0"/>
            </a:br>
            <a:r>
              <a:rPr lang="en-IN" dirty="0"/>
              <a:t>and Spin pumping (Inverse SHE)</a:t>
            </a:r>
          </a:p>
        </p:txBody>
      </p:sp>
      <p:sp>
        <p:nvSpPr>
          <p:cNvPr id="4" name="Date Placeholder 3">
            <a:extLst>
              <a:ext uri="{FF2B5EF4-FFF2-40B4-BE49-F238E27FC236}">
                <a16:creationId xmlns:a16="http://schemas.microsoft.com/office/drawing/2014/main" id="{25AB008D-CBA5-4AE1-86B1-41A3D3BBDF07}"/>
              </a:ext>
            </a:extLst>
          </p:cNvPr>
          <p:cNvSpPr>
            <a:spLocks noGrp="1"/>
          </p:cNvSpPr>
          <p:nvPr>
            <p:ph type="dt" sz="half" idx="10"/>
          </p:nvPr>
        </p:nvSpPr>
        <p:spPr>
          <a:xfrm>
            <a:off x="167755" y="6492875"/>
            <a:ext cx="2057400" cy="365125"/>
          </a:xfrm>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DABFDF06-67D3-4250-A450-2D96B93E4F6B}"/>
              </a:ext>
            </a:extLst>
          </p:cNvPr>
          <p:cNvSpPr>
            <a:spLocks noGrp="1"/>
          </p:cNvSpPr>
          <p:nvPr>
            <p:ph type="ftr" sz="quarter" idx="11"/>
          </p:nvPr>
        </p:nvSpPr>
        <p:spPr>
          <a:xfrm>
            <a:off x="3051559" y="6492875"/>
            <a:ext cx="3086100" cy="365125"/>
          </a:xfrm>
        </p:spPr>
        <p:txBody>
          <a:bodyPr/>
          <a:lstStyle/>
          <a:p>
            <a:r>
              <a:rPr lang="en-US"/>
              <a:t>IISER Bhopal</a:t>
            </a:r>
            <a:endParaRPr lang="en-US" dirty="0"/>
          </a:p>
        </p:txBody>
      </p:sp>
      <p:sp>
        <p:nvSpPr>
          <p:cNvPr id="25" name="TextBox 24">
            <a:extLst>
              <a:ext uri="{FF2B5EF4-FFF2-40B4-BE49-F238E27FC236}">
                <a16:creationId xmlns:a16="http://schemas.microsoft.com/office/drawing/2014/main" id="{F0644997-464A-49C2-9167-03403A7C809F}"/>
              </a:ext>
            </a:extLst>
          </p:cNvPr>
          <p:cNvSpPr txBox="1"/>
          <p:nvPr/>
        </p:nvSpPr>
        <p:spPr>
          <a:xfrm>
            <a:off x="129053" y="4076653"/>
            <a:ext cx="4150890" cy="1569660"/>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IN" sz="2400" dirty="0"/>
              <a:t>Charge current generates spin current via direct SHE</a:t>
            </a:r>
          </a:p>
          <a:p>
            <a:pPr marL="285750" indent="-285750">
              <a:buFont typeface="Arial" panose="020B0604020202020204" pitchFamily="34" charset="0"/>
              <a:buChar char="•"/>
            </a:pPr>
            <a:r>
              <a:rPr lang="en-IN" sz="2400" dirty="0"/>
              <a:t>Spin current exerts spin-transfer-torque on magnet</a:t>
            </a:r>
          </a:p>
        </p:txBody>
      </p:sp>
      <p:sp>
        <p:nvSpPr>
          <p:cNvPr id="85" name="TextBox 84">
            <a:extLst>
              <a:ext uri="{FF2B5EF4-FFF2-40B4-BE49-F238E27FC236}">
                <a16:creationId xmlns:a16="http://schemas.microsoft.com/office/drawing/2014/main" id="{FF7C68F7-6D68-4E60-B7E8-7377D008C672}"/>
              </a:ext>
            </a:extLst>
          </p:cNvPr>
          <p:cNvSpPr txBox="1"/>
          <p:nvPr/>
        </p:nvSpPr>
        <p:spPr>
          <a:xfrm>
            <a:off x="4813152" y="4087258"/>
            <a:ext cx="4201795" cy="1569660"/>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IN" sz="2400" dirty="0"/>
              <a:t>Precessing magnet injects pure spin current</a:t>
            </a:r>
          </a:p>
          <a:p>
            <a:pPr marL="285750" indent="-285750">
              <a:buFont typeface="Arial" panose="020B0604020202020204" pitchFamily="34" charset="0"/>
              <a:buChar char="•"/>
            </a:pPr>
            <a:r>
              <a:rPr lang="en-IN" sz="2400" dirty="0"/>
              <a:t>Spin current generates charge current via inverse SHE</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90969BE-387C-4692-86BA-7A7B9A09A50A}"/>
                  </a:ext>
                </a:extLst>
              </p:cNvPr>
              <p:cNvSpPr txBox="1"/>
              <p:nvPr/>
            </p:nvSpPr>
            <p:spPr>
              <a:xfrm>
                <a:off x="808322" y="5769306"/>
                <a:ext cx="2237771" cy="461665"/>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𝐽</m:t>
                          </m:r>
                        </m:e>
                        <m:sub>
                          <m:r>
                            <a:rPr lang="en-IN" sz="2400" i="1" dirty="0">
                              <a:latin typeface="Cambria Math" panose="02040503050406030204" pitchFamily="18" charset="0"/>
                            </a:rPr>
                            <m:t>𝑠</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𝜃</m:t>
                          </m:r>
                        </m:e>
                        <m:sub>
                          <m:r>
                            <a:rPr lang="en-IN" sz="2400" b="0" i="1" dirty="0" smtClean="0">
                              <a:latin typeface="Cambria Math" panose="02040503050406030204" pitchFamily="18" charset="0"/>
                            </a:rPr>
                            <m:t>𝑆𝐻</m:t>
                          </m:r>
                        </m:sub>
                      </m:sSub>
                      <m:d>
                        <m:dPr>
                          <m:begChr m:val="⟨"/>
                          <m:endChr m:val="⟩"/>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𝑠</m:t>
                          </m:r>
                        </m:e>
                      </m:d>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𝐽</m:t>
                          </m:r>
                        </m:e>
                        <m:sub>
                          <m:r>
                            <a:rPr lang="en-IN" sz="2400" i="1" dirty="0">
                              <a:latin typeface="Cambria Math" panose="02040503050406030204" pitchFamily="18" charset="0"/>
                            </a:rPr>
                            <m:t>𝐶</m:t>
                          </m:r>
                        </m:sub>
                      </m:sSub>
                    </m:oMath>
                  </m:oMathPara>
                </a14:m>
                <a:endParaRPr lang="en-IN" sz="2400" dirty="0"/>
              </a:p>
            </p:txBody>
          </p:sp>
        </mc:Choice>
        <mc:Fallback xmlns="">
          <p:sp>
            <p:nvSpPr>
              <p:cNvPr id="86" name="TextBox 85">
                <a:extLst>
                  <a:ext uri="{FF2B5EF4-FFF2-40B4-BE49-F238E27FC236}">
                    <a16:creationId xmlns:a16="http://schemas.microsoft.com/office/drawing/2014/main" id="{390969BE-387C-4692-86BA-7A7B9A09A50A}"/>
                  </a:ext>
                </a:extLst>
              </p:cNvPr>
              <p:cNvSpPr txBox="1">
                <a:spLocks noRot="1" noChangeAspect="1" noMove="1" noResize="1" noEditPoints="1" noAdjustHandles="1" noChangeArrowheads="1" noChangeShapeType="1" noTextEdit="1"/>
              </p:cNvSpPr>
              <p:nvPr/>
            </p:nvSpPr>
            <p:spPr>
              <a:xfrm>
                <a:off x="808322" y="5769306"/>
                <a:ext cx="2237771" cy="461665"/>
              </a:xfrm>
              <a:prstGeom prst="rect">
                <a:avLst/>
              </a:prstGeom>
              <a:blipFill>
                <a:blip r:embed="rId2"/>
                <a:stretch>
                  <a:fillRect l="-1907" b="-13158"/>
                </a:stretch>
              </a:blipFill>
            </p:spPr>
            <p:txBody>
              <a:bodyPr/>
              <a:lstStyle/>
              <a:p>
                <a:r>
                  <a:rPr lang="en-IN">
                    <a:noFill/>
                  </a:rPr>
                  <a:t> </a:t>
                </a:r>
              </a:p>
            </p:txBody>
          </p:sp>
        </mc:Fallback>
      </mc:AlternateContent>
      <p:sp>
        <p:nvSpPr>
          <p:cNvPr id="88" name="TextBox 87">
            <a:extLst>
              <a:ext uri="{FF2B5EF4-FFF2-40B4-BE49-F238E27FC236}">
                <a16:creationId xmlns:a16="http://schemas.microsoft.com/office/drawing/2014/main" id="{3DECCA8A-B124-407B-90CF-0C44A43A3978}"/>
              </a:ext>
            </a:extLst>
          </p:cNvPr>
          <p:cNvSpPr txBox="1"/>
          <p:nvPr/>
        </p:nvSpPr>
        <p:spPr>
          <a:xfrm>
            <a:off x="3721544" y="5708864"/>
            <a:ext cx="1752723" cy="830997"/>
          </a:xfrm>
          <a:prstGeom prst="rect">
            <a:avLst/>
          </a:prstGeom>
          <a:solidFill>
            <a:schemeClr val="accent2">
              <a:lumMod val="40000"/>
              <a:lumOff val="60000"/>
            </a:schemeClr>
          </a:solidFill>
        </p:spPr>
        <p:txBody>
          <a:bodyPr wrap="square" rtlCol="0">
            <a:spAutoFit/>
          </a:bodyPr>
          <a:lstStyle/>
          <a:p>
            <a:pPr algn="ctr"/>
            <a:r>
              <a:rPr lang="en-IN" sz="2400" dirty="0">
                <a:solidFill>
                  <a:srgbClr val="C00000"/>
                </a:solidFill>
              </a:rPr>
              <a:t>Onsager’s reciprocity</a:t>
            </a: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499129D-B38A-4CEA-877E-796F71604291}"/>
                  </a:ext>
                </a:extLst>
              </p:cNvPr>
              <p:cNvSpPr txBox="1"/>
              <p:nvPr/>
            </p:nvSpPr>
            <p:spPr>
              <a:xfrm>
                <a:off x="6195880" y="5769306"/>
                <a:ext cx="2282750" cy="461665"/>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𝐽</m:t>
                          </m:r>
                        </m:e>
                        <m:sub>
                          <m:r>
                            <a:rPr lang="en-IN" sz="2400" b="0" i="1" dirty="0" smtClean="0">
                              <a:latin typeface="Cambria Math" panose="02040503050406030204" pitchFamily="18" charset="0"/>
                            </a:rPr>
                            <m:t>𝑐</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𝜃</m:t>
                          </m:r>
                        </m:e>
                        <m:sub>
                          <m:r>
                            <a:rPr lang="en-IN" sz="2400" b="0" i="1" dirty="0" smtClean="0">
                              <a:latin typeface="Cambria Math" panose="02040503050406030204" pitchFamily="18" charset="0"/>
                            </a:rPr>
                            <m:t>𝑆𝐻</m:t>
                          </m:r>
                        </m:sub>
                      </m:sSub>
                      <m:sSub>
                        <m:sSubPr>
                          <m:ctrlPr>
                            <a:rPr lang="en-IN" sz="2400" i="1" dirty="0" smtClean="0">
                              <a:solidFill>
                                <a:srgbClr val="836967"/>
                              </a:solidFill>
                              <a:latin typeface="Cambria Math" panose="02040503050406030204" pitchFamily="18" charset="0"/>
                            </a:rPr>
                          </m:ctrlPr>
                        </m:sSubPr>
                        <m:e>
                          <m:r>
                            <a:rPr lang="en-IN" sz="2400" b="0" i="1" dirty="0" smtClean="0">
                              <a:solidFill>
                                <a:srgbClr val="836967"/>
                              </a:solidFill>
                              <a:latin typeface="Cambria Math" panose="02040503050406030204" pitchFamily="18" charset="0"/>
                            </a:rPr>
                            <m:t> </m:t>
                          </m:r>
                          <m:r>
                            <a:rPr lang="en-IN" sz="2400" i="1" dirty="0">
                              <a:latin typeface="Cambria Math" panose="02040503050406030204" pitchFamily="18" charset="0"/>
                            </a:rPr>
                            <m:t>𝐽</m:t>
                          </m:r>
                        </m:e>
                        <m:sub>
                          <m:r>
                            <a:rPr lang="en-IN" sz="2400" b="0" i="1" dirty="0" smtClean="0">
                              <a:latin typeface="Cambria Math" panose="02040503050406030204" pitchFamily="18" charset="0"/>
                            </a:rPr>
                            <m:t>𝑠</m:t>
                          </m:r>
                        </m:sub>
                      </m:sSub>
                      <m:r>
                        <a:rPr lang="en-IN" sz="2400" dirty="0" smtClean="0">
                          <a:latin typeface="Cambria Math" panose="02040503050406030204" pitchFamily="18" charset="0"/>
                        </a:rPr>
                        <m:t>×</m:t>
                      </m:r>
                      <m:d>
                        <m:dPr>
                          <m:begChr m:val="⟨"/>
                          <m:endChr m:val="⟩"/>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𝑠</m:t>
                          </m:r>
                        </m:e>
                      </m:d>
                    </m:oMath>
                  </m:oMathPara>
                </a14:m>
                <a:endParaRPr lang="en-IN" sz="2400" dirty="0"/>
              </a:p>
            </p:txBody>
          </p:sp>
        </mc:Choice>
        <mc:Fallback xmlns="">
          <p:sp>
            <p:nvSpPr>
              <p:cNvPr id="89" name="TextBox 88">
                <a:extLst>
                  <a:ext uri="{FF2B5EF4-FFF2-40B4-BE49-F238E27FC236}">
                    <a16:creationId xmlns:a16="http://schemas.microsoft.com/office/drawing/2014/main" id="{9499129D-B38A-4CEA-877E-796F71604291}"/>
                  </a:ext>
                </a:extLst>
              </p:cNvPr>
              <p:cNvSpPr txBox="1">
                <a:spLocks noRot="1" noChangeAspect="1" noMove="1" noResize="1" noEditPoints="1" noAdjustHandles="1" noChangeArrowheads="1" noChangeShapeType="1" noTextEdit="1"/>
              </p:cNvSpPr>
              <p:nvPr/>
            </p:nvSpPr>
            <p:spPr>
              <a:xfrm>
                <a:off x="6195880" y="5769306"/>
                <a:ext cx="2282750" cy="461665"/>
              </a:xfrm>
              <a:prstGeom prst="rect">
                <a:avLst/>
              </a:prstGeom>
              <a:blipFill>
                <a:blip r:embed="rId3"/>
                <a:stretch>
                  <a:fillRect l="-1867" b="-13158"/>
                </a:stretch>
              </a:blipFill>
            </p:spPr>
            <p:txBody>
              <a:bodyPr/>
              <a:lstStyle/>
              <a:p>
                <a:r>
                  <a:rPr lang="en-IN">
                    <a:noFill/>
                  </a:rPr>
                  <a:t> </a:t>
                </a:r>
              </a:p>
            </p:txBody>
          </p:sp>
        </mc:Fallback>
      </mc:AlternateContent>
      <p:sp>
        <p:nvSpPr>
          <p:cNvPr id="3" name="Slide Number Placeholder 2">
            <a:extLst>
              <a:ext uri="{FF2B5EF4-FFF2-40B4-BE49-F238E27FC236}">
                <a16:creationId xmlns:a16="http://schemas.microsoft.com/office/drawing/2014/main" id="{3D07CA0D-B8AB-4486-8C17-EF4E76A52675}"/>
              </a:ext>
            </a:extLst>
          </p:cNvPr>
          <p:cNvSpPr>
            <a:spLocks noGrp="1"/>
          </p:cNvSpPr>
          <p:nvPr>
            <p:ph type="sldNum" sz="quarter" idx="12"/>
          </p:nvPr>
        </p:nvSpPr>
        <p:spPr/>
        <p:txBody>
          <a:bodyPr/>
          <a:lstStyle/>
          <a:p>
            <a:fld id="{4E3495D0-1C20-4D5C-AE9D-42F7DC54160D}" type="slidenum">
              <a:rPr lang="en-US" smtClean="0"/>
              <a:t>25</a:t>
            </a:fld>
            <a:endParaRPr lang="en-US"/>
          </a:p>
        </p:txBody>
      </p:sp>
      <p:grpSp>
        <p:nvGrpSpPr>
          <p:cNvPr id="8" name="Group 7">
            <a:extLst>
              <a:ext uri="{FF2B5EF4-FFF2-40B4-BE49-F238E27FC236}">
                <a16:creationId xmlns:a16="http://schemas.microsoft.com/office/drawing/2014/main" id="{BE4228AF-E969-4065-9747-4B49DE10BF2C}"/>
              </a:ext>
            </a:extLst>
          </p:cNvPr>
          <p:cNvGrpSpPr/>
          <p:nvPr/>
        </p:nvGrpSpPr>
        <p:grpSpPr>
          <a:xfrm>
            <a:off x="97190" y="1205858"/>
            <a:ext cx="8917757" cy="2661098"/>
            <a:chOff x="41658" y="1321753"/>
            <a:chExt cx="9144000" cy="2657856"/>
          </a:xfrm>
        </p:grpSpPr>
        <p:pic>
          <p:nvPicPr>
            <p:cNvPr id="7" name="Picture 6">
              <a:extLst>
                <a:ext uri="{FF2B5EF4-FFF2-40B4-BE49-F238E27FC236}">
                  <a16:creationId xmlns:a16="http://schemas.microsoft.com/office/drawing/2014/main" id="{8C69C177-1690-4164-915C-73D3D6B0F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8" y="1321753"/>
              <a:ext cx="9144000" cy="2657856"/>
            </a:xfrm>
            <a:prstGeom prst="rect">
              <a:avLst/>
            </a:prstGeom>
          </p:spPr>
        </p:pic>
        <p:grpSp>
          <p:nvGrpSpPr>
            <p:cNvPr id="26" name="Group 25">
              <a:extLst>
                <a:ext uri="{FF2B5EF4-FFF2-40B4-BE49-F238E27FC236}">
                  <a16:creationId xmlns:a16="http://schemas.microsoft.com/office/drawing/2014/main" id="{4C0C29C6-3F85-4034-B2D1-4133B98C03C3}"/>
                </a:ext>
              </a:extLst>
            </p:cNvPr>
            <p:cNvGrpSpPr/>
            <p:nvPr/>
          </p:nvGrpSpPr>
          <p:grpSpPr>
            <a:xfrm>
              <a:off x="3326451" y="1478828"/>
              <a:ext cx="2160421" cy="1945033"/>
              <a:chOff x="3113177" y="1084846"/>
              <a:chExt cx="2160421" cy="1945033"/>
            </a:xfrm>
          </p:grpSpPr>
          <p:cxnSp>
            <p:nvCxnSpPr>
              <p:cNvPr id="27" name="Straight Arrow Connector 26">
                <a:extLst>
                  <a:ext uri="{FF2B5EF4-FFF2-40B4-BE49-F238E27FC236}">
                    <a16:creationId xmlns:a16="http://schemas.microsoft.com/office/drawing/2014/main" id="{220A126C-4B25-4FBE-BF52-96B140DD27D6}"/>
                  </a:ext>
                </a:extLst>
              </p:cNvPr>
              <p:cNvCxnSpPr>
                <a:cxnSpLocks/>
              </p:cNvCxnSpPr>
              <p:nvPr/>
            </p:nvCxnSpPr>
            <p:spPr>
              <a:xfrm flipV="1">
                <a:off x="4140974" y="1457849"/>
                <a:ext cx="0" cy="6405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45387FA-1483-4D58-9211-2AEE7B1A8547}"/>
                  </a:ext>
                </a:extLst>
              </p:cNvPr>
              <p:cNvCxnSpPr>
                <a:cxnSpLocks/>
              </p:cNvCxnSpPr>
              <p:nvPr/>
            </p:nvCxnSpPr>
            <p:spPr>
              <a:xfrm>
                <a:off x="4140904" y="2095779"/>
                <a:ext cx="88876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B178B77-94B2-4CB3-8A0B-E96063F1552A}"/>
                  </a:ext>
                </a:extLst>
              </p:cNvPr>
              <p:cNvCxnSpPr>
                <a:cxnSpLocks/>
              </p:cNvCxnSpPr>
              <p:nvPr/>
            </p:nvCxnSpPr>
            <p:spPr>
              <a:xfrm flipH="1">
                <a:off x="3560185" y="2093032"/>
                <a:ext cx="580720" cy="4922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99A4B4E-DA8B-4EC3-BA2A-3E260E204A4E}"/>
                      </a:ext>
                    </a:extLst>
                  </p:cNvPr>
                  <p:cNvSpPr txBox="1"/>
                  <p:nvPr/>
                </p:nvSpPr>
                <p:spPr>
                  <a:xfrm>
                    <a:off x="3699207" y="2568776"/>
                    <a:ext cx="355412" cy="46110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   (ê</m:t>
                          </m:r>
                          <m:r>
                            <a:rPr lang="en-IN" sz="2400" b="1" i="1" baseline="-25000" dirty="0" smtClean="0">
                              <a:latin typeface="Cambria Math" panose="02040503050406030204" pitchFamily="18" charset="0"/>
                            </a:rPr>
                            <m:t>𝒙</m:t>
                          </m:r>
                          <m:r>
                            <a:rPr lang="en-IN" sz="2400" b="1" i="1" dirty="0" smtClean="0">
                              <a:latin typeface="Cambria Math" panose="02040503050406030204" pitchFamily="18" charset="0"/>
                            </a:rPr>
                            <m:t>)</m:t>
                          </m:r>
                        </m:oMath>
                      </m:oMathPara>
                    </a14:m>
                    <a:endParaRPr lang="en-IN" sz="2400" b="1" dirty="0"/>
                  </a:p>
                </p:txBody>
              </p:sp>
            </mc:Choice>
            <mc:Fallback xmlns="">
              <p:sp>
                <p:nvSpPr>
                  <p:cNvPr id="30" name="TextBox 29">
                    <a:extLst>
                      <a:ext uri="{FF2B5EF4-FFF2-40B4-BE49-F238E27FC236}">
                        <a16:creationId xmlns:a16="http://schemas.microsoft.com/office/drawing/2014/main" id="{699A4B4E-DA8B-4EC3-BA2A-3E260E204A4E}"/>
                      </a:ext>
                    </a:extLst>
                  </p:cNvPr>
                  <p:cNvSpPr txBox="1">
                    <a:spLocks noRot="1" noChangeAspect="1" noMove="1" noResize="1" noEditPoints="1" noAdjustHandles="1" noChangeArrowheads="1" noChangeShapeType="1" noTextEdit="1"/>
                  </p:cNvSpPr>
                  <p:nvPr/>
                </p:nvSpPr>
                <p:spPr>
                  <a:xfrm>
                    <a:off x="3699207" y="2568776"/>
                    <a:ext cx="355412" cy="461103"/>
                  </a:xfrm>
                  <a:prstGeom prst="rect">
                    <a:avLst/>
                  </a:prstGeom>
                  <a:blipFill>
                    <a:blip r:embed="rId5"/>
                    <a:stretch>
                      <a:fillRect l="-64912" r="-84211"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1CB643-754E-4486-8DCF-0AD817F59786}"/>
                      </a:ext>
                    </a:extLst>
                  </p:cNvPr>
                  <p:cNvSpPr txBox="1"/>
                  <p:nvPr/>
                </p:nvSpPr>
                <p:spPr>
                  <a:xfrm>
                    <a:off x="3113177" y="2535860"/>
                    <a:ext cx="621119" cy="4525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1" i="1" dirty="0">
                              <a:latin typeface="Cambria Math" panose="02040503050406030204" pitchFamily="18" charset="0"/>
                            </a:rPr>
                            <m:t>− </m:t>
                          </m:r>
                          <m:r>
                            <a:rPr lang="en-IN" sz="2400" b="1" i="1" dirty="0">
                              <a:latin typeface="Cambria Math" panose="02040503050406030204" pitchFamily="18" charset="0"/>
                            </a:rPr>
                            <m:t>𝑱𝒄</m:t>
                          </m:r>
                          <m:r>
                            <a:rPr lang="en-IN" sz="2400" b="1" i="1" baseline="-25000" dirty="0" smtClean="0">
                              <a:latin typeface="Cambria Math" panose="02040503050406030204" pitchFamily="18" charset="0"/>
                            </a:rPr>
                            <m:t>  </m:t>
                          </m:r>
                        </m:oMath>
                      </m:oMathPara>
                    </a14:m>
                    <a:endParaRPr lang="en-IN" sz="2400" b="1" baseline="-25000" dirty="0"/>
                  </a:p>
                </p:txBody>
              </p:sp>
            </mc:Choice>
            <mc:Fallback xmlns="">
              <p:sp>
                <p:nvSpPr>
                  <p:cNvPr id="31" name="TextBox 30">
                    <a:extLst>
                      <a:ext uri="{FF2B5EF4-FFF2-40B4-BE49-F238E27FC236}">
                        <a16:creationId xmlns:a16="http://schemas.microsoft.com/office/drawing/2014/main" id="{681CB643-754E-4486-8DCF-0AD817F59786}"/>
                      </a:ext>
                    </a:extLst>
                  </p:cNvPr>
                  <p:cNvSpPr txBox="1">
                    <a:spLocks noRot="1" noChangeAspect="1" noMove="1" noResize="1" noEditPoints="1" noAdjustHandles="1" noChangeArrowheads="1" noChangeShapeType="1" noTextEdit="1"/>
                  </p:cNvSpPr>
                  <p:nvPr/>
                </p:nvSpPr>
                <p:spPr>
                  <a:xfrm>
                    <a:off x="3113177" y="2535860"/>
                    <a:ext cx="621119" cy="452585"/>
                  </a:xfrm>
                  <a:prstGeom prst="rect">
                    <a:avLst/>
                  </a:prstGeom>
                  <a:blipFill>
                    <a:blip r:embed="rId6"/>
                    <a:stretch>
                      <a:fillRect l="-13000" b="-162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071E0A4-8BD0-43B9-B711-E160C0CF8224}"/>
                      </a:ext>
                    </a:extLst>
                  </p:cNvPr>
                  <p:cNvSpPr txBox="1"/>
                  <p:nvPr/>
                </p:nvSpPr>
                <p:spPr>
                  <a:xfrm>
                    <a:off x="4918186" y="2131105"/>
                    <a:ext cx="355412" cy="4611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(ê</m:t>
                          </m:r>
                          <m:r>
                            <a:rPr lang="en-IN" sz="2400" b="1" i="1" baseline="-25000" dirty="0" smtClean="0">
                              <a:latin typeface="Cambria Math" panose="02040503050406030204" pitchFamily="18" charset="0"/>
                            </a:rPr>
                            <m:t>𝒚</m:t>
                          </m:r>
                          <m:r>
                            <a:rPr lang="en-IN" sz="2400" b="1" i="1" dirty="0" smtClean="0">
                              <a:latin typeface="Cambria Math" panose="02040503050406030204" pitchFamily="18" charset="0"/>
                            </a:rPr>
                            <m:t>)</m:t>
                          </m:r>
                        </m:oMath>
                      </m:oMathPara>
                    </a14:m>
                    <a:endParaRPr lang="en-IN" sz="2400" b="1" dirty="0"/>
                  </a:p>
                </p:txBody>
              </p:sp>
            </mc:Choice>
            <mc:Fallback xmlns="">
              <p:sp>
                <p:nvSpPr>
                  <p:cNvPr id="32" name="TextBox 31">
                    <a:extLst>
                      <a:ext uri="{FF2B5EF4-FFF2-40B4-BE49-F238E27FC236}">
                        <a16:creationId xmlns:a16="http://schemas.microsoft.com/office/drawing/2014/main" id="{B071E0A4-8BD0-43B9-B711-E160C0CF8224}"/>
                      </a:ext>
                    </a:extLst>
                  </p:cNvPr>
                  <p:cNvSpPr txBox="1">
                    <a:spLocks noRot="1" noChangeAspect="1" noMove="1" noResize="1" noEditPoints="1" noAdjustHandles="1" noChangeArrowheads="1" noChangeShapeType="1" noTextEdit="1"/>
                  </p:cNvSpPr>
                  <p:nvPr/>
                </p:nvSpPr>
                <p:spPr>
                  <a:xfrm>
                    <a:off x="4918186" y="2131105"/>
                    <a:ext cx="355412" cy="461102"/>
                  </a:xfrm>
                  <a:prstGeom prst="rect">
                    <a:avLst/>
                  </a:prstGeom>
                  <a:blipFill>
                    <a:blip r:embed="rId7"/>
                    <a:stretch>
                      <a:fillRect l="-77193" r="-56140"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4184351-1612-4F0A-971F-A6F4B30C49BA}"/>
                      </a:ext>
                    </a:extLst>
                  </p:cNvPr>
                  <p:cNvSpPr txBox="1"/>
                  <p:nvPr/>
                </p:nvSpPr>
                <p:spPr>
                  <a:xfrm>
                    <a:off x="4370577" y="2093032"/>
                    <a:ext cx="551856" cy="70702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𝑱</m:t>
                          </m:r>
                          <m:r>
                            <a:rPr lang="en-IN" sz="2400" b="1" i="1" baseline="-25000" dirty="0">
                              <a:latin typeface="Cambria Math" panose="02040503050406030204" pitchFamily="18" charset="0"/>
                            </a:rPr>
                            <m:t>𝒔</m:t>
                          </m:r>
                          <m:r>
                            <a:rPr lang="en-IN" sz="2400" b="1" i="1" baseline="-25000" dirty="0" smtClean="0">
                              <a:latin typeface="Cambria Math" panose="02040503050406030204" pitchFamily="18" charset="0"/>
                            </a:rPr>
                            <m:t> </m:t>
                          </m:r>
                        </m:oMath>
                      </m:oMathPara>
                    </a14:m>
                    <a:endParaRPr lang="en-IN" sz="2400" b="1" dirty="0"/>
                  </a:p>
                  <a:p>
                    <a:pPr algn="ctr"/>
                    <a:endParaRPr lang="en-IN" sz="2400" b="1" baseline="-25000" dirty="0"/>
                  </a:p>
                </p:txBody>
              </p:sp>
            </mc:Choice>
            <mc:Fallback xmlns="">
              <p:sp>
                <p:nvSpPr>
                  <p:cNvPr id="33" name="TextBox 32">
                    <a:extLst>
                      <a:ext uri="{FF2B5EF4-FFF2-40B4-BE49-F238E27FC236}">
                        <a16:creationId xmlns:a16="http://schemas.microsoft.com/office/drawing/2014/main" id="{A4184351-1612-4F0A-971F-A6F4B30C49BA}"/>
                      </a:ext>
                    </a:extLst>
                  </p:cNvPr>
                  <p:cNvSpPr txBox="1">
                    <a:spLocks noRot="1" noChangeAspect="1" noMove="1" noResize="1" noEditPoints="1" noAdjustHandles="1" noChangeArrowheads="1" noChangeShapeType="1" noTextEdit="1"/>
                  </p:cNvSpPr>
                  <p:nvPr/>
                </p:nvSpPr>
                <p:spPr>
                  <a:xfrm>
                    <a:off x="4370577" y="2093032"/>
                    <a:ext cx="551856" cy="70702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8000EF8-35F0-4F3B-9AB7-901E9A5D5D68}"/>
                      </a:ext>
                    </a:extLst>
                  </p:cNvPr>
                  <p:cNvSpPr txBox="1"/>
                  <p:nvPr/>
                </p:nvSpPr>
                <p:spPr>
                  <a:xfrm>
                    <a:off x="4213471" y="1084846"/>
                    <a:ext cx="355412" cy="4611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(ê</m:t>
                          </m:r>
                          <m:r>
                            <a:rPr lang="en-IN" sz="2400" b="1" i="1" baseline="-25000" dirty="0" smtClean="0">
                              <a:latin typeface="Cambria Math" panose="02040503050406030204" pitchFamily="18" charset="0"/>
                            </a:rPr>
                            <m:t>𝒛</m:t>
                          </m:r>
                          <m:r>
                            <a:rPr lang="en-IN" sz="2400" b="1" i="1" dirty="0" smtClean="0">
                              <a:latin typeface="Cambria Math" panose="02040503050406030204" pitchFamily="18" charset="0"/>
                            </a:rPr>
                            <m:t>)</m:t>
                          </m:r>
                        </m:oMath>
                      </m:oMathPara>
                    </a14:m>
                    <a:endParaRPr lang="en-IN" sz="2400" b="1" dirty="0"/>
                  </a:p>
                </p:txBody>
              </p:sp>
            </mc:Choice>
            <mc:Fallback xmlns="">
              <p:sp>
                <p:nvSpPr>
                  <p:cNvPr id="34" name="TextBox 33">
                    <a:extLst>
                      <a:ext uri="{FF2B5EF4-FFF2-40B4-BE49-F238E27FC236}">
                        <a16:creationId xmlns:a16="http://schemas.microsoft.com/office/drawing/2014/main" id="{18000EF8-35F0-4F3B-9AB7-901E9A5D5D68}"/>
                      </a:ext>
                    </a:extLst>
                  </p:cNvPr>
                  <p:cNvSpPr txBox="1">
                    <a:spLocks noRot="1" noChangeAspect="1" noMove="1" noResize="1" noEditPoints="1" noAdjustHandles="1" noChangeArrowheads="1" noChangeShapeType="1" noTextEdit="1"/>
                  </p:cNvSpPr>
                  <p:nvPr/>
                </p:nvSpPr>
                <p:spPr>
                  <a:xfrm>
                    <a:off x="4213471" y="1084846"/>
                    <a:ext cx="355412" cy="461102"/>
                  </a:xfrm>
                  <a:prstGeom prst="rect">
                    <a:avLst/>
                  </a:prstGeom>
                  <a:blipFill>
                    <a:blip r:embed="rId9"/>
                    <a:stretch>
                      <a:fillRect l="-73684" r="-56140" b="-18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F76044-5213-4EB2-B775-E710FC2B0248}"/>
                      </a:ext>
                    </a:extLst>
                  </p:cNvPr>
                  <p:cNvSpPr txBox="1"/>
                  <p:nvPr/>
                </p:nvSpPr>
                <p:spPr>
                  <a:xfrm>
                    <a:off x="3785493" y="1086571"/>
                    <a:ext cx="355412" cy="46110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IN" sz="2400" b="1" i="1">
                                  <a:latin typeface="Cambria Math" panose="02040503050406030204" pitchFamily="18" charset="0"/>
                                </a:rPr>
                              </m:ctrlPr>
                            </m:dPr>
                            <m:e>
                              <m:r>
                                <a:rPr lang="en-IN" sz="2400" b="1" i="1">
                                  <a:latin typeface="Cambria Math" panose="02040503050406030204" pitchFamily="18" charset="0"/>
                                </a:rPr>
                                <m:t>𝒔</m:t>
                              </m:r>
                            </m:e>
                          </m:d>
                          <m:r>
                            <a:rPr lang="en-IN" sz="2400" b="1" i="1">
                              <a:latin typeface="Cambria Math" panose="02040503050406030204" pitchFamily="18" charset="0"/>
                            </a:rPr>
                            <m:t> </m:t>
                          </m:r>
                        </m:oMath>
                      </m:oMathPara>
                    </a14:m>
                    <a:endParaRPr lang="en-IN" sz="2400" b="1" dirty="0"/>
                  </a:p>
                </p:txBody>
              </p:sp>
            </mc:Choice>
            <mc:Fallback xmlns="">
              <p:sp>
                <p:nvSpPr>
                  <p:cNvPr id="35" name="TextBox 34">
                    <a:extLst>
                      <a:ext uri="{FF2B5EF4-FFF2-40B4-BE49-F238E27FC236}">
                        <a16:creationId xmlns:a16="http://schemas.microsoft.com/office/drawing/2014/main" id="{3DF76044-5213-4EB2-B775-E710FC2B0248}"/>
                      </a:ext>
                    </a:extLst>
                  </p:cNvPr>
                  <p:cNvSpPr txBox="1">
                    <a:spLocks noRot="1" noChangeAspect="1" noMove="1" noResize="1" noEditPoints="1" noAdjustHandles="1" noChangeArrowheads="1" noChangeShapeType="1" noTextEdit="1"/>
                  </p:cNvSpPr>
                  <p:nvPr/>
                </p:nvSpPr>
                <p:spPr>
                  <a:xfrm>
                    <a:off x="3785493" y="1086571"/>
                    <a:ext cx="355412" cy="461102"/>
                  </a:xfrm>
                  <a:prstGeom prst="rect">
                    <a:avLst/>
                  </a:prstGeom>
                  <a:blipFill>
                    <a:blip r:embed="rId10"/>
                    <a:stretch>
                      <a:fillRect l="-19298" r="-5263"/>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3606803001"/>
      </p:ext>
    </p:extLst>
  </p:cSld>
  <p:clrMapOvr>
    <a:masterClrMapping/>
  </p:clrMapOvr>
  <mc:AlternateContent xmlns:mc="http://schemas.openxmlformats.org/markup-compatibility/2006" xmlns:p14="http://schemas.microsoft.com/office/powerpoint/2010/main">
    <mc:Choice Requires="p14">
      <p:transition spd="slow" p14:dur="2000" advTm="85459"/>
    </mc:Choice>
    <mc:Fallback xmlns="">
      <p:transition spd="slow" advTm="854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BC5D-53F9-4726-81D4-476A0EEE76E4}"/>
              </a:ext>
            </a:extLst>
          </p:cNvPr>
          <p:cNvSpPr>
            <a:spLocks noGrp="1"/>
          </p:cNvSpPr>
          <p:nvPr>
            <p:ph type="title"/>
          </p:nvPr>
        </p:nvSpPr>
        <p:spPr/>
        <p:txBody>
          <a:bodyPr/>
          <a:lstStyle/>
          <a:p>
            <a:r>
              <a:rPr lang="en-IN" dirty="0"/>
              <a:t>Ferromagnetic resonance with damping</a:t>
            </a:r>
          </a:p>
        </p:txBody>
      </p:sp>
      <p:pic>
        <p:nvPicPr>
          <p:cNvPr id="25" name="Content Placeholder 24">
            <a:extLst>
              <a:ext uri="{FF2B5EF4-FFF2-40B4-BE49-F238E27FC236}">
                <a16:creationId xmlns:a16="http://schemas.microsoft.com/office/drawing/2014/main" id="{7CFED5F7-F2FD-426F-9FC9-5B4879B83D7D}"/>
              </a:ext>
            </a:extLst>
          </p:cNvPr>
          <p:cNvPicPr>
            <a:picLocks noGrp="1" noChangeAspect="1"/>
          </p:cNvPicPr>
          <p:nvPr>
            <p:ph idx="1"/>
          </p:nvPr>
        </p:nvPicPr>
        <p:blipFill>
          <a:blip r:embed="rId3"/>
          <a:stretch>
            <a:fillRect/>
          </a:stretch>
        </p:blipFill>
        <p:spPr>
          <a:xfrm>
            <a:off x="4259658" y="4757601"/>
            <a:ext cx="4884342" cy="2116737"/>
          </a:xfrm>
        </p:spPr>
      </p:pic>
      <p:sp>
        <p:nvSpPr>
          <p:cNvPr id="4" name="Date Placeholder 3">
            <a:extLst>
              <a:ext uri="{FF2B5EF4-FFF2-40B4-BE49-F238E27FC236}">
                <a16:creationId xmlns:a16="http://schemas.microsoft.com/office/drawing/2014/main" id="{6B7CFB1A-6DDC-4202-9C96-E378357CE956}"/>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9771C016-195A-46AF-A036-A5B2DB2FE7A2}"/>
              </a:ext>
            </a:extLst>
          </p:cNvPr>
          <p:cNvSpPr>
            <a:spLocks noGrp="1"/>
          </p:cNvSpPr>
          <p:nvPr>
            <p:ph type="ftr" sz="quarter" idx="11"/>
          </p:nvPr>
        </p:nvSpPr>
        <p:spPr/>
        <p:txBody>
          <a:bodyPr/>
          <a:lstStyle/>
          <a:p>
            <a:r>
              <a:rPr lang="en-US"/>
              <a:t>IISER Bhopal</a:t>
            </a:r>
            <a:endParaRPr lang="en-US"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754D7DD-0C1C-44B1-A637-407A6F1594A3}"/>
                  </a:ext>
                </a:extLst>
              </p:cNvPr>
              <p:cNvSpPr txBox="1"/>
              <p:nvPr/>
            </p:nvSpPr>
            <p:spPr>
              <a:xfrm>
                <a:off x="2471911" y="5600907"/>
                <a:ext cx="1533888" cy="690382"/>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smtClean="0">
                          <a:latin typeface="Cambria Math" panose="02040503050406030204" pitchFamily="18" charset="0"/>
                        </a:rPr>
                        <m:t>Δ</m:t>
                      </m:r>
                      <m:r>
                        <a:rPr lang="en-IN" sz="2400" i="1">
                          <a:latin typeface="Cambria Math" panose="02040503050406030204" pitchFamily="18" charset="0"/>
                        </a:rPr>
                        <m:t>𝐻</m:t>
                      </m:r>
                      <m:r>
                        <a:rPr lang="en-IN" sz="2400" i="0">
                          <a:latin typeface="Cambria Math" panose="02040503050406030204" pitchFamily="18" charset="0"/>
                        </a:rPr>
                        <m:t>=</m:t>
                      </m:r>
                      <m:f>
                        <m:fPr>
                          <m:ctrlPr>
                            <a:rPr lang="en-IN" sz="2400" i="1">
                              <a:solidFill>
                                <a:srgbClr val="836967"/>
                              </a:solidFill>
                              <a:latin typeface="Cambria Math" panose="02040503050406030204" pitchFamily="18" charset="0"/>
                            </a:rPr>
                          </m:ctrlPr>
                        </m:fPr>
                        <m:num>
                          <m:r>
                            <a:rPr lang="en-IN" sz="2400" i="1" smtClean="0">
                              <a:solidFill>
                                <a:srgbClr val="C00000"/>
                              </a:solidFill>
                              <a:latin typeface="Cambria Math" panose="02040503050406030204" pitchFamily="18" charset="0"/>
                            </a:rPr>
                            <m:t>𝛼</m:t>
                          </m:r>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𝜔</m:t>
                              </m:r>
                            </m:e>
                            <m:sub>
                              <m:r>
                                <a:rPr lang="en-IN" sz="2400" i="0">
                                  <a:latin typeface="Cambria Math" panose="02040503050406030204" pitchFamily="18" charset="0"/>
                                </a:rPr>
                                <m:t>0</m:t>
                              </m:r>
                            </m:sub>
                          </m:sSub>
                        </m:num>
                        <m:den>
                          <m:d>
                            <m:dPr>
                              <m:begChr m:val="|"/>
                              <m:endChr m:val="|"/>
                              <m:ctrlPr>
                                <a:rPr lang="en-IN" sz="2400" i="1">
                                  <a:solidFill>
                                    <a:srgbClr val="836967"/>
                                  </a:solidFill>
                                  <a:latin typeface="Cambria Math" panose="02040503050406030204" pitchFamily="18" charset="0"/>
                                </a:rPr>
                              </m:ctrlPr>
                            </m:dPr>
                            <m:e>
                              <m:r>
                                <a:rPr lang="en-IN" sz="2400" i="1">
                                  <a:latin typeface="Cambria Math" panose="02040503050406030204" pitchFamily="18" charset="0"/>
                                </a:rPr>
                                <m:t>𝛾</m:t>
                              </m:r>
                            </m:e>
                          </m:d>
                        </m:den>
                      </m:f>
                    </m:oMath>
                  </m:oMathPara>
                </a14:m>
                <a:endParaRPr lang="en-IN" sz="2400" dirty="0"/>
              </a:p>
            </p:txBody>
          </p:sp>
        </mc:Choice>
        <mc:Fallback xmlns="">
          <p:sp>
            <p:nvSpPr>
              <p:cNvPr id="42" name="TextBox 41">
                <a:extLst>
                  <a:ext uri="{FF2B5EF4-FFF2-40B4-BE49-F238E27FC236}">
                    <a16:creationId xmlns:a16="http://schemas.microsoft.com/office/drawing/2014/main" id="{9754D7DD-0C1C-44B1-A637-407A6F1594A3}"/>
                  </a:ext>
                </a:extLst>
              </p:cNvPr>
              <p:cNvSpPr txBox="1">
                <a:spLocks noRot="1" noChangeAspect="1" noMove="1" noResize="1" noEditPoints="1" noAdjustHandles="1" noChangeArrowheads="1" noChangeShapeType="1" noTextEdit="1"/>
              </p:cNvSpPr>
              <p:nvPr/>
            </p:nvSpPr>
            <p:spPr>
              <a:xfrm>
                <a:off x="2471911" y="5600907"/>
                <a:ext cx="1533888" cy="690382"/>
              </a:xfrm>
              <a:prstGeom prst="rect">
                <a:avLst/>
              </a:prstGeom>
              <a:blipFill>
                <a:blip r:embed="rId4"/>
                <a:stretch>
                  <a:fillRect/>
                </a:stretch>
              </a:blipFill>
            </p:spPr>
            <p:txBody>
              <a:bodyPr/>
              <a:lstStyle/>
              <a:p>
                <a:r>
                  <a:rPr lang="en-IN">
                    <a:noFill/>
                  </a:rPr>
                  <a:t> </a:t>
                </a:r>
              </a:p>
            </p:txBody>
          </p:sp>
        </mc:Fallback>
      </mc:AlternateContent>
      <p:grpSp>
        <p:nvGrpSpPr>
          <p:cNvPr id="3" name="Group 2">
            <a:extLst>
              <a:ext uri="{FF2B5EF4-FFF2-40B4-BE49-F238E27FC236}">
                <a16:creationId xmlns:a16="http://schemas.microsoft.com/office/drawing/2014/main" id="{776D53F6-EBCF-4407-8A5B-89F5D2C23C07}"/>
              </a:ext>
            </a:extLst>
          </p:cNvPr>
          <p:cNvGrpSpPr/>
          <p:nvPr/>
        </p:nvGrpSpPr>
        <p:grpSpPr>
          <a:xfrm>
            <a:off x="4983439" y="4789866"/>
            <a:ext cx="2797076" cy="1396746"/>
            <a:chOff x="4988054" y="4797452"/>
            <a:chExt cx="2797076" cy="1396746"/>
          </a:xfrm>
        </p:grpSpPr>
        <p:cxnSp>
          <p:nvCxnSpPr>
            <p:cNvPr id="27" name="Straight Connector 26">
              <a:extLst>
                <a:ext uri="{FF2B5EF4-FFF2-40B4-BE49-F238E27FC236}">
                  <a16:creationId xmlns:a16="http://schemas.microsoft.com/office/drawing/2014/main" id="{85B39CA2-1A75-49E2-9B5E-52D5B662F1BE}"/>
                </a:ext>
              </a:extLst>
            </p:cNvPr>
            <p:cNvCxnSpPr>
              <a:cxnSpLocks/>
            </p:cNvCxnSpPr>
            <p:nvPr/>
          </p:nvCxnSpPr>
          <p:spPr>
            <a:xfrm flipV="1">
              <a:off x="6829264" y="4797452"/>
              <a:ext cx="0" cy="139674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1EF6443-D2B6-41B3-BBE6-DA68FBE6A1DB}"/>
                </a:ext>
              </a:extLst>
            </p:cNvPr>
            <p:cNvCxnSpPr>
              <a:cxnSpLocks/>
            </p:cNvCxnSpPr>
            <p:nvPr/>
          </p:nvCxnSpPr>
          <p:spPr>
            <a:xfrm flipH="1" flipV="1">
              <a:off x="7148774" y="4813210"/>
              <a:ext cx="1855" cy="138098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0CE9AF5-A8C8-4FDD-93F8-09388E1F7580}"/>
                </a:ext>
              </a:extLst>
            </p:cNvPr>
            <p:cNvCxnSpPr>
              <a:cxnSpLocks/>
            </p:cNvCxnSpPr>
            <p:nvPr/>
          </p:nvCxnSpPr>
          <p:spPr>
            <a:xfrm>
              <a:off x="6395017" y="5635669"/>
              <a:ext cx="432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010F908-A4F3-4122-AF22-7C98759AD38B}"/>
                </a:ext>
              </a:extLst>
            </p:cNvPr>
            <p:cNvCxnSpPr>
              <a:cxnSpLocks/>
            </p:cNvCxnSpPr>
            <p:nvPr/>
          </p:nvCxnSpPr>
          <p:spPr>
            <a:xfrm flipH="1">
              <a:off x="7166885" y="5635669"/>
              <a:ext cx="432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CD73B30-469D-4831-886A-8CB09B5B483C}"/>
                    </a:ext>
                  </a:extLst>
                </p:cNvPr>
                <p:cNvSpPr txBox="1"/>
                <p:nvPr/>
              </p:nvSpPr>
              <p:spPr>
                <a:xfrm>
                  <a:off x="7215067" y="5210962"/>
                  <a:ext cx="570063" cy="307777"/>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0" smtClean="0">
                            <a:latin typeface="Cambria Math" panose="02040503050406030204" pitchFamily="18" charset="0"/>
                          </a:rPr>
                          <m:t>2 </m:t>
                        </m:r>
                        <m:r>
                          <m:rPr>
                            <m:sty m:val="p"/>
                          </m:rPr>
                          <a:rPr lang="en-IN" sz="2000" smtClean="0">
                            <a:latin typeface="Cambria Math" panose="02040503050406030204" pitchFamily="18" charset="0"/>
                          </a:rPr>
                          <m:t>Δ</m:t>
                        </m:r>
                        <m:r>
                          <a:rPr lang="en-IN" sz="2000" i="1">
                            <a:latin typeface="Cambria Math" panose="02040503050406030204" pitchFamily="18" charset="0"/>
                          </a:rPr>
                          <m:t>𝐻</m:t>
                        </m:r>
                      </m:oMath>
                    </m:oMathPara>
                  </a14:m>
                  <a:endParaRPr lang="en-IN" sz="2000" dirty="0"/>
                </a:p>
              </p:txBody>
            </p:sp>
          </mc:Choice>
          <mc:Fallback xmlns="">
            <p:sp>
              <p:nvSpPr>
                <p:cNvPr id="43" name="TextBox 42">
                  <a:extLst>
                    <a:ext uri="{FF2B5EF4-FFF2-40B4-BE49-F238E27FC236}">
                      <a16:creationId xmlns:a16="http://schemas.microsoft.com/office/drawing/2014/main" id="{4CD73B30-469D-4831-886A-8CB09B5B483C}"/>
                    </a:ext>
                  </a:extLst>
                </p:cNvPr>
                <p:cNvSpPr txBox="1">
                  <a:spLocks noRot="1" noChangeAspect="1" noMove="1" noResize="1" noEditPoints="1" noAdjustHandles="1" noChangeArrowheads="1" noChangeShapeType="1" noTextEdit="1"/>
                </p:cNvSpPr>
                <p:nvPr/>
              </p:nvSpPr>
              <p:spPr>
                <a:xfrm>
                  <a:off x="7215067" y="5210962"/>
                  <a:ext cx="570063" cy="307777"/>
                </a:xfrm>
                <a:prstGeom prst="rect">
                  <a:avLst/>
                </a:prstGeom>
                <a:blipFill>
                  <a:blip r:embed="rId5"/>
                  <a:stretch>
                    <a:fillRect l="-12903" r="-12903" b="-6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AC78EDE-D2F9-4859-A1C9-C8FB12B16D15}"/>
                    </a:ext>
                  </a:extLst>
                </p:cNvPr>
                <p:cNvSpPr txBox="1"/>
                <p:nvPr/>
              </p:nvSpPr>
              <p:spPr>
                <a:xfrm>
                  <a:off x="4988054" y="5743862"/>
                  <a:ext cx="1742286" cy="307777"/>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IN" sz="2000" smtClean="0">
                            <a:latin typeface="Cambria Math" panose="02040503050406030204" pitchFamily="18" charset="0"/>
                          </a:rPr>
                          <m:t>Δ</m:t>
                        </m:r>
                        <m:r>
                          <a:rPr lang="en-IN" sz="2000" i="1">
                            <a:latin typeface="Cambria Math" panose="02040503050406030204" pitchFamily="18" charset="0"/>
                          </a:rPr>
                          <m:t>𝐻</m:t>
                        </m:r>
                        <m:r>
                          <a:rPr lang="en-IN" sz="2000" b="0" i="1" baseline="-25000" smtClean="0">
                            <a:latin typeface="Cambria Math" panose="02040503050406030204" pitchFamily="18" charset="0"/>
                          </a:rPr>
                          <m:t>𝑝𝑦</m:t>
                        </m:r>
                        <m:r>
                          <a:rPr lang="en-IN" sz="2000" i="0">
                            <a:latin typeface="Cambria Math" panose="02040503050406030204" pitchFamily="18" charset="0"/>
                          </a:rPr>
                          <m:t>=</m:t>
                        </m:r>
                        <m:r>
                          <a:rPr lang="en-IN" sz="2000" b="0" i="0" smtClean="0">
                            <a:latin typeface="Cambria Math" panose="02040503050406030204" pitchFamily="18" charset="0"/>
                          </a:rPr>
                          <m:t>12.9 </m:t>
                        </m:r>
                        <m:r>
                          <m:rPr>
                            <m:sty m:val="p"/>
                          </m:rPr>
                          <a:rPr lang="en-IN" sz="2000" b="0" i="0" smtClean="0">
                            <a:latin typeface="Cambria Math" panose="02040503050406030204" pitchFamily="18" charset="0"/>
                          </a:rPr>
                          <m:t>Oe</m:t>
                        </m:r>
                      </m:oMath>
                    </m:oMathPara>
                  </a14:m>
                  <a:endParaRPr lang="en-IN" sz="2000" dirty="0"/>
                </a:p>
              </p:txBody>
            </p:sp>
          </mc:Choice>
          <mc:Fallback xmlns="">
            <p:sp>
              <p:nvSpPr>
                <p:cNvPr id="44" name="TextBox 43">
                  <a:extLst>
                    <a:ext uri="{FF2B5EF4-FFF2-40B4-BE49-F238E27FC236}">
                      <a16:creationId xmlns:a16="http://schemas.microsoft.com/office/drawing/2014/main" id="{BAC78EDE-D2F9-4859-A1C9-C8FB12B16D15}"/>
                    </a:ext>
                  </a:extLst>
                </p:cNvPr>
                <p:cNvSpPr txBox="1">
                  <a:spLocks noRot="1" noChangeAspect="1" noMove="1" noResize="1" noEditPoints="1" noAdjustHandles="1" noChangeArrowheads="1" noChangeShapeType="1" noTextEdit="1"/>
                </p:cNvSpPr>
                <p:nvPr/>
              </p:nvSpPr>
              <p:spPr>
                <a:xfrm>
                  <a:off x="4988054" y="5743862"/>
                  <a:ext cx="1742286" cy="307777"/>
                </a:xfrm>
                <a:prstGeom prst="rect">
                  <a:avLst/>
                </a:prstGeom>
                <a:blipFill>
                  <a:blip r:embed="rId6"/>
                  <a:stretch>
                    <a:fillRect l="-3147" r="-3147" b="-28000"/>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50A1261-614C-4AB7-B491-11C12DFF03FD}"/>
                  </a:ext>
                </a:extLst>
              </p:cNvPr>
              <p:cNvSpPr txBox="1"/>
              <p:nvPr/>
            </p:nvSpPr>
            <p:spPr>
              <a:xfrm>
                <a:off x="133088" y="5112395"/>
                <a:ext cx="2280175" cy="400110"/>
              </a:xfrm>
              <a:prstGeom prst="rect">
                <a:avLst/>
              </a:prstGeom>
              <a:noFill/>
            </p:spPr>
            <p:txBody>
              <a:bodyPr wrap="square" rtlCol="0">
                <a:spAutoFit/>
              </a:bodyPr>
              <a:lstStyle/>
              <a:p>
                <a:pPr algn="ctr"/>
                <a:r>
                  <a:rPr lang="en-IN" sz="2000" dirty="0"/>
                  <a:t>FMR linewidth </a:t>
                </a:r>
                <a14:m>
                  <m:oMath xmlns:m="http://schemas.openxmlformats.org/officeDocument/2006/math">
                    <m:r>
                      <m:rPr>
                        <m:sty m:val="p"/>
                      </m:rPr>
                      <a:rPr lang="en-IN" sz="2000" smtClean="0">
                        <a:latin typeface="Cambria Math" panose="02040503050406030204" pitchFamily="18" charset="0"/>
                      </a:rPr>
                      <m:t>Δ</m:t>
                    </m:r>
                    <m:r>
                      <a:rPr lang="en-IN" sz="2000" i="1">
                        <a:latin typeface="Cambria Math" panose="02040503050406030204" pitchFamily="18" charset="0"/>
                      </a:rPr>
                      <m:t>𝐻</m:t>
                    </m:r>
                  </m:oMath>
                </a14:m>
                <a:r>
                  <a:rPr lang="en-IN" sz="2000" dirty="0"/>
                  <a:t> </a:t>
                </a:r>
              </a:p>
            </p:txBody>
          </p:sp>
        </mc:Choice>
        <mc:Fallback xmlns="">
          <p:sp>
            <p:nvSpPr>
              <p:cNvPr id="45" name="TextBox 44">
                <a:extLst>
                  <a:ext uri="{FF2B5EF4-FFF2-40B4-BE49-F238E27FC236}">
                    <a16:creationId xmlns:a16="http://schemas.microsoft.com/office/drawing/2014/main" id="{950A1261-614C-4AB7-B491-11C12DFF03FD}"/>
                  </a:ext>
                </a:extLst>
              </p:cNvPr>
              <p:cNvSpPr txBox="1">
                <a:spLocks noRot="1" noChangeAspect="1" noMove="1" noResize="1" noEditPoints="1" noAdjustHandles="1" noChangeArrowheads="1" noChangeShapeType="1" noTextEdit="1"/>
              </p:cNvSpPr>
              <p:nvPr/>
            </p:nvSpPr>
            <p:spPr>
              <a:xfrm>
                <a:off x="133088" y="5112395"/>
                <a:ext cx="2280175" cy="400110"/>
              </a:xfrm>
              <a:prstGeom prst="rect">
                <a:avLst/>
              </a:prstGeom>
              <a:blipFill>
                <a:blip r:embed="rId7"/>
                <a:stretch>
                  <a:fillRect t="-9231" b="-27692"/>
                </a:stretch>
              </a:blipFill>
            </p:spPr>
            <p:txBody>
              <a:bodyPr/>
              <a:lstStyle/>
              <a:p>
                <a:r>
                  <a:rPr lang="en-IN">
                    <a:noFill/>
                  </a:rPr>
                  <a:t> </a:t>
                </a:r>
              </a:p>
            </p:txBody>
          </p:sp>
        </mc:Fallback>
      </mc:AlternateContent>
      <p:sp>
        <p:nvSpPr>
          <p:cNvPr id="46" name="TextBox 45">
            <a:extLst>
              <a:ext uri="{FF2B5EF4-FFF2-40B4-BE49-F238E27FC236}">
                <a16:creationId xmlns:a16="http://schemas.microsoft.com/office/drawing/2014/main" id="{FBA0C610-BFE5-404C-8A64-7C79A390E171}"/>
              </a:ext>
            </a:extLst>
          </p:cNvPr>
          <p:cNvSpPr txBox="1"/>
          <p:nvPr/>
        </p:nvSpPr>
        <p:spPr>
          <a:xfrm>
            <a:off x="25086" y="5646429"/>
            <a:ext cx="2278405" cy="707886"/>
          </a:xfrm>
          <a:prstGeom prst="rect">
            <a:avLst/>
          </a:prstGeom>
          <a:noFill/>
        </p:spPr>
        <p:txBody>
          <a:bodyPr wrap="square" rtlCol="0">
            <a:spAutoFit/>
          </a:bodyPr>
          <a:lstStyle/>
          <a:p>
            <a:pPr algn="ctr"/>
            <a:r>
              <a:rPr lang="en-IN" sz="2000" dirty="0"/>
              <a:t>Half width at half maximum (HWHM)</a:t>
            </a:r>
          </a:p>
        </p:txBody>
      </p:sp>
      <p:sp>
        <p:nvSpPr>
          <p:cNvPr id="47" name="TextBox 46">
            <a:extLst>
              <a:ext uri="{FF2B5EF4-FFF2-40B4-BE49-F238E27FC236}">
                <a16:creationId xmlns:a16="http://schemas.microsoft.com/office/drawing/2014/main" id="{86C30DAD-B0A4-4988-B662-C67BAF51E334}"/>
              </a:ext>
            </a:extLst>
          </p:cNvPr>
          <p:cNvSpPr txBox="1"/>
          <p:nvPr/>
        </p:nvSpPr>
        <p:spPr>
          <a:xfrm>
            <a:off x="6148196" y="3803447"/>
            <a:ext cx="2124512" cy="809772"/>
          </a:xfrm>
          <a:prstGeom prst="rect">
            <a:avLst/>
          </a:prstGeom>
          <a:solidFill>
            <a:schemeClr val="accent2">
              <a:lumMod val="20000"/>
              <a:lumOff val="80000"/>
            </a:schemeClr>
          </a:solidFill>
        </p:spPr>
        <p:txBody>
          <a:bodyPr wrap="square" rtlCol="0">
            <a:spAutoFit/>
          </a:bodyPr>
          <a:lstStyle/>
          <a:p>
            <a:pPr algn="ctr"/>
            <a:r>
              <a:rPr lang="en-IN" sz="2400" b="1" dirty="0">
                <a:solidFill>
                  <a:srgbClr val="C00000"/>
                </a:solidFill>
              </a:rPr>
              <a:t>Derivative FMR spectra</a:t>
            </a:r>
          </a:p>
        </p:txBody>
      </p:sp>
      <p:grpSp>
        <p:nvGrpSpPr>
          <p:cNvPr id="50" name="Group 49">
            <a:extLst>
              <a:ext uri="{FF2B5EF4-FFF2-40B4-BE49-F238E27FC236}">
                <a16:creationId xmlns:a16="http://schemas.microsoft.com/office/drawing/2014/main" id="{8BC34BA8-8BAD-432A-B64E-ECF60F8E7A9B}"/>
              </a:ext>
            </a:extLst>
          </p:cNvPr>
          <p:cNvGrpSpPr/>
          <p:nvPr/>
        </p:nvGrpSpPr>
        <p:grpSpPr>
          <a:xfrm>
            <a:off x="-151134" y="724702"/>
            <a:ext cx="6109221" cy="1321394"/>
            <a:chOff x="38702" y="945728"/>
            <a:chExt cx="6109221" cy="1321394"/>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FB91C8A-BB2C-4EA0-A508-AC0D885E00E7}"/>
                    </a:ext>
                  </a:extLst>
                </p:cNvPr>
                <p:cNvSpPr txBox="1"/>
                <p:nvPr/>
              </p:nvSpPr>
              <p:spPr>
                <a:xfrm>
                  <a:off x="38702" y="1108528"/>
                  <a:ext cx="6109221"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b="1" i="1" dirty="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r>
                          <a:rPr lang="en-IN" sz="2400" b="1" i="0" dirty="0" smtClean="0">
                            <a:solidFill>
                              <a:schemeClr val="tx1"/>
                            </a:solidFill>
                            <a:latin typeface="Cambria Math" panose="02040503050406030204" pitchFamily="18" charset="0"/>
                          </a:rPr>
                          <m:t>−</m:t>
                        </m:r>
                        <m:r>
                          <a:rPr lang="en-IN" sz="2400" b="1" i="1" baseline="-25000" dirty="0" smtClean="0">
                            <a:solidFill>
                              <a:schemeClr val="tx1"/>
                            </a:solidFill>
                            <a:latin typeface="Cambria Math" panose="02040503050406030204" pitchFamily="18" charset="0"/>
                          </a:rPr>
                          <m:t> </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num>
                          <m:den>
                            <m:r>
                              <a:rPr lang="en-IN" sz="2400" i="1" dirty="0">
                                <a:solidFill>
                                  <a:schemeClr val="tx1"/>
                                </a:solidFill>
                                <a:latin typeface="Cambria Math" panose="02040503050406030204" pitchFamily="18" charset="0"/>
                              </a:rPr>
                              <m:t>𝑀</m:t>
                            </m:r>
                          </m:den>
                        </m:f>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oMath>
                    </m:oMathPara>
                  </a14:m>
                  <a:endParaRPr lang="en-IN" b="1" baseline="-25000" dirty="0">
                    <a:solidFill>
                      <a:schemeClr val="tx1"/>
                    </a:solidFill>
                  </a:endParaRPr>
                </a:p>
              </p:txBody>
            </p:sp>
          </mc:Choice>
          <mc:Fallback xmlns="">
            <p:sp>
              <p:nvSpPr>
                <p:cNvPr id="51" name="TextBox 50">
                  <a:extLst>
                    <a:ext uri="{FF2B5EF4-FFF2-40B4-BE49-F238E27FC236}">
                      <a16:creationId xmlns:a16="http://schemas.microsoft.com/office/drawing/2014/main" id="{BFB91C8A-BB2C-4EA0-A508-AC0D885E00E7}"/>
                    </a:ext>
                  </a:extLst>
                </p:cNvPr>
                <p:cNvSpPr txBox="1">
                  <a:spLocks noRot="1" noChangeAspect="1" noMove="1" noResize="1" noEditPoints="1" noAdjustHandles="1" noChangeArrowheads="1" noChangeShapeType="1" noTextEdit="1"/>
                </p:cNvSpPr>
                <p:nvPr/>
              </p:nvSpPr>
              <p:spPr>
                <a:xfrm>
                  <a:off x="38702" y="1108528"/>
                  <a:ext cx="6109221" cy="806375"/>
                </a:xfrm>
                <a:prstGeom prst="rect">
                  <a:avLst/>
                </a:prstGeom>
                <a:blipFill>
                  <a:blip r:embed="rId8"/>
                  <a:stretch>
                    <a:fillRect/>
                  </a:stretch>
                </a:blipFill>
              </p:spPr>
              <p:txBody>
                <a:bodyPr/>
                <a:lstStyle/>
                <a:p>
                  <a:r>
                    <a:rPr lang="en-IN">
                      <a:noFill/>
                    </a:rPr>
                    <a:t> </a:t>
                  </a:r>
                </a:p>
              </p:txBody>
            </p:sp>
          </mc:Fallback>
        </mc:AlternateContent>
        <p:sp>
          <p:nvSpPr>
            <p:cNvPr id="52" name="TextBox 51">
              <a:extLst>
                <a:ext uri="{FF2B5EF4-FFF2-40B4-BE49-F238E27FC236}">
                  <a16:creationId xmlns:a16="http://schemas.microsoft.com/office/drawing/2014/main" id="{29262C05-EE1E-4F05-932C-0750C89A5FDF}"/>
                </a:ext>
              </a:extLst>
            </p:cNvPr>
            <p:cNvSpPr txBox="1"/>
            <p:nvPr/>
          </p:nvSpPr>
          <p:spPr>
            <a:xfrm>
              <a:off x="1734141" y="945728"/>
              <a:ext cx="1318337" cy="400110"/>
            </a:xfrm>
            <a:prstGeom prst="rect">
              <a:avLst/>
            </a:prstGeom>
            <a:noFill/>
          </p:spPr>
          <p:txBody>
            <a:bodyPr wrap="square" rtlCol="0">
              <a:spAutoFit/>
            </a:bodyPr>
            <a:lstStyle/>
            <a:p>
              <a:r>
                <a:rPr lang="en-IN" sz="2000" dirty="0"/>
                <a:t>precession</a:t>
              </a:r>
            </a:p>
          </p:txBody>
        </p:sp>
        <p:sp>
          <p:nvSpPr>
            <p:cNvPr id="53" name="TextBox 52">
              <a:extLst>
                <a:ext uri="{FF2B5EF4-FFF2-40B4-BE49-F238E27FC236}">
                  <a16:creationId xmlns:a16="http://schemas.microsoft.com/office/drawing/2014/main" id="{69493522-E92E-4BAB-B150-106633D3A0C7}"/>
                </a:ext>
              </a:extLst>
            </p:cNvPr>
            <p:cNvSpPr txBox="1"/>
            <p:nvPr/>
          </p:nvSpPr>
          <p:spPr>
            <a:xfrm>
              <a:off x="4494972" y="1867012"/>
              <a:ext cx="1318337" cy="400110"/>
            </a:xfrm>
            <a:prstGeom prst="rect">
              <a:avLst/>
            </a:prstGeom>
            <a:noFill/>
          </p:spPr>
          <p:txBody>
            <a:bodyPr wrap="square" rtlCol="0">
              <a:spAutoFit/>
            </a:bodyPr>
            <a:lstStyle/>
            <a:p>
              <a:r>
                <a:rPr lang="en-IN" sz="2000" dirty="0"/>
                <a:t>damping</a:t>
              </a:r>
            </a:p>
          </p:txBody>
        </p:sp>
        <p:sp>
          <p:nvSpPr>
            <p:cNvPr id="54" name="Left Brace 53">
              <a:extLst>
                <a:ext uri="{FF2B5EF4-FFF2-40B4-BE49-F238E27FC236}">
                  <a16:creationId xmlns:a16="http://schemas.microsoft.com/office/drawing/2014/main" id="{7DD50F0C-ED83-461A-9610-BDA6AE61278C}"/>
                </a:ext>
              </a:extLst>
            </p:cNvPr>
            <p:cNvSpPr/>
            <p:nvPr/>
          </p:nvSpPr>
          <p:spPr>
            <a:xfrm rot="5400000">
              <a:off x="2318630" y="748997"/>
              <a:ext cx="192293" cy="12070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5" name="Left Brace 54">
              <a:extLst>
                <a:ext uri="{FF2B5EF4-FFF2-40B4-BE49-F238E27FC236}">
                  <a16:creationId xmlns:a16="http://schemas.microsoft.com/office/drawing/2014/main" id="{F15BBC5F-09D9-4720-9A02-9C0682423A53}"/>
                </a:ext>
              </a:extLst>
            </p:cNvPr>
            <p:cNvSpPr/>
            <p:nvPr/>
          </p:nvSpPr>
          <p:spPr>
            <a:xfrm rot="16200000">
              <a:off x="5023461" y="950767"/>
              <a:ext cx="215024" cy="1762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DA274E31-841F-4BFB-8DB0-BB14F1D29BCE}"/>
              </a:ext>
            </a:extLst>
          </p:cNvPr>
          <p:cNvGrpSpPr/>
          <p:nvPr/>
        </p:nvGrpSpPr>
        <p:grpSpPr>
          <a:xfrm>
            <a:off x="-22017" y="2064653"/>
            <a:ext cx="4833284" cy="461665"/>
            <a:chOff x="4950207" y="5856884"/>
            <a:chExt cx="4833284" cy="461665"/>
          </a:xfrm>
        </p:grpSpPr>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62077EF-89CB-4D44-AC4F-3DFBC0207E02}"/>
                    </a:ext>
                  </a:extLst>
                </p:cNvPr>
                <p:cNvSpPr txBox="1"/>
                <p:nvPr/>
              </p:nvSpPr>
              <p:spPr>
                <a:xfrm>
                  <a:off x="7524668" y="5906486"/>
                  <a:ext cx="2258823"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solidFill>
                              <a:schemeClr val="tx1"/>
                            </a:solidFill>
                            <a:latin typeface="Cambria Math" panose="02040503050406030204" pitchFamily="18" charset="0"/>
                          </a:rPr>
                          <m:t>𝐻</m:t>
                        </m:r>
                        <m:r>
                          <a:rPr lang="en-IN" sz="2400" b="0" i="1" baseline="-25000" smtClean="0">
                            <a:solidFill>
                              <a:schemeClr val="tx1"/>
                            </a:solidFill>
                            <a:latin typeface="Cambria Math" panose="02040503050406030204" pitchFamily="18" charset="0"/>
                          </a:rPr>
                          <m:t>𝑦</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𝑡</m:t>
                        </m:r>
                        <m:r>
                          <a:rPr lang="en-IN" sz="2400" b="0" i="1" smtClean="0">
                            <a:solidFill>
                              <a:schemeClr val="tx1"/>
                            </a:solidFill>
                            <a:latin typeface="Cambria Math" panose="02040503050406030204" pitchFamily="18" charset="0"/>
                          </a:rPr>
                          <m:t>)</m:t>
                        </m:r>
                        <m:r>
                          <a:rPr lang="en-IN" sz="2400" i="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𝐻</m:t>
                        </m:r>
                        <m:r>
                          <a:rPr lang="en-IN" sz="2400" b="0" i="1" baseline="-25000" smtClean="0">
                            <a:solidFill>
                              <a:schemeClr val="tx1"/>
                            </a:solidFill>
                            <a:latin typeface="Cambria Math" panose="02040503050406030204" pitchFamily="18" charset="0"/>
                          </a:rPr>
                          <m:t>𝑦</m:t>
                        </m:r>
                        <m:r>
                          <a:rPr lang="en-IN" sz="2400" b="0" i="1" baseline="-25000" smtClean="0">
                            <a:solidFill>
                              <a:schemeClr val="tx1"/>
                            </a:solidFill>
                            <a:latin typeface="Cambria Math" panose="02040503050406030204" pitchFamily="18" charset="0"/>
                          </a:rPr>
                          <m:t>0</m:t>
                        </m:r>
                        <m:sSup>
                          <m:sSupPr>
                            <m:ctrlPr>
                              <a:rPr lang="en-IN" sz="2400" i="1" dirty="0" smtClean="0">
                                <a:solidFill>
                                  <a:schemeClr val="tx1"/>
                                </a:solidFill>
                                <a:latin typeface="Cambria Math" panose="02040503050406030204" pitchFamily="18" charset="0"/>
                              </a:rPr>
                            </m:ctrlPr>
                          </m:sSupPr>
                          <m:e>
                            <m:r>
                              <a:rPr lang="en-IN" sz="2400" b="0" i="0" dirty="0" smtClean="0">
                                <a:solidFill>
                                  <a:schemeClr val="tx1"/>
                                </a:solidFill>
                                <a:latin typeface="Cambria Math" panose="02040503050406030204" pitchFamily="18" charset="0"/>
                              </a:rPr>
                              <m:t> </m:t>
                            </m:r>
                            <m:r>
                              <a:rPr lang="en-IN" sz="2400" dirty="0">
                                <a:solidFill>
                                  <a:schemeClr val="tx1"/>
                                </a:solidFill>
                                <a:latin typeface="Cambria Math" panose="02040503050406030204" pitchFamily="18" charset="0"/>
                              </a:rPr>
                              <m:t>ⅇ</m:t>
                            </m:r>
                          </m:e>
                          <m:sup>
                            <m:r>
                              <a:rPr lang="en-IN" sz="2400" i="1">
                                <a:latin typeface="Cambria Math" panose="02040503050406030204" pitchFamily="18" charset="0"/>
                              </a:rPr>
                              <m:t>ⅈ</m:t>
                            </m:r>
                            <m:r>
                              <a:rPr lang="en-IN" sz="2400" i="1" dirty="0">
                                <a:solidFill>
                                  <a:schemeClr val="tx1"/>
                                </a:solidFill>
                                <a:latin typeface="Cambria Math" panose="02040503050406030204" pitchFamily="18" charset="0"/>
                              </a:rPr>
                              <m:t>𝜔</m:t>
                            </m:r>
                            <m:r>
                              <a:rPr lang="en-IN" sz="2400" i="1" dirty="0">
                                <a:solidFill>
                                  <a:schemeClr val="tx1"/>
                                </a:solidFill>
                                <a:latin typeface="Cambria Math" panose="02040503050406030204" pitchFamily="18" charset="0"/>
                              </a:rPr>
                              <m:t>𝑡</m:t>
                            </m:r>
                          </m:sup>
                        </m:sSup>
                      </m:oMath>
                    </m:oMathPara>
                  </a14:m>
                  <a:endParaRPr lang="en-IN" sz="2400" dirty="0">
                    <a:solidFill>
                      <a:schemeClr val="tx1"/>
                    </a:solidFill>
                  </a:endParaRPr>
                </a:p>
              </p:txBody>
            </p:sp>
          </mc:Choice>
          <mc:Fallback xmlns="">
            <p:sp>
              <p:nvSpPr>
                <p:cNvPr id="62" name="TextBox 61">
                  <a:extLst>
                    <a:ext uri="{FF2B5EF4-FFF2-40B4-BE49-F238E27FC236}">
                      <a16:creationId xmlns:a16="http://schemas.microsoft.com/office/drawing/2014/main" id="{362077EF-89CB-4D44-AC4F-3DFBC0207E02}"/>
                    </a:ext>
                  </a:extLst>
                </p:cNvPr>
                <p:cNvSpPr txBox="1">
                  <a:spLocks noRot="1" noChangeAspect="1" noMove="1" noResize="1" noEditPoints="1" noAdjustHandles="1" noChangeArrowheads="1" noChangeShapeType="1" noTextEdit="1"/>
                </p:cNvSpPr>
                <p:nvPr/>
              </p:nvSpPr>
              <p:spPr>
                <a:xfrm>
                  <a:off x="7524668" y="5906486"/>
                  <a:ext cx="2258823" cy="381258"/>
                </a:xfrm>
                <a:prstGeom prst="rect">
                  <a:avLst/>
                </a:prstGeom>
                <a:blipFill>
                  <a:blip r:embed="rId13"/>
                  <a:stretch>
                    <a:fillRect l="-2973" t="-1587" r="-541" b="-33333"/>
                  </a:stretch>
                </a:blipFill>
              </p:spPr>
              <p:txBody>
                <a:bodyPr/>
                <a:lstStyle/>
                <a:p>
                  <a:r>
                    <a:rPr lang="en-IN">
                      <a:noFill/>
                    </a:rPr>
                    <a:t> </a:t>
                  </a:r>
                </a:p>
              </p:txBody>
            </p:sp>
          </mc:Fallback>
        </mc:AlternateContent>
        <p:sp>
          <p:nvSpPr>
            <p:cNvPr id="63" name="TextBox 62">
              <a:extLst>
                <a:ext uri="{FF2B5EF4-FFF2-40B4-BE49-F238E27FC236}">
                  <a16:creationId xmlns:a16="http://schemas.microsoft.com/office/drawing/2014/main" id="{3DDF5BD6-4A4A-4DBA-8F19-081A780384FD}"/>
                </a:ext>
              </a:extLst>
            </p:cNvPr>
            <p:cNvSpPr txBox="1"/>
            <p:nvPr/>
          </p:nvSpPr>
          <p:spPr>
            <a:xfrm>
              <a:off x="4950207" y="5856884"/>
              <a:ext cx="2590601" cy="461665"/>
            </a:xfrm>
            <a:prstGeom prst="rect">
              <a:avLst/>
            </a:prstGeom>
            <a:noFill/>
          </p:spPr>
          <p:txBody>
            <a:bodyPr wrap="square" rtlCol="0">
              <a:spAutoFit/>
            </a:bodyPr>
            <a:lstStyle/>
            <a:p>
              <a:pPr algn="ctr"/>
              <a:r>
                <a:rPr lang="en-IN" sz="2400" dirty="0"/>
                <a:t>Transverse AC field </a:t>
              </a:r>
            </a:p>
          </p:txBody>
        </p:sp>
      </p:grpSp>
      <p:sp>
        <p:nvSpPr>
          <p:cNvPr id="64" name="TextBox 63">
            <a:extLst>
              <a:ext uri="{FF2B5EF4-FFF2-40B4-BE49-F238E27FC236}">
                <a16:creationId xmlns:a16="http://schemas.microsoft.com/office/drawing/2014/main" id="{2DF396AC-EAFF-4902-86B3-66E567C3E9C8}"/>
              </a:ext>
            </a:extLst>
          </p:cNvPr>
          <p:cNvSpPr txBox="1"/>
          <p:nvPr/>
        </p:nvSpPr>
        <p:spPr>
          <a:xfrm>
            <a:off x="159503" y="2684584"/>
            <a:ext cx="3703342" cy="830997"/>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Negative damping to keep the magnetization rotating</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25AD4AC-676A-4124-BB91-EC6A361BB108}"/>
                  </a:ext>
                </a:extLst>
              </p:cNvPr>
              <p:cNvSpPr txBox="1"/>
              <p:nvPr/>
            </p:nvSpPr>
            <p:spPr>
              <a:xfrm>
                <a:off x="-45987" y="3651100"/>
                <a:ext cx="3091675" cy="539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dirty="0" smtClean="0">
                          <a:solidFill>
                            <a:schemeClr val="tx1"/>
                          </a:solidFill>
                          <a:latin typeface="Cambria Math" panose="02040503050406030204" pitchFamily="18" charset="0"/>
                        </a:rPr>
                        <m:t>𝜔</m:t>
                      </m:r>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ad>
                        <m:radPr>
                          <m:degHide m:val="on"/>
                          <m:ctrlPr>
                            <a:rPr lang="en-IN" sz="2400" i="1" dirty="0" smtClean="0">
                              <a:solidFill>
                                <a:schemeClr val="tx1"/>
                              </a:solidFill>
                              <a:latin typeface="Cambria Math" panose="02040503050406030204" pitchFamily="18" charset="0"/>
                            </a:rPr>
                          </m:ctrlPr>
                        </m:radPr>
                        <m:deg/>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𝑧</m:t>
                              </m:r>
                            </m:sub>
                          </m:sSub>
                          <m:d>
                            <m:dPr>
                              <m:ctrlPr>
                                <a:rPr lang="en-IN" sz="2400" i="1" dirty="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𝑧</m:t>
                                  </m:r>
                                </m:sub>
                              </m:sSub>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𝑀</m:t>
                              </m:r>
                            </m:e>
                          </m:d>
                        </m:e>
                      </m:rad>
                    </m:oMath>
                  </m:oMathPara>
                </a14:m>
                <a:endParaRPr lang="en-IN" sz="2400" dirty="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225AD4AC-676A-4124-BB91-EC6A361BB108}"/>
                  </a:ext>
                </a:extLst>
              </p:cNvPr>
              <p:cNvSpPr txBox="1">
                <a:spLocks noRot="1" noChangeAspect="1" noMove="1" noResize="1" noEditPoints="1" noAdjustHandles="1" noChangeArrowheads="1" noChangeShapeType="1" noTextEdit="1"/>
              </p:cNvSpPr>
              <p:nvPr/>
            </p:nvSpPr>
            <p:spPr>
              <a:xfrm>
                <a:off x="-45987" y="3651100"/>
                <a:ext cx="3091675" cy="539571"/>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4FD8054-3FE5-46DA-B878-01722E4A92F3}"/>
                  </a:ext>
                </a:extLst>
              </p:cNvPr>
              <p:cNvSpPr txBox="1"/>
              <p:nvPr/>
            </p:nvSpPr>
            <p:spPr>
              <a:xfrm>
                <a:off x="-39454" y="4402661"/>
                <a:ext cx="2563819" cy="461665"/>
              </a:xfrm>
              <a:prstGeom prst="rect">
                <a:avLst/>
              </a:prstGeom>
              <a:noFill/>
            </p:spPr>
            <p:txBody>
              <a:bodyPr wrap="square" rtlCol="0">
                <a:spAutoFit/>
              </a:bodyPr>
              <a:lstStyle/>
              <a:p>
                <a14:m>
                  <m:oMath xmlns:m="http://schemas.openxmlformats.org/officeDocument/2006/math">
                    <m:r>
                      <a:rPr lang="en-IN" sz="2400" dirty="0" smtClean="0">
                        <a:latin typeface="Cambria Math" panose="02040503050406030204" pitchFamily="18" charset="0"/>
                      </a:rPr>
                      <m:t>𝜔</m:t>
                    </m:r>
                    <m:r>
                      <a:rPr lang="en-IN" sz="2400" i="1" dirty="0">
                        <a:latin typeface="Cambria Math" panose="02040503050406030204" pitchFamily="18" charset="0"/>
                      </a:rPr>
                      <m:t> </m:t>
                    </m:r>
                    <m:r>
                      <a:rPr lang="en-IN" sz="2400" i="0" dirty="0">
                        <a:solidFill>
                          <a:schemeClr val="tx1"/>
                        </a:solidFill>
                        <a:latin typeface="Cambria Math" panose="02040503050406030204" pitchFamily="18" charset="0"/>
                      </a:rPr>
                      <m:t>=</m:t>
                    </m:r>
                    <m:d>
                      <m:dPr>
                        <m:begChr m:val="|"/>
                        <m:endChr m:val="|"/>
                        <m:ctrlPr>
                          <a:rPr lang="en-IN" sz="2400" i="1" dirty="0">
                            <a:latin typeface="Cambria Math" panose="02040503050406030204" pitchFamily="18" charset="0"/>
                          </a:rPr>
                        </m:ctrlPr>
                      </m:dPr>
                      <m:e>
                        <m:r>
                          <a:rPr lang="en-IN" sz="2400" i="1" dirty="0">
                            <a:latin typeface="Cambria Math" panose="02040503050406030204" pitchFamily="18" charset="0"/>
                          </a:rPr>
                          <m:t>𝛾</m:t>
                        </m:r>
                      </m:e>
                    </m:d>
                    <m:r>
                      <a:rPr lang="en-IN" sz="2400" b="0" i="1" dirty="0" smtClean="0">
                        <a:latin typeface="Cambria Math" panose="02040503050406030204" pitchFamily="18" charset="0"/>
                      </a:rPr>
                      <m:t> (</m:t>
                    </m:r>
                    <m:r>
                      <a:rPr lang="en-IN" sz="2400" i="1" dirty="0">
                        <a:latin typeface="Cambria Math" panose="02040503050406030204" pitchFamily="18" charset="0"/>
                      </a:rPr>
                      <m:t>𝐻</m:t>
                    </m:r>
                    <m:r>
                      <a:rPr lang="en-IN" sz="2400" i="1" baseline="-25000" dirty="0">
                        <a:latin typeface="Cambria Math" panose="02040503050406030204" pitchFamily="18" charset="0"/>
                      </a:rPr>
                      <m:t>𝑧</m:t>
                    </m:r>
                    <m:r>
                      <a:rPr lang="en-IN" sz="2400" b="0" i="1" dirty="0" smtClean="0">
                        <a:latin typeface="Cambria Math" panose="02040503050406030204" pitchFamily="18" charset="0"/>
                      </a:rPr>
                      <m:t>−</m:t>
                    </m:r>
                    <m:r>
                      <a:rPr lang="en-IN" sz="2400" b="0" i="1" dirty="0" smtClean="0">
                        <a:latin typeface="Cambria Math" panose="02040503050406030204" pitchFamily="18" charset="0"/>
                      </a:rPr>
                      <m:t>𝑀</m:t>
                    </m:r>
                  </m:oMath>
                </a14:m>
                <a:r>
                  <a:rPr lang="en-IN" sz="2400" dirty="0">
                    <a:cs typeface="Arial" panose="020B0604020202020204" pitchFamily="34" charset="0"/>
                  </a:rPr>
                  <a:t>)</a:t>
                </a:r>
              </a:p>
            </p:txBody>
          </p:sp>
        </mc:Choice>
        <mc:Fallback xmlns="">
          <p:sp>
            <p:nvSpPr>
              <p:cNvPr id="66" name="TextBox 65">
                <a:extLst>
                  <a:ext uri="{FF2B5EF4-FFF2-40B4-BE49-F238E27FC236}">
                    <a16:creationId xmlns:a16="http://schemas.microsoft.com/office/drawing/2014/main" id="{54FD8054-3FE5-46DA-B878-01722E4A92F3}"/>
                  </a:ext>
                </a:extLst>
              </p:cNvPr>
              <p:cNvSpPr txBox="1">
                <a:spLocks noRot="1" noChangeAspect="1" noMove="1" noResize="1" noEditPoints="1" noAdjustHandles="1" noChangeArrowheads="1" noChangeShapeType="1" noTextEdit="1"/>
              </p:cNvSpPr>
              <p:nvPr/>
            </p:nvSpPr>
            <p:spPr>
              <a:xfrm>
                <a:off x="-39454" y="4402661"/>
                <a:ext cx="2563819" cy="461665"/>
              </a:xfrm>
              <a:prstGeom prst="rect">
                <a:avLst/>
              </a:prstGeom>
              <a:blipFill>
                <a:blip r:embed="rId15"/>
                <a:stretch>
                  <a:fillRect t="-10526" r="-238" b="-28947"/>
                </a:stretch>
              </a:blipFill>
            </p:spPr>
            <p:txBody>
              <a:bodyPr/>
              <a:lstStyle/>
              <a:p>
                <a:r>
                  <a:rPr lang="en-IN">
                    <a:noFill/>
                  </a:rPr>
                  <a:t> </a:t>
                </a:r>
              </a:p>
            </p:txBody>
          </p:sp>
        </mc:Fallback>
      </mc:AlternateContent>
      <p:sp>
        <p:nvSpPr>
          <p:cNvPr id="67" name="TextBox 66">
            <a:extLst>
              <a:ext uri="{FF2B5EF4-FFF2-40B4-BE49-F238E27FC236}">
                <a16:creationId xmlns:a16="http://schemas.microsoft.com/office/drawing/2014/main" id="{8918B5B2-8700-4875-9BD1-BB8BB288EA4E}"/>
              </a:ext>
            </a:extLst>
          </p:cNvPr>
          <p:cNvSpPr txBox="1"/>
          <p:nvPr/>
        </p:nvSpPr>
        <p:spPr>
          <a:xfrm>
            <a:off x="3086522" y="3782162"/>
            <a:ext cx="1787511" cy="400110"/>
          </a:xfrm>
          <a:prstGeom prst="rect">
            <a:avLst/>
          </a:prstGeom>
          <a:solidFill>
            <a:schemeClr val="accent6">
              <a:lumMod val="20000"/>
              <a:lumOff val="80000"/>
            </a:schemeClr>
          </a:solidFill>
        </p:spPr>
        <p:txBody>
          <a:bodyPr wrap="square" rtlCol="0">
            <a:spAutoFit/>
          </a:bodyPr>
          <a:lstStyle/>
          <a:p>
            <a:pPr algn="ctr"/>
            <a:r>
              <a:rPr lang="en-IN" sz="2000" dirty="0"/>
              <a:t>In-plane FMR</a:t>
            </a:r>
          </a:p>
        </p:txBody>
      </p:sp>
      <p:sp>
        <p:nvSpPr>
          <p:cNvPr id="68" name="TextBox 67">
            <a:extLst>
              <a:ext uri="{FF2B5EF4-FFF2-40B4-BE49-F238E27FC236}">
                <a16:creationId xmlns:a16="http://schemas.microsoft.com/office/drawing/2014/main" id="{A1FDE5DC-368B-45EB-A6C4-507B0A17C4DB}"/>
              </a:ext>
            </a:extLst>
          </p:cNvPr>
          <p:cNvSpPr txBox="1"/>
          <p:nvPr/>
        </p:nvSpPr>
        <p:spPr>
          <a:xfrm>
            <a:off x="2394625" y="4489885"/>
            <a:ext cx="2155401" cy="400110"/>
          </a:xfrm>
          <a:prstGeom prst="rect">
            <a:avLst/>
          </a:prstGeom>
          <a:solidFill>
            <a:schemeClr val="accent6">
              <a:lumMod val="20000"/>
              <a:lumOff val="80000"/>
            </a:schemeClr>
          </a:solidFill>
        </p:spPr>
        <p:txBody>
          <a:bodyPr wrap="square" rtlCol="0">
            <a:spAutoFit/>
          </a:bodyPr>
          <a:lstStyle/>
          <a:p>
            <a:pPr algn="ctr"/>
            <a:r>
              <a:rPr lang="en-IN" sz="2000" dirty="0"/>
              <a:t>Perpendicular FMR</a:t>
            </a:r>
          </a:p>
        </p:txBody>
      </p:sp>
      <p:pic>
        <p:nvPicPr>
          <p:cNvPr id="28" name="Picture 27">
            <a:extLst>
              <a:ext uri="{FF2B5EF4-FFF2-40B4-BE49-F238E27FC236}">
                <a16:creationId xmlns:a16="http://schemas.microsoft.com/office/drawing/2014/main" id="{B4B0CBDA-CCCE-4C85-95D2-7F2D99F32B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09564" y="876024"/>
            <a:ext cx="3074933" cy="2782814"/>
          </a:xfrm>
          <a:prstGeom prst="rect">
            <a:avLst/>
          </a:prstGeom>
        </p:spPr>
      </p:pic>
      <p:sp>
        <p:nvSpPr>
          <p:cNvPr id="7" name="Slide Number Placeholder 6">
            <a:extLst>
              <a:ext uri="{FF2B5EF4-FFF2-40B4-BE49-F238E27FC236}">
                <a16:creationId xmlns:a16="http://schemas.microsoft.com/office/drawing/2014/main" id="{5AA90419-FC5C-487B-82B4-EF724040588B}"/>
              </a:ext>
            </a:extLst>
          </p:cNvPr>
          <p:cNvSpPr>
            <a:spLocks noGrp="1"/>
          </p:cNvSpPr>
          <p:nvPr>
            <p:ph type="sldNum" sz="quarter" idx="12"/>
          </p:nvPr>
        </p:nvSpPr>
        <p:spPr/>
        <p:txBody>
          <a:bodyPr/>
          <a:lstStyle/>
          <a:p>
            <a:fld id="{4E3495D0-1C20-4D5C-AE9D-42F7DC54160D}" type="slidenum">
              <a:rPr lang="en-US" smtClean="0"/>
              <a:t>26</a:t>
            </a:fld>
            <a:endParaRPr lang="en-US"/>
          </a:p>
        </p:txBody>
      </p:sp>
    </p:spTree>
    <p:custDataLst>
      <p:tags r:id="rId1"/>
    </p:custDataLst>
    <p:extLst>
      <p:ext uri="{BB962C8B-B14F-4D97-AF65-F5344CB8AC3E}">
        <p14:creationId xmlns:p14="http://schemas.microsoft.com/office/powerpoint/2010/main" val="3880492212"/>
      </p:ext>
    </p:extLst>
  </p:cSld>
  <p:clrMapOvr>
    <a:masterClrMapping/>
  </p:clrMapOvr>
  <mc:AlternateContent xmlns:mc="http://schemas.openxmlformats.org/markup-compatibility/2006" xmlns:p14="http://schemas.microsoft.com/office/powerpoint/2010/main">
    <mc:Choice Requires="p14">
      <p:transition spd="slow" p14:dur="2000" advTm="78348"/>
    </mc:Choice>
    <mc:Fallback xmlns="">
      <p:transition spd="slow" advTm="783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p:bldP spid="46" grpId="0"/>
      <p:bldP spid="47" grpId="0" animBg="1"/>
      <p:bldP spid="64" grpId="0" animBg="1"/>
      <p:bldP spid="65" grpId="0"/>
      <p:bldP spid="66" grpId="0"/>
      <p:bldP spid="67" grpId="0" animBg="1"/>
      <p:bldP spid="6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F594B-13D8-46FC-B377-FAAC5EDCA6FE}"/>
              </a:ext>
            </a:extLst>
          </p:cNvPr>
          <p:cNvSpPr>
            <a:spLocks noGrp="1"/>
          </p:cNvSpPr>
          <p:nvPr>
            <p:ph type="title"/>
          </p:nvPr>
        </p:nvSpPr>
        <p:spPr>
          <a:xfrm>
            <a:off x="0" y="0"/>
            <a:ext cx="9144000" cy="585045"/>
          </a:xfrm>
        </p:spPr>
        <p:txBody>
          <a:bodyPr>
            <a:noAutofit/>
          </a:bodyPr>
          <a:lstStyle/>
          <a:p>
            <a:r>
              <a:rPr lang="en-IN" dirty="0"/>
              <a:t>Spin pumping</a:t>
            </a:r>
          </a:p>
        </p:txBody>
      </p:sp>
      <p:sp>
        <p:nvSpPr>
          <p:cNvPr id="4" name="Date Placeholder 3">
            <a:extLst>
              <a:ext uri="{FF2B5EF4-FFF2-40B4-BE49-F238E27FC236}">
                <a16:creationId xmlns:a16="http://schemas.microsoft.com/office/drawing/2014/main" id="{E872E57F-77B2-4FF0-BAC5-5317F60FACE5}"/>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45DFA4F9-2956-4F92-BA47-6920BF60ACF9}"/>
              </a:ext>
            </a:extLst>
          </p:cNvPr>
          <p:cNvSpPr>
            <a:spLocks noGrp="1"/>
          </p:cNvSpPr>
          <p:nvPr>
            <p:ph type="ftr" sz="quarter" idx="11"/>
          </p:nvPr>
        </p:nvSpPr>
        <p:spPr/>
        <p:txBody>
          <a:bodyPr/>
          <a:lstStyle/>
          <a:p>
            <a:r>
              <a:rPr lang="en-US"/>
              <a:t>IISER Bhopal</a:t>
            </a:r>
            <a:endParaRPr lang="en-US" dirty="0"/>
          </a:p>
        </p:txBody>
      </p:sp>
      <p:sp>
        <p:nvSpPr>
          <p:cNvPr id="95" name="TextBox 94">
            <a:extLst>
              <a:ext uri="{FF2B5EF4-FFF2-40B4-BE49-F238E27FC236}">
                <a16:creationId xmlns:a16="http://schemas.microsoft.com/office/drawing/2014/main" id="{9DD8A0BB-0872-4C98-A20C-502E353C3953}"/>
              </a:ext>
            </a:extLst>
          </p:cNvPr>
          <p:cNvSpPr txBox="1"/>
          <p:nvPr/>
        </p:nvSpPr>
        <p:spPr>
          <a:xfrm>
            <a:off x="0" y="5893305"/>
            <a:ext cx="3971676" cy="584775"/>
          </a:xfrm>
          <a:prstGeom prst="rect">
            <a:avLst/>
          </a:prstGeom>
          <a:noFill/>
        </p:spPr>
        <p:txBody>
          <a:bodyPr wrap="square" rtlCol="0">
            <a:spAutoFit/>
          </a:bodyPr>
          <a:lstStyle/>
          <a:p>
            <a:pPr algn="ctr"/>
            <a:r>
              <a:rPr lang="en-IN" sz="1600" dirty="0" err="1"/>
              <a:t>Tserkovnyak</a:t>
            </a:r>
            <a:r>
              <a:rPr lang="en-IN" sz="1600" dirty="0"/>
              <a:t> et al., Phys. Rev. Lett. </a:t>
            </a:r>
            <a:r>
              <a:rPr lang="en-IN" sz="1600" b="1" dirty="0"/>
              <a:t>88</a:t>
            </a:r>
            <a:r>
              <a:rPr lang="en-IN" sz="1600" dirty="0"/>
              <a:t>, 117601 (2002); Rev. Mod. Phys. </a:t>
            </a:r>
            <a:r>
              <a:rPr lang="en-IN" sz="1600" b="1" dirty="0"/>
              <a:t>77 , 1375</a:t>
            </a:r>
            <a:r>
              <a:rPr lang="en-IN" sz="1600" dirty="0"/>
              <a:t> (2005)</a:t>
            </a:r>
          </a:p>
        </p:txBody>
      </p:sp>
      <p:grpSp>
        <p:nvGrpSpPr>
          <p:cNvPr id="11" name="Group 10">
            <a:extLst>
              <a:ext uri="{FF2B5EF4-FFF2-40B4-BE49-F238E27FC236}">
                <a16:creationId xmlns:a16="http://schemas.microsoft.com/office/drawing/2014/main" id="{1880A86E-1137-4547-927B-D538D6A35ADC}"/>
              </a:ext>
            </a:extLst>
          </p:cNvPr>
          <p:cNvGrpSpPr/>
          <p:nvPr/>
        </p:nvGrpSpPr>
        <p:grpSpPr>
          <a:xfrm>
            <a:off x="4916284" y="3349699"/>
            <a:ext cx="4114467" cy="2430200"/>
            <a:chOff x="3872905" y="1007286"/>
            <a:chExt cx="4997604" cy="2935992"/>
          </a:xfrm>
        </p:grpSpPr>
        <p:pic>
          <p:nvPicPr>
            <p:cNvPr id="12" name="Picture 11">
              <a:extLst>
                <a:ext uri="{FF2B5EF4-FFF2-40B4-BE49-F238E27FC236}">
                  <a16:creationId xmlns:a16="http://schemas.microsoft.com/office/drawing/2014/main" id="{AFA9B96D-2608-4F66-937C-8CDD805EAD72}"/>
                </a:ext>
              </a:extLst>
            </p:cNvPr>
            <p:cNvPicPr>
              <a:picLocks noChangeAspect="1"/>
            </p:cNvPicPr>
            <p:nvPr/>
          </p:nvPicPr>
          <p:blipFill>
            <a:blip r:embed="rId3"/>
            <a:stretch>
              <a:fillRect/>
            </a:stretch>
          </p:blipFill>
          <p:spPr>
            <a:xfrm>
              <a:off x="3872905" y="1007286"/>
              <a:ext cx="4997604" cy="2935992"/>
            </a:xfrm>
            <a:prstGeom prst="rect">
              <a:avLst/>
            </a:prstGeom>
            <a:solidFill>
              <a:schemeClr val="accent6">
                <a:lumMod val="60000"/>
                <a:lumOff val="40000"/>
              </a:schemeClr>
            </a:solidFill>
          </p:spPr>
        </p:pic>
        <p:sp>
          <p:nvSpPr>
            <p:cNvPr id="13" name="TextBox 12">
              <a:extLst>
                <a:ext uri="{FF2B5EF4-FFF2-40B4-BE49-F238E27FC236}">
                  <a16:creationId xmlns:a16="http://schemas.microsoft.com/office/drawing/2014/main" id="{F5814073-E017-40B0-A2AE-4FC7F674FD2D}"/>
                </a:ext>
              </a:extLst>
            </p:cNvPr>
            <p:cNvSpPr txBox="1"/>
            <p:nvPr/>
          </p:nvSpPr>
          <p:spPr>
            <a:xfrm>
              <a:off x="7135548" y="1265767"/>
              <a:ext cx="548566" cy="369332"/>
            </a:xfrm>
            <a:prstGeom prst="rect">
              <a:avLst/>
            </a:prstGeom>
            <a:solidFill>
              <a:srgbClr val="002060"/>
            </a:solidFill>
          </p:spPr>
          <p:txBody>
            <a:bodyPr wrap="square" rtlCol="0">
              <a:spAutoFit/>
            </a:bodyPr>
            <a:lstStyle/>
            <a:p>
              <a:r>
                <a:rPr lang="en-IN" dirty="0" err="1">
                  <a:solidFill>
                    <a:schemeClr val="bg1"/>
                  </a:solidFill>
                </a:rPr>
                <a:t>Py</a:t>
              </a:r>
              <a:endParaRPr lang="en-IN" dirty="0">
                <a:solidFill>
                  <a:schemeClr val="bg1"/>
                </a:solidFill>
              </a:endParaRPr>
            </a:p>
          </p:txBody>
        </p:sp>
        <p:grpSp>
          <p:nvGrpSpPr>
            <p:cNvPr id="14" name="Group 13">
              <a:extLst>
                <a:ext uri="{FF2B5EF4-FFF2-40B4-BE49-F238E27FC236}">
                  <a16:creationId xmlns:a16="http://schemas.microsoft.com/office/drawing/2014/main" id="{AFAD7572-4B70-4359-91F5-D09F43AC5412}"/>
                </a:ext>
              </a:extLst>
            </p:cNvPr>
            <p:cNvGrpSpPr/>
            <p:nvPr/>
          </p:nvGrpSpPr>
          <p:grpSpPr>
            <a:xfrm>
              <a:off x="6838944" y="2604521"/>
              <a:ext cx="1097132" cy="371723"/>
              <a:chOff x="7083984" y="2634568"/>
              <a:chExt cx="1097132" cy="371723"/>
            </a:xfrm>
          </p:grpSpPr>
          <p:sp>
            <p:nvSpPr>
              <p:cNvPr id="17" name="TextBox 16">
                <a:extLst>
                  <a:ext uri="{FF2B5EF4-FFF2-40B4-BE49-F238E27FC236}">
                    <a16:creationId xmlns:a16="http://schemas.microsoft.com/office/drawing/2014/main" id="{8735CF8A-6A6E-467B-B237-27850301A8D0}"/>
                  </a:ext>
                </a:extLst>
              </p:cNvPr>
              <p:cNvSpPr txBox="1"/>
              <p:nvPr/>
            </p:nvSpPr>
            <p:spPr>
              <a:xfrm>
                <a:off x="7083984" y="2634568"/>
                <a:ext cx="548566" cy="369332"/>
              </a:xfrm>
              <a:prstGeom prst="rect">
                <a:avLst/>
              </a:prstGeom>
              <a:solidFill>
                <a:srgbClr val="002060"/>
              </a:solidFill>
            </p:spPr>
            <p:txBody>
              <a:bodyPr wrap="square" rtlCol="0">
                <a:spAutoFit/>
              </a:bodyPr>
              <a:lstStyle/>
              <a:p>
                <a:r>
                  <a:rPr lang="en-IN" dirty="0" err="1">
                    <a:solidFill>
                      <a:schemeClr val="bg1"/>
                    </a:solidFill>
                  </a:rPr>
                  <a:t>Py</a:t>
                </a:r>
                <a:endParaRPr lang="en-IN" dirty="0">
                  <a:solidFill>
                    <a:schemeClr val="bg1"/>
                  </a:solidFill>
                </a:endParaRPr>
              </a:p>
            </p:txBody>
          </p:sp>
          <p:sp>
            <p:nvSpPr>
              <p:cNvPr id="18" name="TextBox 17">
                <a:extLst>
                  <a:ext uri="{FF2B5EF4-FFF2-40B4-BE49-F238E27FC236}">
                    <a16:creationId xmlns:a16="http://schemas.microsoft.com/office/drawing/2014/main" id="{0A07E159-65D3-4AEB-B51C-3968445E35BF}"/>
                  </a:ext>
                </a:extLst>
              </p:cNvPr>
              <p:cNvSpPr txBox="1"/>
              <p:nvPr/>
            </p:nvSpPr>
            <p:spPr>
              <a:xfrm>
                <a:off x="7632550" y="2636959"/>
                <a:ext cx="548566" cy="369332"/>
              </a:xfrm>
              <a:prstGeom prst="rect">
                <a:avLst/>
              </a:prstGeom>
              <a:solidFill>
                <a:srgbClr val="7030A0"/>
              </a:solidFill>
            </p:spPr>
            <p:txBody>
              <a:bodyPr wrap="square" rtlCol="0">
                <a:spAutoFit/>
              </a:bodyPr>
              <a:lstStyle/>
              <a:p>
                <a:r>
                  <a:rPr lang="en-IN" dirty="0">
                    <a:solidFill>
                      <a:schemeClr val="bg1"/>
                    </a:solidFill>
                  </a:rPr>
                  <a:t>Pt</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402619-E851-4D1A-B35C-AA94316ADC5B}"/>
                    </a:ext>
                  </a:extLst>
                </p:cNvPr>
                <p:cNvSpPr txBox="1"/>
                <p:nvPr/>
              </p:nvSpPr>
              <p:spPr>
                <a:xfrm>
                  <a:off x="4585982" y="1739925"/>
                  <a:ext cx="1927199" cy="368760"/>
                </a:xfrm>
                <a:prstGeom prst="rect">
                  <a:avLst/>
                </a:prstGeom>
                <a:solidFill>
                  <a:schemeClr val="accent6">
                    <a:lumMod val="60000"/>
                    <a:lumOff val="40000"/>
                  </a:schemeClr>
                </a:solidFill>
              </p:spPr>
              <p:txBody>
                <a:bodyPr wrap="square" rtlCol="0">
                  <a:spAutoFit/>
                </a:bodyPr>
                <a:lstStyle>
                  <a:defPPr>
                    <a:defRPr lang="en-US"/>
                  </a:defPPr>
                  <a:lvl1pPr algn="ctr">
                    <a:defRPr>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m:rPr>
                            <m:sty m:val="p"/>
                          </m:rPr>
                          <a:rPr lang="en-IN" dirty="0">
                            <a:latin typeface="Cambria Math" panose="02040503050406030204" pitchFamily="18" charset="0"/>
                          </a:rPr>
                          <m:t>Δ</m:t>
                        </m:r>
                        <m:r>
                          <a:rPr lang="en-IN" dirty="0">
                            <a:latin typeface="Cambria Math" panose="02040503050406030204" pitchFamily="18" charset="0"/>
                          </a:rPr>
                          <m:t>𝐻</m:t>
                        </m:r>
                        <m:r>
                          <a:rPr lang="en-IN" dirty="0">
                            <a:latin typeface="Cambria Math" panose="02040503050406030204" pitchFamily="18" charset="0"/>
                          </a:rPr>
                          <m:t>=12.9 </m:t>
                        </m:r>
                        <m:r>
                          <m:rPr>
                            <m:sty m:val="p"/>
                          </m:rPr>
                          <a:rPr lang="en-IN" dirty="0">
                            <a:latin typeface="Cambria Math" panose="02040503050406030204" pitchFamily="18" charset="0"/>
                          </a:rPr>
                          <m:t>O</m:t>
                        </m:r>
                        <m:r>
                          <a:rPr lang="en-IN" dirty="0">
                            <a:latin typeface="Cambria Math" panose="02040503050406030204" pitchFamily="18" charset="0"/>
                          </a:rPr>
                          <m:t>ⅇ</m:t>
                        </m:r>
                      </m:oMath>
                    </m:oMathPara>
                  </a14:m>
                  <a:endParaRPr lang="en-IN" dirty="0"/>
                </a:p>
              </p:txBody>
            </p:sp>
          </mc:Choice>
          <mc:Fallback xmlns="">
            <p:sp>
              <p:nvSpPr>
                <p:cNvPr id="15" name="TextBox 14">
                  <a:extLst>
                    <a:ext uri="{FF2B5EF4-FFF2-40B4-BE49-F238E27FC236}">
                      <a16:creationId xmlns:a16="http://schemas.microsoft.com/office/drawing/2014/main" id="{F3402619-E851-4D1A-B35C-AA94316ADC5B}"/>
                    </a:ext>
                  </a:extLst>
                </p:cNvPr>
                <p:cNvSpPr txBox="1">
                  <a:spLocks noRot="1" noChangeAspect="1" noMove="1" noResize="1" noEditPoints="1" noAdjustHandles="1" noChangeArrowheads="1" noChangeShapeType="1" noTextEdit="1"/>
                </p:cNvSpPr>
                <p:nvPr/>
              </p:nvSpPr>
              <p:spPr>
                <a:xfrm>
                  <a:off x="4585982" y="1739925"/>
                  <a:ext cx="1927199" cy="368760"/>
                </a:xfrm>
                <a:prstGeom prst="rect">
                  <a:avLst/>
                </a:prstGeom>
                <a:blipFill>
                  <a:blip r:embed="rId4"/>
                  <a:stretch>
                    <a:fillRect b="-14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45BDF0-9495-4A50-9663-1CD4879D0CF3}"/>
                    </a:ext>
                  </a:extLst>
                </p:cNvPr>
                <p:cNvSpPr txBox="1"/>
                <p:nvPr/>
              </p:nvSpPr>
              <p:spPr>
                <a:xfrm>
                  <a:off x="4563083" y="3093290"/>
                  <a:ext cx="1927199" cy="335237"/>
                </a:xfrm>
                <a:prstGeom prst="rect">
                  <a:avLst/>
                </a:prstGeom>
                <a:solidFill>
                  <a:schemeClr val="accent6">
                    <a:lumMod val="60000"/>
                    <a:lumOff val="4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IN" dirty="0" smtClean="0">
                            <a:latin typeface="Cambria Math" panose="02040503050406030204" pitchFamily="18" charset="0"/>
                          </a:rPr>
                          <m:t>Δ</m:t>
                        </m:r>
                        <m:r>
                          <a:rPr lang="en-IN" b="0" i="1" dirty="0" smtClean="0">
                            <a:latin typeface="Cambria Math" panose="02040503050406030204" pitchFamily="18" charset="0"/>
                          </a:rPr>
                          <m:t>𝐻</m:t>
                        </m:r>
                        <m:r>
                          <a:rPr lang="en-IN" i="0" dirty="0" smtClean="0">
                            <a:latin typeface="Cambria Math" panose="02040503050406030204" pitchFamily="18" charset="0"/>
                          </a:rPr>
                          <m:t>=1</m:t>
                        </m:r>
                        <m:r>
                          <a:rPr lang="en-IN" b="0" i="0" dirty="0" smtClean="0">
                            <a:latin typeface="Cambria Math" panose="02040503050406030204" pitchFamily="18" charset="0"/>
                          </a:rPr>
                          <m:t>6.</m:t>
                        </m:r>
                        <m:r>
                          <a:rPr lang="en-IN" i="0" dirty="0" smtClean="0">
                            <a:latin typeface="Cambria Math" panose="02040503050406030204" pitchFamily="18" charset="0"/>
                          </a:rPr>
                          <m:t>9</m:t>
                        </m:r>
                        <m:r>
                          <a:rPr lang="en-IN" b="0" i="0" dirty="0" smtClean="0">
                            <a:latin typeface="Cambria Math" panose="02040503050406030204" pitchFamily="18" charset="0"/>
                          </a:rPr>
                          <m:t> </m:t>
                        </m:r>
                        <m:r>
                          <m:rPr>
                            <m:sty m:val="p"/>
                          </m:rPr>
                          <a:rPr lang="en-IN" b="0" i="0" dirty="0" smtClean="0">
                            <a:latin typeface="Cambria Math" panose="02040503050406030204" pitchFamily="18" charset="0"/>
                          </a:rPr>
                          <m:t>O</m:t>
                        </m:r>
                        <m:r>
                          <a:rPr lang="en-IN" i="0" dirty="0" smtClean="0">
                            <a:latin typeface="Cambria Math" panose="02040503050406030204" pitchFamily="18" charset="0"/>
                          </a:rPr>
                          <m:t>ⅇ</m:t>
                        </m:r>
                      </m:oMath>
                    </m:oMathPara>
                  </a14:m>
                  <a:endParaRPr lang="en-IN" dirty="0"/>
                </a:p>
              </p:txBody>
            </p:sp>
          </mc:Choice>
          <mc:Fallback xmlns="">
            <p:sp>
              <p:nvSpPr>
                <p:cNvPr id="16" name="TextBox 15">
                  <a:extLst>
                    <a:ext uri="{FF2B5EF4-FFF2-40B4-BE49-F238E27FC236}">
                      <a16:creationId xmlns:a16="http://schemas.microsoft.com/office/drawing/2014/main" id="{C845BDF0-9495-4A50-9663-1CD4879D0CF3}"/>
                    </a:ext>
                  </a:extLst>
                </p:cNvPr>
                <p:cNvSpPr txBox="1">
                  <a:spLocks noRot="1" noChangeAspect="1" noMove="1" noResize="1" noEditPoints="1" noAdjustHandles="1" noChangeArrowheads="1" noChangeShapeType="1" noTextEdit="1"/>
                </p:cNvSpPr>
                <p:nvPr/>
              </p:nvSpPr>
              <p:spPr>
                <a:xfrm>
                  <a:off x="4563083" y="3093290"/>
                  <a:ext cx="1927199" cy="335237"/>
                </a:xfrm>
                <a:prstGeom prst="rect">
                  <a:avLst/>
                </a:prstGeom>
                <a:blipFill>
                  <a:blip r:embed="rId5"/>
                  <a:stretch>
                    <a:fillRect b="-24444"/>
                  </a:stretch>
                </a:blipFill>
              </p:spPr>
              <p:txBody>
                <a:bodyPr/>
                <a:lstStyle/>
                <a:p>
                  <a:r>
                    <a:rPr lang="en-IN">
                      <a:noFill/>
                    </a:rPr>
                    <a:t> </a:t>
                  </a:r>
                </a:p>
              </p:txBody>
            </p:sp>
          </mc:Fallback>
        </mc:AlternateContent>
      </p:grpSp>
      <p:sp>
        <p:nvSpPr>
          <p:cNvPr id="19" name="TextBox 18">
            <a:extLst>
              <a:ext uri="{FF2B5EF4-FFF2-40B4-BE49-F238E27FC236}">
                <a16:creationId xmlns:a16="http://schemas.microsoft.com/office/drawing/2014/main" id="{5478532C-C537-42D5-B113-870C34977EC0}"/>
              </a:ext>
            </a:extLst>
          </p:cNvPr>
          <p:cNvSpPr txBox="1"/>
          <p:nvPr/>
        </p:nvSpPr>
        <p:spPr>
          <a:xfrm>
            <a:off x="5555528" y="5831749"/>
            <a:ext cx="3031221" cy="646331"/>
          </a:xfrm>
          <a:prstGeom prst="rect">
            <a:avLst/>
          </a:prstGeom>
          <a:noFill/>
        </p:spPr>
        <p:txBody>
          <a:bodyPr wrap="square" rtlCol="0">
            <a:spAutoFit/>
          </a:bodyPr>
          <a:lstStyle/>
          <a:p>
            <a:pPr algn="ctr"/>
            <a:r>
              <a:rPr lang="en-IN" dirty="0" err="1"/>
              <a:t>Mosendz</a:t>
            </a:r>
            <a:r>
              <a:rPr lang="en-IN" dirty="0"/>
              <a:t> et al. Phys. Rev. B </a:t>
            </a:r>
            <a:r>
              <a:rPr lang="en-IN" b="1" dirty="0"/>
              <a:t>82,</a:t>
            </a:r>
          </a:p>
          <a:p>
            <a:pPr algn="ctr"/>
            <a:r>
              <a:rPr lang="en-IN" dirty="0"/>
              <a:t>1214403 (2010)</a:t>
            </a:r>
          </a:p>
        </p:txBody>
      </p:sp>
      <p:sp>
        <p:nvSpPr>
          <p:cNvPr id="20" name="TextBox 19">
            <a:extLst>
              <a:ext uri="{FF2B5EF4-FFF2-40B4-BE49-F238E27FC236}">
                <a16:creationId xmlns:a16="http://schemas.microsoft.com/office/drawing/2014/main" id="{BCFA9002-02BC-4024-B3DC-367A238C556D}"/>
              </a:ext>
            </a:extLst>
          </p:cNvPr>
          <p:cNvSpPr txBox="1"/>
          <p:nvPr/>
        </p:nvSpPr>
        <p:spPr>
          <a:xfrm>
            <a:off x="6409346" y="1130670"/>
            <a:ext cx="2620369" cy="1569660"/>
          </a:xfrm>
          <a:prstGeom prst="rect">
            <a:avLst/>
          </a:prstGeom>
          <a:solidFill>
            <a:schemeClr val="accent2">
              <a:lumMod val="40000"/>
              <a:lumOff val="60000"/>
            </a:schemeClr>
          </a:solidFill>
        </p:spPr>
        <p:txBody>
          <a:bodyPr wrap="square" rtlCol="0">
            <a:spAutoFit/>
          </a:bodyPr>
          <a:lstStyle/>
          <a:p>
            <a:pPr algn="ctr"/>
            <a:r>
              <a:rPr lang="en-IN" sz="2400" dirty="0"/>
              <a:t>An excited ferromagnet ejects spins into the adjacent materials</a:t>
            </a:r>
          </a:p>
        </p:txBody>
      </p:sp>
      <p:sp>
        <p:nvSpPr>
          <p:cNvPr id="22" name="TextBox 21">
            <a:extLst>
              <a:ext uri="{FF2B5EF4-FFF2-40B4-BE49-F238E27FC236}">
                <a16:creationId xmlns:a16="http://schemas.microsoft.com/office/drawing/2014/main" id="{BAFB2E9E-689D-4F34-BE97-96F9B8A00BC6}"/>
              </a:ext>
            </a:extLst>
          </p:cNvPr>
          <p:cNvSpPr txBox="1"/>
          <p:nvPr/>
        </p:nvSpPr>
        <p:spPr>
          <a:xfrm>
            <a:off x="62315" y="3643942"/>
            <a:ext cx="4528072" cy="461665"/>
          </a:xfrm>
          <a:prstGeom prst="rect">
            <a:avLst/>
          </a:prstGeom>
          <a:solidFill>
            <a:schemeClr val="accent6">
              <a:lumMod val="60000"/>
              <a:lumOff val="40000"/>
            </a:schemeClr>
          </a:solidFill>
        </p:spPr>
        <p:txBody>
          <a:bodyPr wrap="square" rtlCol="0">
            <a:spAutoFit/>
          </a:bodyPr>
          <a:lstStyle/>
          <a:p>
            <a:pPr algn="ctr"/>
            <a:r>
              <a:rPr lang="en-IN" sz="2400" dirty="0"/>
              <a:t>Increase in magnetization damping</a:t>
            </a:r>
          </a:p>
        </p:txBody>
      </p:sp>
      <p:sp>
        <p:nvSpPr>
          <p:cNvPr id="23" name="TextBox 22">
            <a:extLst>
              <a:ext uri="{FF2B5EF4-FFF2-40B4-BE49-F238E27FC236}">
                <a16:creationId xmlns:a16="http://schemas.microsoft.com/office/drawing/2014/main" id="{A5A52514-1D23-4CAE-BFEB-F95BB6975A9F}"/>
              </a:ext>
            </a:extLst>
          </p:cNvPr>
          <p:cNvSpPr txBox="1"/>
          <p:nvPr/>
        </p:nvSpPr>
        <p:spPr>
          <a:xfrm>
            <a:off x="0" y="5416845"/>
            <a:ext cx="2837938" cy="461665"/>
          </a:xfrm>
          <a:prstGeom prst="rect">
            <a:avLst/>
          </a:prstGeom>
          <a:noFill/>
        </p:spPr>
        <p:txBody>
          <a:bodyPr wrap="square" rtlCol="0">
            <a:spAutoFit/>
          </a:bodyPr>
          <a:lstStyle/>
          <a:p>
            <a:pPr algn="ctr"/>
            <a:r>
              <a:rPr lang="en-IN" sz="2400" dirty="0">
                <a:solidFill>
                  <a:srgbClr val="C00000"/>
                </a:solidFill>
              </a:rPr>
              <a:t>Increase in linewidth</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848B33-EE51-485E-ABF1-27361BCFB31D}"/>
                  </a:ext>
                </a:extLst>
              </p:cNvPr>
              <p:cNvSpPr txBox="1"/>
              <p:nvPr/>
            </p:nvSpPr>
            <p:spPr>
              <a:xfrm>
                <a:off x="210725" y="4650028"/>
                <a:ext cx="1420158" cy="759420"/>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smtClean="0">
                          <a:latin typeface="Cambria Math" panose="02040503050406030204" pitchFamily="18" charset="0"/>
                        </a:rPr>
                        <m:t>Δ</m:t>
                      </m:r>
                      <m:r>
                        <a:rPr lang="en-IN" sz="2400" i="1">
                          <a:latin typeface="Cambria Math" panose="02040503050406030204" pitchFamily="18" charset="0"/>
                        </a:rPr>
                        <m:t>𝐻</m:t>
                      </m:r>
                      <m:r>
                        <a:rPr lang="en-IN" sz="2400" i="0">
                          <a:latin typeface="Cambria Math" panose="02040503050406030204" pitchFamily="18" charset="0"/>
                        </a:rPr>
                        <m:t>=</m:t>
                      </m:r>
                      <m:f>
                        <m:fPr>
                          <m:ctrlPr>
                            <a:rPr lang="en-IN" sz="2400" i="1">
                              <a:solidFill>
                                <a:srgbClr val="836967"/>
                              </a:solidFill>
                              <a:latin typeface="Cambria Math" panose="02040503050406030204" pitchFamily="18" charset="0"/>
                            </a:rPr>
                          </m:ctrlPr>
                        </m:fPr>
                        <m:num>
                          <m:r>
                            <a:rPr lang="en-IN" sz="2400" i="1">
                              <a:latin typeface="Cambria Math" panose="02040503050406030204" pitchFamily="18" charset="0"/>
                            </a:rPr>
                            <m:t>𝛼</m:t>
                          </m:r>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𝜔</m:t>
                              </m:r>
                            </m:e>
                            <m:sub>
                              <m:r>
                                <a:rPr lang="en-IN" sz="2400" i="0">
                                  <a:latin typeface="Cambria Math" panose="02040503050406030204" pitchFamily="18" charset="0"/>
                                </a:rPr>
                                <m:t>0</m:t>
                              </m:r>
                            </m:sub>
                          </m:sSub>
                        </m:num>
                        <m:den>
                          <m:d>
                            <m:dPr>
                              <m:begChr m:val="|"/>
                              <m:endChr m:val="|"/>
                              <m:ctrlPr>
                                <a:rPr lang="en-IN" sz="2400" i="1">
                                  <a:solidFill>
                                    <a:srgbClr val="836967"/>
                                  </a:solidFill>
                                  <a:latin typeface="Cambria Math" panose="02040503050406030204" pitchFamily="18" charset="0"/>
                                </a:rPr>
                              </m:ctrlPr>
                            </m:dPr>
                            <m:e>
                              <m:r>
                                <a:rPr lang="en-IN" sz="2400" i="1">
                                  <a:latin typeface="Cambria Math" panose="02040503050406030204" pitchFamily="18" charset="0"/>
                                </a:rPr>
                                <m:t>𝛾</m:t>
                              </m:r>
                            </m:e>
                          </m:d>
                        </m:den>
                      </m:f>
                    </m:oMath>
                  </m:oMathPara>
                </a14:m>
                <a:endParaRPr lang="en-IN" sz="2400" dirty="0"/>
              </a:p>
            </p:txBody>
          </p:sp>
        </mc:Choice>
        <mc:Fallback xmlns="">
          <p:sp>
            <p:nvSpPr>
              <p:cNvPr id="24" name="TextBox 23">
                <a:extLst>
                  <a:ext uri="{FF2B5EF4-FFF2-40B4-BE49-F238E27FC236}">
                    <a16:creationId xmlns:a16="http://schemas.microsoft.com/office/drawing/2014/main" id="{88848B33-EE51-485E-ABF1-27361BCFB31D}"/>
                  </a:ext>
                </a:extLst>
              </p:cNvPr>
              <p:cNvSpPr txBox="1">
                <a:spLocks noRot="1" noChangeAspect="1" noMove="1" noResize="1" noEditPoints="1" noAdjustHandles="1" noChangeArrowheads="1" noChangeShapeType="1" noTextEdit="1"/>
              </p:cNvSpPr>
              <p:nvPr/>
            </p:nvSpPr>
            <p:spPr>
              <a:xfrm>
                <a:off x="210725" y="4650028"/>
                <a:ext cx="1420158" cy="7594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C023F89-FF75-4C4F-8EF6-D3D7A10E5857}"/>
                  </a:ext>
                </a:extLst>
              </p:cNvPr>
              <p:cNvSpPr txBox="1"/>
              <p:nvPr/>
            </p:nvSpPr>
            <p:spPr>
              <a:xfrm>
                <a:off x="41702" y="4215376"/>
                <a:ext cx="2478160" cy="461665"/>
              </a:xfrm>
              <a:prstGeom prst="rect">
                <a:avLst/>
              </a:prstGeom>
              <a:noFill/>
            </p:spPr>
            <p:txBody>
              <a:bodyPr wrap="square" rtlCol="0">
                <a:spAutoFit/>
              </a:bodyPr>
              <a:lstStyle/>
              <a:p>
                <a:pPr algn="ctr"/>
                <a:r>
                  <a:rPr lang="en-IN" sz="2400" dirty="0"/>
                  <a:t>FMR linewidth </a:t>
                </a:r>
                <a14:m>
                  <m:oMath xmlns:m="http://schemas.openxmlformats.org/officeDocument/2006/math">
                    <m:r>
                      <m:rPr>
                        <m:sty m:val="p"/>
                      </m:rPr>
                      <a:rPr lang="en-IN" sz="2400" smtClean="0">
                        <a:latin typeface="Cambria Math" panose="02040503050406030204" pitchFamily="18" charset="0"/>
                      </a:rPr>
                      <m:t>Δ</m:t>
                    </m:r>
                    <m:r>
                      <a:rPr lang="en-IN" sz="2400" i="1">
                        <a:latin typeface="Cambria Math" panose="02040503050406030204" pitchFamily="18" charset="0"/>
                      </a:rPr>
                      <m:t>𝐻</m:t>
                    </m:r>
                  </m:oMath>
                </a14:m>
                <a:r>
                  <a:rPr lang="en-IN" sz="2400" dirty="0"/>
                  <a:t> </a:t>
                </a:r>
              </a:p>
            </p:txBody>
          </p:sp>
        </mc:Choice>
        <mc:Fallback xmlns="">
          <p:sp>
            <p:nvSpPr>
              <p:cNvPr id="25" name="TextBox 24">
                <a:extLst>
                  <a:ext uri="{FF2B5EF4-FFF2-40B4-BE49-F238E27FC236}">
                    <a16:creationId xmlns:a16="http://schemas.microsoft.com/office/drawing/2014/main" id="{8C023F89-FF75-4C4F-8EF6-D3D7A10E5857}"/>
                  </a:ext>
                </a:extLst>
              </p:cNvPr>
              <p:cNvSpPr txBox="1">
                <a:spLocks noRot="1" noChangeAspect="1" noMove="1" noResize="1" noEditPoints="1" noAdjustHandles="1" noChangeArrowheads="1" noChangeShapeType="1" noTextEdit="1"/>
              </p:cNvSpPr>
              <p:nvPr/>
            </p:nvSpPr>
            <p:spPr>
              <a:xfrm>
                <a:off x="41702" y="4215376"/>
                <a:ext cx="2478160" cy="461665"/>
              </a:xfrm>
              <a:prstGeom prst="rect">
                <a:avLst/>
              </a:prstGeom>
              <a:blipFill>
                <a:blip r:embed="rId7"/>
                <a:stretch>
                  <a:fillRect l="-3695" t="-10526" b="-28947"/>
                </a:stretch>
              </a:blipFill>
            </p:spPr>
            <p:txBody>
              <a:bodyPr/>
              <a:lstStyle/>
              <a:p>
                <a:r>
                  <a:rPr lang="en-IN">
                    <a:noFill/>
                  </a:rPr>
                  <a:t> </a:t>
                </a:r>
              </a:p>
            </p:txBody>
          </p:sp>
        </mc:Fallback>
      </mc:AlternateContent>
      <p:pic>
        <p:nvPicPr>
          <p:cNvPr id="21" name="Picture 20">
            <a:extLst>
              <a:ext uri="{FF2B5EF4-FFF2-40B4-BE49-F238E27FC236}">
                <a16:creationId xmlns:a16="http://schemas.microsoft.com/office/drawing/2014/main" id="{EC5E40AC-FF85-415F-B6C7-B4BB6CF5D4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99" y="694814"/>
            <a:ext cx="6043120" cy="2542147"/>
          </a:xfrm>
          <a:prstGeom prst="rect">
            <a:avLst/>
          </a:prstGeom>
        </p:spPr>
      </p:pic>
      <p:sp>
        <p:nvSpPr>
          <p:cNvPr id="28" name="Slide Number Placeholder 27">
            <a:extLst>
              <a:ext uri="{FF2B5EF4-FFF2-40B4-BE49-F238E27FC236}">
                <a16:creationId xmlns:a16="http://schemas.microsoft.com/office/drawing/2014/main" id="{FF6FE7EC-9907-4840-AE31-490C45E31B91}"/>
              </a:ext>
            </a:extLst>
          </p:cNvPr>
          <p:cNvSpPr>
            <a:spLocks noGrp="1"/>
          </p:cNvSpPr>
          <p:nvPr>
            <p:ph type="sldNum" sz="quarter" idx="12"/>
          </p:nvPr>
        </p:nvSpPr>
        <p:spPr/>
        <p:txBody>
          <a:bodyPr/>
          <a:lstStyle/>
          <a:p>
            <a:fld id="{4E3495D0-1C20-4D5C-AE9D-42F7DC54160D}" type="slidenum">
              <a:rPr lang="en-US" smtClean="0"/>
              <a:t>27</a:t>
            </a:fld>
            <a:endParaRPr lang="en-US"/>
          </a:p>
        </p:txBody>
      </p:sp>
    </p:spTree>
    <p:custDataLst>
      <p:tags r:id="rId1"/>
    </p:custDataLst>
    <p:extLst>
      <p:ext uri="{BB962C8B-B14F-4D97-AF65-F5344CB8AC3E}">
        <p14:creationId xmlns:p14="http://schemas.microsoft.com/office/powerpoint/2010/main" val="1038334099"/>
      </p:ext>
    </p:extLst>
  </p:cSld>
  <p:clrMapOvr>
    <a:masterClrMapping/>
  </p:clrMapOvr>
  <mc:AlternateContent xmlns:mc="http://schemas.openxmlformats.org/markup-compatibility/2006" xmlns:p14="http://schemas.microsoft.com/office/powerpoint/2010/main">
    <mc:Choice Requires="p14">
      <p:transition spd="slow" p14:dur="2000" advTm="52420"/>
    </mc:Choice>
    <mc:Fallback xmlns="">
      <p:transition spd="slow" advTm="52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9" grpId="0"/>
      <p:bldP spid="20" grpId="0" animBg="1"/>
      <p:bldP spid="22" grpId="0" animBg="1"/>
      <p:bldP spid="23" grpId="0"/>
      <p:bldP spid="24" grpId="0" animBg="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ED28-A251-4755-97FF-4D40851D14CA}"/>
              </a:ext>
            </a:extLst>
          </p:cNvPr>
          <p:cNvSpPr>
            <a:spLocks noGrp="1"/>
          </p:cNvSpPr>
          <p:nvPr>
            <p:ph type="title"/>
          </p:nvPr>
        </p:nvSpPr>
        <p:spPr/>
        <p:txBody>
          <a:bodyPr>
            <a:normAutofit/>
          </a:bodyPr>
          <a:lstStyle/>
          <a:p>
            <a:r>
              <a:rPr lang="en-IN" sz="4000" dirty="0"/>
              <a:t>Contents</a:t>
            </a:r>
          </a:p>
        </p:txBody>
      </p:sp>
      <p:sp>
        <p:nvSpPr>
          <p:cNvPr id="3" name="Content Placeholder 2">
            <a:extLst>
              <a:ext uri="{FF2B5EF4-FFF2-40B4-BE49-F238E27FC236}">
                <a16:creationId xmlns:a16="http://schemas.microsoft.com/office/drawing/2014/main" id="{C8F6E685-2D0E-4850-BE8A-C94F47A5D847}"/>
              </a:ext>
            </a:extLst>
          </p:cNvPr>
          <p:cNvSpPr>
            <a:spLocks noGrp="1"/>
          </p:cNvSpPr>
          <p:nvPr>
            <p:ph idx="1"/>
          </p:nvPr>
        </p:nvSpPr>
        <p:spPr/>
        <p:txBody>
          <a:bodyPr numCol="2">
            <a:noAutofit/>
          </a:bodyPr>
          <a:lstStyle/>
          <a:p>
            <a:r>
              <a:rPr lang="en-IN" sz="1800" dirty="0">
                <a:solidFill>
                  <a:schemeClr val="bg1">
                    <a:lumMod val="85000"/>
                  </a:schemeClr>
                </a:solidFill>
              </a:rPr>
              <a:t>Introduction</a:t>
            </a:r>
          </a:p>
          <a:p>
            <a:pPr lvl="1"/>
            <a:r>
              <a:rPr lang="en-IN" sz="1800" dirty="0">
                <a:solidFill>
                  <a:schemeClr val="bg1">
                    <a:lumMod val="85000"/>
                  </a:schemeClr>
                </a:solidFill>
              </a:rPr>
              <a:t>Spintronics and nanomagnetics</a:t>
            </a:r>
          </a:p>
          <a:p>
            <a:pPr lvl="1"/>
            <a:r>
              <a:rPr lang="en-IN" sz="1800" dirty="0">
                <a:solidFill>
                  <a:schemeClr val="bg1">
                    <a:lumMod val="85000"/>
                  </a:schemeClr>
                </a:solidFill>
              </a:rPr>
              <a:t>Magnetic anisotropy</a:t>
            </a:r>
          </a:p>
          <a:p>
            <a:pPr lvl="1"/>
            <a:r>
              <a:rPr lang="en-IN" sz="1800" dirty="0">
                <a:solidFill>
                  <a:schemeClr val="bg1">
                    <a:lumMod val="85000"/>
                  </a:schemeClr>
                </a:solidFill>
              </a:rPr>
              <a:t>Magneto-resistance</a:t>
            </a:r>
          </a:p>
          <a:p>
            <a:pPr lvl="1"/>
            <a:r>
              <a:rPr lang="en-IN" sz="1800" dirty="0">
                <a:solidFill>
                  <a:schemeClr val="bg1">
                    <a:lumMod val="85000"/>
                  </a:schemeClr>
                </a:solidFill>
              </a:rPr>
              <a:t>Magnetization dynamics</a:t>
            </a:r>
          </a:p>
          <a:p>
            <a:pPr lvl="1"/>
            <a:r>
              <a:rPr lang="en-IN" sz="1800" dirty="0">
                <a:solidFill>
                  <a:schemeClr val="bg1">
                    <a:lumMod val="85000"/>
                  </a:schemeClr>
                </a:solidFill>
              </a:rPr>
              <a:t>Switching using magnetic field</a:t>
            </a:r>
          </a:p>
          <a:p>
            <a:pPr lvl="1"/>
            <a:r>
              <a:rPr lang="en-IN" sz="1800" dirty="0">
                <a:solidFill>
                  <a:schemeClr val="bg1">
                    <a:lumMod val="85000"/>
                  </a:schemeClr>
                </a:solidFill>
              </a:rPr>
              <a:t>Spin-transfer-torque</a:t>
            </a:r>
          </a:p>
          <a:p>
            <a:pPr lvl="1"/>
            <a:r>
              <a:rPr lang="en-IN" sz="1800" dirty="0">
                <a:solidFill>
                  <a:schemeClr val="bg1">
                    <a:lumMod val="85000"/>
                  </a:schemeClr>
                </a:solidFill>
              </a:rPr>
              <a:t>Spin Hall effect and spin-orbit-torque</a:t>
            </a:r>
          </a:p>
          <a:p>
            <a:pPr lvl="1"/>
            <a:r>
              <a:rPr lang="en-IN" sz="1800" dirty="0">
                <a:solidFill>
                  <a:schemeClr val="bg1">
                    <a:lumMod val="85000"/>
                  </a:schemeClr>
                </a:solidFill>
              </a:rPr>
              <a:t>Ferromagnetic resonance and spin pumping</a:t>
            </a:r>
          </a:p>
          <a:p>
            <a:pPr marL="457200" lvl="1" indent="0">
              <a:buNone/>
            </a:pPr>
            <a:endParaRPr lang="en-IN" sz="1800" dirty="0"/>
          </a:p>
          <a:p>
            <a:r>
              <a:rPr lang="en-IN" sz="1800" dirty="0"/>
              <a:t>Plan of works</a:t>
            </a:r>
          </a:p>
          <a:p>
            <a:pPr lvl="1"/>
            <a:r>
              <a:rPr lang="en-IN" sz="1800" dirty="0"/>
              <a:t>Probing the resistivity of ultra-thin spin-orbit materials</a:t>
            </a:r>
          </a:p>
          <a:p>
            <a:pPr lvl="1"/>
            <a:r>
              <a:rPr lang="en-IN" sz="1800" dirty="0"/>
              <a:t>Spin-torque ferromagnetic resonance</a:t>
            </a:r>
          </a:p>
          <a:p>
            <a:pPr lvl="1"/>
            <a:r>
              <a:rPr lang="en-IN" sz="1800" dirty="0"/>
              <a:t>Switch magnetization using               spin-orbit-torque</a:t>
            </a:r>
          </a:p>
          <a:p>
            <a:pPr lvl="1"/>
            <a:endParaRPr lang="en-IN" sz="1800" dirty="0"/>
          </a:p>
          <a:p>
            <a:pPr marL="457200" lvl="1" indent="0">
              <a:buNone/>
            </a:pPr>
            <a:endParaRPr lang="en-IN" sz="1800" dirty="0"/>
          </a:p>
          <a:p>
            <a:r>
              <a:rPr lang="en-IN" sz="1800" dirty="0">
                <a:solidFill>
                  <a:schemeClr val="bg1">
                    <a:lumMod val="85000"/>
                  </a:schemeClr>
                </a:solidFill>
              </a:rPr>
              <a:t>Experimental</a:t>
            </a:r>
          </a:p>
          <a:p>
            <a:pPr lvl="1"/>
            <a:r>
              <a:rPr lang="en-IN" sz="1800" dirty="0">
                <a:solidFill>
                  <a:schemeClr val="bg1">
                    <a:lumMod val="85000"/>
                  </a:schemeClr>
                </a:solidFill>
              </a:rPr>
              <a:t>Electron beam lithography and scanning electron microscopy (SEM) </a:t>
            </a:r>
          </a:p>
          <a:p>
            <a:pPr lvl="1"/>
            <a:r>
              <a:rPr lang="en-IN" sz="1800" dirty="0">
                <a:solidFill>
                  <a:schemeClr val="bg1">
                    <a:lumMod val="85000"/>
                  </a:schemeClr>
                </a:solidFill>
              </a:rPr>
              <a:t>Ferromagnetic resonance </a:t>
            </a:r>
          </a:p>
          <a:p>
            <a:pPr lvl="1"/>
            <a:r>
              <a:rPr lang="en-IN" sz="1800" dirty="0">
                <a:solidFill>
                  <a:schemeClr val="bg1">
                    <a:lumMod val="85000"/>
                  </a:schemeClr>
                </a:solidFill>
              </a:rPr>
              <a:t>Vibrating sample magnetometer (VSM)</a:t>
            </a:r>
          </a:p>
          <a:p>
            <a:pPr lvl="1"/>
            <a:r>
              <a:rPr lang="en-IN" sz="1800" dirty="0">
                <a:solidFill>
                  <a:schemeClr val="bg1">
                    <a:lumMod val="85000"/>
                  </a:schemeClr>
                </a:solidFill>
              </a:rPr>
              <a:t>X-Ray diffraction</a:t>
            </a:r>
          </a:p>
          <a:p>
            <a:pPr lvl="1"/>
            <a:r>
              <a:rPr lang="en-IN" sz="1800" dirty="0">
                <a:solidFill>
                  <a:schemeClr val="bg1">
                    <a:lumMod val="85000"/>
                  </a:schemeClr>
                </a:solidFill>
              </a:rPr>
              <a:t>Electrical characterization using probe station and accessories</a:t>
            </a:r>
          </a:p>
          <a:p>
            <a:pPr lvl="1"/>
            <a:r>
              <a:rPr lang="en-IN" sz="1800" dirty="0">
                <a:solidFill>
                  <a:schemeClr val="bg1">
                    <a:lumMod val="85000"/>
                  </a:schemeClr>
                </a:solidFill>
              </a:rPr>
              <a:t>Four-probe setup</a:t>
            </a:r>
          </a:p>
          <a:p>
            <a:pPr lvl="1"/>
            <a:r>
              <a:rPr lang="en-IN" sz="1800" dirty="0">
                <a:solidFill>
                  <a:schemeClr val="bg1">
                    <a:lumMod val="85000"/>
                  </a:schemeClr>
                </a:solidFill>
              </a:rPr>
              <a:t>Signal generator, oscilloscope, spectrum analyser, bias-tee and power supply </a:t>
            </a:r>
          </a:p>
          <a:p>
            <a:pPr lvl="1"/>
            <a:r>
              <a:rPr lang="en-IN" sz="1800" dirty="0">
                <a:solidFill>
                  <a:schemeClr val="bg1">
                    <a:lumMod val="85000"/>
                  </a:schemeClr>
                </a:solidFill>
              </a:rPr>
              <a:t>Atomic/Magnetic force microscopy (AFM/MFM)</a:t>
            </a:r>
          </a:p>
          <a:p>
            <a:pPr lvl="1"/>
            <a:r>
              <a:rPr lang="en-IN" sz="1800" dirty="0">
                <a:solidFill>
                  <a:schemeClr val="bg1">
                    <a:lumMod val="85000"/>
                  </a:schemeClr>
                </a:solidFill>
              </a:rPr>
              <a:t>Sputtering</a:t>
            </a:r>
          </a:p>
          <a:p>
            <a:pPr marL="457200" lvl="1" indent="0">
              <a:buNone/>
            </a:pPr>
            <a:endParaRPr lang="en-IN" sz="1800" dirty="0"/>
          </a:p>
          <a:p>
            <a:pPr marL="0" indent="0">
              <a:buNone/>
            </a:pPr>
            <a:endParaRPr lang="en-IN" sz="1800" dirty="0"/>
          </a:p>
          <a:p>
            <a:endParaRPr lang="en-IN" sz="1800" dirty="0"/>
          </a:p>
        </p:txBody>
      </p:sp>
      <p:sp>
        <p:nvSpPr>
          <p:cNvPr id="4" name="Date Placeholder 3">
            <a:extLst>
              <a:ext uri="{FF2B5EF4-FFF2-40B4-BE49-F238E27FC236}">
                <a16:creationId xmlns:a16="http://schemas.microsoft.com/office/drawing/2014/main" id="{925F22C3-46F3-43CB-8FE8-5905AED2A14B}"/>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0636FCE5-0C92-490B-9E2E-F601C5937BAE}"/>
              </a:ext>
            </a:extLst>
          </p:cNvPr>
          <p:cNvSpPr>
            <a:spLocks noGrp="1"/>
          </p:cNvSpPr>
          <p:nvPr>
            <p:ph type="ftr" sz="quarter" idx="11"/>
          </p:nvPr>
        </p:nvSpPr>
        <p:spPr/>
        <p:txBody>
          <a:bodyPr/>
          <a:lstStyle/>
          <a:p>
            <a:r>
              <a:rPr lang="en-US"/>
              <a:t>IISER Bhopal</a:t>
            </a:r>
            <a:endParaRPr lang="en-US" dirty="0"/>
          </a:p>
        </p:txBody>
      </p:sp>
      <p:sp>
        <p:nvSpPr>
          <p:cNvPr id="7" name="Slide Number Placeholder 6">
            <a:extLst>
              <a:ext uri="{FF2B5EF4-FFF2-40B4-BE49-F238E27FC236}">
                <a16:creationId xmlns:a16="http://schemas.microsoft.com/office/drawing/2014/main" id="{F87DCB32-B359-468C-BF5E-5CA99DB273D5}"/>
              </a:ext>
            </a:extLst>
          </p:cNvPr>
          <p:cNvSpPr>
            <a:spLocks noGrp="1"/>
          </p:cNvSpPr>
          <p:nvPr>
            <p:ph type="sldNum" sz="quarter" idx="12"/>
          </p:nvPr>
        </p:nvSpPr>
        <p:spPr/>
        <p:txBody>
          <a:bodyPr/>
          <a:lstStyle/>
          <a:p>
            <a:fld id="{4E3495D0-1C20-4D5C-AE9D-42F7DC54160D}" type="slidenum">
              <a:rPr lang="en-US" smtClean="0"/>
              <a:t>28</a:t>
            </a:fld>
            <a:endParaRPr lang="en-US"/>
          </a:p>
        </p:txBody>
      </p:sp>
    </p:spTree>
    <p:extLst>
      <p:ext uri="{BB962C8B-B14F-4D97-AF65-F5344CB8AC3E}">
        <p14:creationId xmlns:p14="http://schemas.microsoft.com/office/powerpoint/2010/main" val="2803804721"/>
      </p:ext>
    </p:extLst>
  </p:cSld>
  <p:clrMapOvr>
    <a:masterClrMapping/>
  </p:clrMapOvr>
  <mc:AlternateContent xmlns:mc="http://schemas.openxmlformats.org/markup-compatibility/2006" xmlns:p14="http://schemas.microsoft.com/office/powerpoint/2010/main">
    <mc:Choice Requires="p14">
      <p:transition spd="slow" p14:dur="2000" advTm="10395"/>
    </mc:Choice>
    <mc:Fallback xmlns="">
      <p:transition spd="slow" advTm="1039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5DCD-7512-479C-85C5-E44E0653F909}"/>
              </a:ext>
            </a:extLst>
          </p:cNvPr>
          <p:cNvSpPr>
            <a:spLocks noGrp="1"/>
          </p:cNvSpPr>
          <p:nvPr>
            <p:ph type="title"/>
          </p:nvPr>
        </p:nvSpPr>
        <p:spPr/>
        <p:txBody>
          <a:bodyPr>
            <a:normAutofit/>
          </a:bodyPr>
          <a:lstStyle/>
          <a:p>
            <a:r>
              <a:rPr lang="en-IN" dirty="0"/>
              <a:t>Four-probe method</a:t>
            </a:r>
          </a:p>
        </p:txBody>
      </p:sp>
      <p:sp>
        <p:nvSpPr>
          <p:cNvPr id="4" name="Date Placeholder 3">
            <a:extLst>
              <a:ext uri="{FF2B5EF4-FFF2-40B4-BE49-F238E27FC236}">
                <a16:creationId xmlns:a16="http://schemas.microsoft.com/office/drawing/2014/main" id="{EE794876-27BA-4431-98A5-85BEF42EEC83}"/>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59A24189-5851-4C29-9A99-34AAA20B2E2A}"/>
              </a:ext>
            </a:extLst>
          </p:cNvPr>
          <p:cNvSpPr>
            <a:spLocks noGrp="1"/>
          </p:cNvSpPr>
          <p:nvPr>
            <p:ph type="ftr" sz="quarter" idx="11"/>
          </p:nvPr>
        </p:nvSpPr>
        <p:spPr>
          <a:xfrm>
            <a:off x="3051559" y="6492874"/>
            <a:ext cx="3086100" cy="365125"/>
          </a:xfrm>
        </p:spPr>
        <p:txBody>
          <a:bodyPr/>
          <a:lstStyle/>
          <a:p>
            <a:r>
              <a:rPr lang="en-US"/>
              <a:t>IISER Bhopal</a:t>
            </a:r>
            <a:endParaRPr lang="en-US" dirty="0"/>
          </a:p>
        </p:txBody>
      </p:sp>
      <p:pic>
        <p:nvPicPr>
          <p:cNvPr id="10" name="Picture 9">
            <a:extLst>
              <a:ext uri="{FF2B5EF4-FFF2-40B4-BE49-F238E27FC236}">
                <a16:creationId xmlns:a16="http://schemas.microsoft.com/office/drawing/2014/main" id="{DD674C49-2C4A-4754-A961-0E27A2416DEE}"/>
              </a:ext>
            </a:extLst>
          </p:cNvPr>
          <p:cNvPicPr>
            <a:picLocks noChangeAspect="1"/>
          </p:cNvPicPr>
          <p:nvPr/>
        </p:nvPicPr>
        <p:blipFill>
          <a:blip r:embed="rId4"/>
          <a:stretch>
            <a:fillRect/>
          </a:stretch>
        </p:blipFill>
        <p:spPr>
          <a:xfrm>
            <a:off x="5230885" y="688318"/>
            <a:ext cx="3913115" cy="230623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5AE8D9-1729-4796-A45C-316E11310996}"/>
                  </a:ext>
                </a:extLst>
              </p:cNvPr>
              <p:cNvSpPr txBox="1"/>
              <p:nvPr/>
            </p:nvSpPr>
            <p:spPr>
              <a:xfrm>
                <a:off x="3177796" y="5809173"/>
                <a:ext cx="1480149" cy="765147"/>
              </a:xfrm>
              <a:prstGeom prst="rect">
                <a:avLst/>
              </a:prstGeom>
              <a:solidFill>
                <a:schemeClr val="accent2">
                  <a:lumMod val="60000"/>
                  <a:lumOff val="4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𝑅</m:t>
                          </m:r>
                        </m:e>
                        <m:sub>
                          <m:r>
                            <a:rPr lang="en-IN" sz="2400" b="0" i="1" smtClean="0">
                              <a:solidFill>
                                <a:schemeClr val="tx1"/>
                              </a:solidFill>
                              <a:latin typeface="Cambria Math" panose="02040503050406030204" pitchFamily="18" charset="0"/>
                            </a:rPr>
                            <m:t>𝑆𝐻</m:t>
                          </m:r>
                          <m:r>
                            <a:rPr lang="en-IN" sz="2400" b="0" i="1" smtClean="0">
                              <a:solidFill>
                                <a:schemeClr val="tx1"/>
                              </a:solidFill>
                              <a:latin typeface="Cambria Math" panose="02040503050406030204" pitchFamily="18" charset="0"/>
                            </a:rPr>
                            <m:t>,3</m:t>
                          </m:r>
                          <m:r>
                            <a:rPr lang="en-IN" sz="2400" b="0" i="1" smtClean="0">
                              <a:solidFill>
                                <a:schemeClr val="tx1"/>
                              </a:solidFill>
                              <a:latin typeface="Cambria Math" panose="02040503050406030204" pitchFamily="18" charset="0"/>
                            </a:rPr>
                            <m:t>𝐷</m:t>
                          </m:r>
                        </m:sub>
                      </m:sSub>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𝜌</m:t>
                          </m:r>
                        </m:num>
                        <m:den>
                          <m:r>
                            <a:rPr lang="en-IN" sz="2400" b="0" i="1" smtClean="0">
                              <a:solidFill>
                                <a:schemeClr val="tx1"/>
                              </a:solidFill>
                              <a:latin typeface="Cambria Math" panose="02040503050406030204" pitchFamily="18" charset="0"/>
                            </a:rPr>
                            <m:t>𝑡</m:t>
                          </m:r>
                        </m:den>
                      </m:f>
                    </m:oMath>
                  </m:oMathPara>
                </a14:m>
                <a:endParaRPr lang="en-IN" sz="2400" dirty="0">
                  <a:solidFill>
                    <a:schemeClr val="tx1"/>
                  </a:solidFill>
                </a:endParaRPr>
              </a:p>
            </p:txBody>
          </p:sp>
        </mc:Choice>
        <mc:Fallback xmlns="">
          <p:sp>
            <p:nvSpPr>
              <p:cNvPr id="18" name="TextBox 17">
                <a:extLst>
                  <a:ext uri="{FF2B5EF4-FFF2-40B4-BE49-F238E27FC236}">
                    <a16:creationId xmlns:a16="http://schemas.microsoft.com/office/drawing/2014/main" id="{545AE8D9-1729-4796-A45C-316E11310996}"/>
                  </a:ext>
                </a:extLst>
              </p:cNvPr>
              <p:cNvSpPr txBox="1">
                <a:spLocks noRot="1" noChangeAspect="1" noMove="1" noResize="1" noEditPoints="1" noAdjustHandles="1" noChangeArrowheads="1" noChangeShapeType="1" noTextEdit="1"/>
              </p:cNvSpPr>
              <p:nvPr/>
            </p:nvSpPr>
            <p:spPr>
              <a:xfrm>
                <a:off x="3177796" y="5809173"/>
                <a:ext cx="1480149" cy="765147"/>
              </a:xfrm>
              <a:prstGeom prst="rect">
                <a:avLst/>
              </a:prstGeom>
              <a:blipFill>
                <a:blip r:embed="rId5"/>
                <a:stretch>
                  <a:fillRect/>
                </a:stretch>
              </a:blipFill>
            </p:spPr>
            <p:txBody>
              <a:bodyPr/>
              <a:lstStyle/>
              <a:p>
                <a:r>
                  <a:rPr lang="en-IN">
                    <a:noFill/>
                  </a:rPr>
                  <a:t> </a:t>
                </a:r>
              </a:p>
            </p:txBody>
          </p:sp>
        </mc:Fallback>
      </mc:AlternateContent>
      <p:sp>
        <p:nvSpPr>
          <p:cNvPr id="30" name="TextBox 29">
            <a:extLst>
              <a:ext uri="{FF2B5EF4-FFF2-40B4-BE49-F238E27FC236}">
                <a16:creationId xmlns:a16="http://schemas.microsoft.com/office/drawing/2014/main" id="{C9597D58-8254-4F06-A7A6-E202DF9FCDA1}"/>
              </a:ext>
            </a:extLst>
          </p:cNvPr>
          <p:cNvSpPr txBox="1"/>
          <p:nvPr/>
        </p:nvSpPr>
        <p:spPr>
          <a:xfrm>
            <a:off x="5834470" y="2924305"/>
            <a:ext cx="2705942" cy="1200329"/>
          </a:xfrm>
          <a:prstGeom prst="rect">
            <a:avLst/>
          </a:prstGeom>
          <a:solidFill>
            <a:schemeClr val="bg1">
              <a:lumMod val="85000"/>
            </a:schemeClr>
          </a:solidFill>
        </p:spPr>
        <p:txBody>
          <a:bodyPr wrap="square" rtlCol="0">
            <a:spAutoFit/>
          </a:bodyPr>
          <a:lstStyle/>
          <a:p>
            <a:pPr algn="ctr"/>
            <a:r>
              <a:rPr lang="en-IN" sz="2400" dirty="0"/>
              <a:t>It allows to measure resistance excluding </a:t>
            </a:r>
            <a:r>
              <a:rPr lang="en-IN" sz="2400" b="1" dirty="0"/>
              <a:t>contact resistance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E65E8E4-3310-416C-B495-113C4BC7A070}"/>
                  </a:ext>
                </a:extLst>
              </p:cNvPr>
              <p:cNvSpPr txBox="1"/>
              <p:nvPr/>
            </p:nvSpPr>
            <p:spPr>
              <a:xfrm>
                <a:off x="3177129" y="4973527"/>
                <a:ext cx="1774209" cy="757939"/>
              </a:xfrm>
              <a:prstGeom prst="rect">
                <a:avLst/>
              </a:prstGeom>
              <a:solidFill>
                <a:schemeClr val="accent6">
                  <a:lumMod val="40000"/>
                  <a:lumOff val="6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i="1" smtClean="0">
                              <a:latin typeface="Cambria Math" panose="02040503050406030204" pitchFamily="18" charset="0"/>
                            </a:rPr>
                            <m:t>𝜌</m:t>
                          </m:r>
                        </m:e>
                        <m:sub>
                          <m:r>
                            <a:rPr lang="en-IN" sz="2400" b="0" i="1" smtClean="0">
                              <a:latin typeface="Cambria Math" panose="02040503050406030204" pitchFamily="18" charset="0"/>
                            </a:rPr>
                            <m:t>3</m:t>
                          </m:r>
                          <m:r>
                            <a:rPr lang="en-IN" sz="2400" b="0" i="1" smtClean="0">
                              <a:latin typeface="Cambria Math" panose="02040503050406030204" pitchFamily="18" charset="0"/>
                            </a:rPr>
                            <m:t>𝐷</m:t>
                          </m:r>
                        </m:sub>
                      </m:sSub>
                      <m:r>
                        <a:rPr lang="en-IN" sz="2400" i="1">
                          <a:latin typeface="Cambria Math" panose="02040503050406030204" pitchFamily="18" charset="0"/>
                        </a:rPr>
                        <m:t> </m:t>
                      </m:r>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𝑉</m:t>
                          </m:r>
                        </m:num>
                        <m:den>
                          <m:r>
                            <a:rPr lang="en-IN" sz="2400" i="1">
                              <a:solidFill>
                                <a:schemeClr val="tx1"/>
                              </a:solidFill>
                              <a:latin typeface="Cambria Math" panose="02040503050406030204" pitchFamily="18" charset="0"/>
                            </a:rPr>
                            <m:t>𝐼</m:t>
                          </m:r>
                        </m:den>
                      </m:f>
                      <m:r>
                        <a:rPr lang="en-IN" sz="2400" i="0">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𝜋</m:t>
                      </m:r>
                      <m:r>
                        <a:rPr lang="en-IN" sz="2400" i="1">
                          <a:solidFill>
                            <a:schemeClr val="tx1"/>
                          </a:solidFill>
                          <a:latin typeface="Cambria Math" panose="02040503050406030204" pitchFamily="18" charset="0"/>
                        </a:rPr>
                        <m:t>𝑠</m:t>
                      </m:r>
                    </m:oMath>
                  </m:oMathPara>
                </a14:m>
                <a:endParaRPr lang="en-IN" sz="2400" dirty="0">
                  <a:solidFill>
                    <a:schemeClr val="tx1"/>
                  </a:solidFill>
                </a:endParaRPr>
              </a:p>
            </p:txBody>
          </p:sp>
        </mc:Choice>
        <mc:Fallback xmlns="">
          <p:sp>
            <p:nvSpPr>
              <p:cNvPr id="24" name="TextBox 23">
                <a:extLst>
                  <a:ext uri="{FF2B5EF4-FFF2-40B4-BE49-F238E27FC236}">
                    <a16:creationId xmlns:a16="http://schemas.microsoft.com/office/drawing/2014/main" id="{1E65E8E4-3310-416C-B495-113C4BC7A070}"/>
                  </a:ext>
                </a:extLst>
              </p:cNvPr>
              <p:cNvSpPr txBox="1">
                <a:spLocks noRot="1" noChangeAspect="1" noMove="1" noResize="1" noEditPoints="1" noAdjustHandles="1" noChangeArrowheads="1" noChangeShapeType="1" noTextEdit="1"/>
              </p:cNvSpPr>
              <p:nvPr/>
            </p:nvSpPr>
            <p:spPr>
              <a:xfrm>
                <a:off x="3177129" y="4973527"/>
                <a:ext cx="1774209" cy="757939"/>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66D2892-4BB6-4989-90C8-137866C80698}"/>
                  </a:ext>
                </a:extLst>
              </p:cNvPr>
              <p:cNvSpPr txBox="1"/>
              <p:nvPr/>
            </p:nvSpPr>
            <p:spPr>
              <a:xfrm>
                <a:off x="155648" y="4949282"/>
                <a:ext cx="1942840" cy="756938"/>
              </a:xfrm>
              <a:prstGeom prst="rect">
                <a:avLst/>
              </a:prstGeom>
              <a:solidFill>
                <a:schemeClr val="accent6">
                  <a:lumMod val="40000"/>
                  <a:lumOff val="6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i="1" smtClean="0">
                              <a:latin typeface="Cambria Math" panose="02040503050406030204" pitchFamily="18" charset="0"/>
                            </a:rPr>
                            <m:t>𝜌</m:t>
                          </m:r>
                        </m:e>
                        <m:sub>
                          <m:r>
                            <a:rPr lang="en-IN" sz="2400" b="0" i="1" smtClean="0">
                              <a:latin typeface="Cambria Math" panose="02040503050406030204" pitchFamily="18" charset="0"/>
                            </a:rPr>
                            <m:t>2</m:t>
                          </m:r>
                          <m:r>
                            <a:rPr lang="en-IN" sz="2400" b="0" i="1" smtClean="0">
                              <a:latin typeface="Cambria Math" panose="02040503050406030204" pitchFamily="18" charset="0"/>
                            </a:rPr>
                            <m:t>𝐷</m:t>
                          </m:r>
                        </m:sub>
                      </m:sSub>
                      <m:r>
                        <a:rPr lang="en-IN" sz="2400" i="1">
                          <a:latin typeface="Cambria Math" panose="02040503050406030204" pitchFamily="18" charset="0"/>
                        </a:rPr>
                        <m:t> </m:t>
                      </m:r>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𝑉</m:t>
                          </m:r>
                        </m:num>
                        <m:den>
                          <m:r>
                            <a:rPr lang="en-IN" sz="2400" i="1">
                              <a:solidFill>
                                <a:schemeClr val="tx1"/>
                              </a:solidFill>
                              <a:latin typeface="Cambria Math" panose="02040503050406030204" pitchFamily="18" charset="0"/>
                            </a:rPr>
                            <m:t>𝐼</m:t>
                          </m:r>
                        </m:den>
                      </m:f>
                      <m:f>
                        <m:fPr>
                          <m:ctrlPr>
                            <a:rPr lang="en-IN" sz="2400" b="0" i="1" smtClean="0">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𝜋</m:t>
                          </m:r>
                          <m:r>
                            <a:rPr lang="en-IN" sz="2400" b="0" i="1" smtClean="0">
                              <a:solidFill>
                                <a:schemeClr val="tx1"/>
                              </a:solidFill>
                              <a:latin typeface="Cambria Math" panose="02040503050406030204" pitchFamily="18" charset="0"/>
                            </a:rPr>
                            <m:t>𝑡</m:t>
                          </m:r>
                        </m:num>
                        <m:den>
                          <m:r>
                            <m:rPr>
                              <m:sty m:val="p"/>
                            </m:rPr>
                            <a:rPr lang="en-IN" sz="2400" b="0" i="0" smtClean="0">
                              <a:solidFill>
                                <a:schemeClr val="tx1"/>
                              </a:solidFill>
                              <a:latin typeface="Cambria Math" panose="02040503050406030204" pitchFamily="18" charset="0"/>
                            </a:rPr>
                            <m:t>ln</m:t>
                          </m:r>
                          <m:r>
                            <a:rPr lang="en-IN" sz="2400" b="0" i="1" smtClean="0">
                              <a:solidFill>
                                <a:schemeClr val="tx1"/>
                              </a:solidFill>
                              <a:latin typeface="Cambria Math" panose="02040503050406030204" pitchFamily="18" charset="0"/>
                            </a:rPr>
                            <m:t>⁡(2)</m:t>
                          </m:r>
                        </m:den>
                      </m:f>
                    </m:oMath>
                  </m:oMathPara>
                </a14:m>
                <a:endParaRPr lang="en-IN" sz="2400" dirty="0">
                  <a:solidFill>
                    <a:schemeClr val="tx1"/>
                  </a:solidFill>
                </a:endParaRPr>
              </a:p>
            </p:txBody>
          </p:sp>
        </mc:Choice>
        <mc:Fallback xmlns="">
          <p:sp>
            <p:nvSpPr>
              <p:cNvPr id="25" name="TextBox 24">
                <a:extLst>
                  <a:ext uri="{FF2B5EF4-FFF2-40B4-BE49-F238E27FC236}">
                    <a16:creationId xmlns:a16="http://schemas.microsoft.com/office/drawing/2014/main" id="{F66D2892-4BB6-4989-90C8-137866C80698}"/>
                  </a:ext>
                </a:extLst>
              </p:cNvPr>
              <p:cNvSpPr txBox="1">
                <a:spLocks noRot="1" noChangeAspect="1" noMove="1" noResize="1" noEditPoints="1" noAdjustHandles="1" noChangeArrowheads="1" noChangeShapeType="1" noTextEdit="1"/>
              </p:cNvSpPr>
              <p:nvPr/>
            </p:nvSpPr>
            <p:spPr>
              <a:xfrm>
                <a:off x="155648" y="4949282"/>
                <a:ext cx="1942840" cy="756938"/>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CC2619C-8A9C-48A8-A9B0-11B1519D1021}"/>
                  </a:ext>
                </a:extLst>
              </p:cNvPr>
              <p:cNvSpPr txBox="1"/>
              <p:nvPr/>
            </p:nvSpPr>
            <p:spPr>
              <a:xfrm>
                <a:off x="155648" y="5780673"/>
                <a:ext cx="2472921" cy="756938"/>
              </a:xfrm>
              <a:prstGeom prst="rect">
                <a:avLst/>
              </a:prstGeom>
              <a:solidFill>
                <a:schemeClr val="accent2">
                  <a:lumMod val="60000"/>
                  <a:lumOff val="4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𝑅</m:t>
                          </m:r>
                        </m:e>
                        <m:sub>
                          <m:r>
                            <a:rPr lang="en-IN" sz="2400" b="0" i="1" smtClean="0">
                              <a:solidFill>
                                <a:schemeClr val="tx1"/>
                              </a:solidFill>
                              <a:latin typeface="Cambria Math" panose="02040503050406030204" pitchFamily="18" charset="0"/>
                            </a:rPr>
                            <m:t>𝑆𝐻</m:t>
                          </m:r>
                        </m:sub>
                      </m:sSub>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𝜌</m:t>
                          </m:r>
                        </m:num>
                        <m:den>
                          <m:r>
                            <a:rPr lang="en-IN" sz="2400" b="0" i="1" smtClean="0">
                              <a:solidFill>
                                <a:schemeClr val="tx1"/>
                              </a:solidFill>
                              <a:latin typeface="Cambria Math" panose="02040503050406030204" pitchFamily="18" charset="0"/>
                            </a:rPr>
                            <m:t>𝑡</m:t>
                          </m:r>
                        </m:den>
                      </m:f>
                      <m:r>
                        <a:rPr lang="en-IN" sz="2400" b="0" i="1" smtClean="0">
                          <a:solidFill>
                            <a:schemeClr val="tx1"/>
                          </a:solidFill>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𝑉</m:t>
                          </m:r>
                        </m:num>
                        <m:den>
                          <m:r>
                            <a:rPr lang="en-IN" sz="2400" i="1">
                              <a:latin typeface="Cambria Math" panose="02040503050406030204" pitchFamily="18" charset="0"/>
                            </a:rPr>
                            <m:t>𝐼</m:t>
                          </m:r>
                        </m:den>
                      </m:f>
                      <m:f>
                        <m:fPr>
                          <m:ctrlPr>
                            <a:rPr lang="en-IN" sz="2400" i="1">
                              <a:latin typeface="Cambria Math" panose="02040503050406030204" pitchFamily="18" charset="0"/>
                            </a:rPr>
                          </m:ctrlPr>
                        </m:fPr>
                        <m:num>
                          <m:r>
                            <a:rPr lang="en-IN" sz="2400" i="1">
                              <a:latin typeface="Cambria Math" panose="02040503050406030204" pitchFamily="18" charset="0"/>
                            </a:rPr>
                            <m:t>𝜋</m:t>
                          </m:r>
                        </m:num>
                        <m:den>
                          <m:r>
                            <m:rPr>
                              <m:sty m:val="p"/>
                            </m:rPr>
                            <a:rPr lang="en-IN" sz="2400">
                              <a:latin typeface="Cambria Math" panose="02040503050406030204" pitchFamily="18" charset="0"/>
                            </a:rPr>
                            <m:t>ln</m:t>
                          </m:r>
                          <m:r>
                            <a:rPr lang="en-IN" sz="2400" i="1">
                              <a:latin typeface="Cambria Math" panose="02040503050406030204" pitchFamily="18" charset="0"/>
                            </a:rPr>
                            <m:t>⁡(2)</m:t>
                          </m:r>
                        </m:den>
                      </m:f>
                    </m:oMath>
                  </m:oMathPara>
                </a14:m>
                <a:endParaRPr lang="en-IN" sz="2400" dirty="0">
                  <a:solidFill>
                    <a:schemeClr val="tx1"/>
                  </a:solidFill>
                </a:endParaRPr>
              </a:p>
            </p:txBody>
          </p:sp>
        </mc:Choice>
        <mc:Fallback xmlns="">
          <p:sp>
            <p:nvSpPr>
              <p:cNvPr id="17" name="TextBox 16">
                <a:extLst>
                  <a:ext uri="{FF2B5EF4-FFF2-40B4-BE49-F238E27FC236}">
                    <a16:creationId xmlns:a16="http://schemas.microsoft.com/office/drawing/2014/main" id="{8CC2619C-8A9C-48A8-A9B0-11B1519D1021}"/>
                  </a:ext>
                </a:extLst>
              </p:cNvPr>
              <p:cNvSpPr txBox="1">
                <a:spLocks noRot="1" noChangeAspect="1" noMove="1" noResize="1" noEditPoints="1" noAdjustHandles="1" noChangeArrowheads="1" noChangeShapeType="1" noTextEdit="1"/>
              </p:cNvSpPr>
              <p:nvPr/>
            </p:nvSpPr>
            <p:spPr>
              <a:xfrm>
                <a:off x="155648" y="5780673"/>
                <a:ext cx="2472921" cy="756938"/>
              </a:xfrm>
              <a:prstGeom prst="rect">
                <a:avLst/>
              </a:prstGeom>
              <a:blipFill>
                <a:blip r:embed="rId8"/>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C58AF89C-1F38-4D1B-AB6C-56B9B9E30EDC}"/>
              </a:ext>
            </a:extLst>
          </p:cNvPr>
          <p:cNvSpPr txBox="1"/>
          <p:nvPr/>
        </p:nvSpPr>
        <p:spPr>
          <a:xfrm>
            <a:off x="5358129" y="4171319"/>
            <a:ext cx="3658625" cy="901825"/>
          </a:xfrm>
          <a:prstGeom prst="rect">
            <a:avLst/>
          </a:prstGeom>
          <a:solidFill>
            <a:schemeClr val="accent6">
              <a:lumMod val="40000"/>
              <a:lumOff val="60000"/>
            </a:schemeClr>
          </a:solidFill>
        </p:spPr>
        <p:txBody>
          <a:bodyPr wrap="square" rtlCol="0">
            <a:spAutoFit/>
          </a:bodyPr>
          <a:lstStyle/>
          <a:p>
            <a:pPr algn="ctr"/>
            <a:r>
              <a:rPr lang="en-IN" sz="2400" dirty="0"/>
              <a:t>We need to measure the resistivity of spin-orbit layer</a:t>
            </a:r>
          </a:p>
        </p:txBody>
      </p:sp>
      <p:grpSp>
        <p:nvGrpSpPr>
          <p:cNvPr id="46" name="Group 45">
            <a:extLst>
              <a:ext uri="{FF2B5EF4-FFF2-40B4-BE49-F238E27FC236}">
                <a16:creationId xmlns:a16="http://schemas.microsoft.com/office/drawing/2014/main" id="{80B80E40-52B5-43AB-97D6-A1465354C751}"/>
              </a:ext>
            </a:extLst>
          </p:cNvPr>
          <p:cNvGrpSpPr/>
          <p:nvPr/>
        </p:nvGrpSpPr>
        <p:grpSpPr>
          <a:xfrm>
            <a:off x="7335300" y="5056903"/>
            <a:ext cx="866373" cy="1556977"/>
            <a:chOff x="2352561" y="1692065"/>
            <a:chExt cx="866373" cy="1556977"/>
          </a:xfrm>
        </p:grpSpPr>
        <p:sp>
          <p:nvSpPr>
            <p:cNvPr id="47" name="Cylinder 46">
              <a:extLst>
                <a:ext uri="{FF2B5EF4-FFF2-40B4-BE49-F238E27FC236}">
                  <a16:creationId xmlns:a16="http://schemas.microsoft.com/office/drawing/2014/main" id="{A63C86D7-654A-406A-B0B5-C5B3640370C4}"/>
                </a:ext>
              </a:extLst>
            </p:cNvPr>
            <p:cNvSpPr/>
            <p:nvPr/>
          </p:nvSpPr>
          <p:spPr>
            <a:xfrm>
              <a:off x="2352561" y="1692065"/>
              <a:ext cx="866373" cy="946971"/>
            </a:xfrm>
            <a:prstGeom prst="can">
              <a:avLst/>
            </a:prstGeom>
            <a:solidFill>
              <a:schemeClr val="accent1">
                <a:lumMod val="75000"/>
                <a:alpha val="80000"/>
              </a:schemeClr>
            </a:solidFill>
            <a:ln>
              <a:solidFill>
                <a:schemeClr val="accent1">
                  <a:shade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Cylinder 47">
              <a:extLst>
                <a:ext uri="{FF2B5EF4-FFF2-40B4-BE49-F238E27FC236}">
                  <a16:creationId xmlns:a16="http://schemas.microsoft.com/office/drawing/2014/main" id="{501DC018-1B5B-44BA-985A-191C05339CB9}"/>
                </a:ext>
              </a:extLst>
            </p:cNvPr>
            <p:cNvSpPr/>
            <p:nvPr/>
          </p:nvSpPr>
          <p:spPr>
            <a:xfrm>
              <a:off x="2352561" y="2302070"/>
              <a:ext cx="866373" cy="946972"/>
            </a:xfrm>
            <a:prstGeom prst="can">
              <a:avLst/>
            </a:prstGeom>
            <a:solidFill>
              <a:schemeClr val="accent1">
                <a:lumMod val="75000"/>
                <a:alpha val="40000"/>
              </a:schemeClr>
            </a:solidFill>
            <a:ln w="25400">
              <a:solidFill>
                <a:schemeClr val="accent1">
                  <a:lumMod val="50000"/>
                  <a:alpha val="70000"/>
                </a:schemeClr>
              </a:solidFill>
            </a:ln>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9" name="TextBox 48">
            <a:extLst>
              <a:ext uri="{FF2B5EF4-FFF2-40B4-BE49-F238E27FC236}">
                <a16:creationId xmlns:a16="http://schemas.microsoft.com/office/drawing/2014/main" id="{01E89192-D91B-4CE1-BAFB-7A1E7505F80A}"/>
              </a:ext>
            </a:extLst>
          </p:cNvPr>
          <p:cNvSpPr txBox="1"/>
          <p:nvPr/>
        </p:nvSpPr>
        <p:spPr>
          <a:xfrm>
            <a:off x="8320579" y="6047289"/>
            <a:ext cx="823421" cy="369332"/>
          </a:xfrm>
          <a:prstGeom prst="rect">
            <a:avLst/>
          </a:prstGeom>
          <a:solidFill>
            <a:schemeClr val="accent4">
              <a:lumMod val="40000"/>
              <a:lumOff val="60000"/>
            </a:schemeClr>
          </a:solidFill>
        </p:spPr>
        <p:txBody>
          <a:bodyPr wrap="square" lIns="0" tIns="0" rIns="0" bIns="0" rtlCol="0">
            <a:spAutoFit/>
          </a:bodyPr>
          <a:lstStyle/>
          <a:p>
            <a:pPr algn="ctr"/>
            <a:r>
              <a:rPr lang="en-IN" sz="2400" b="0" i="0" dirty="0">
                <a:solidFill>
                  <a:schemeClr val="tx1"/>
                </a:solidFill>
              </a:rPr>
              <a:t>CoFeB</a:t>
            </a:r>
            <a:endParaRPr lang="en-IN" sz="2400" dirty="0">
              <a:solidFill>
                <a:schemeClr val="tx1"/>
              </a:solidFill>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0A43D8B-CFC8-4A73-B4F8-DB9B19411271}"/>
                  </a:ext>
                </a:extLst>
              </p:cNvPr>
              <p:cNvSpPr txBox="1"/>
              <p:nvPr/>
            </p:nvSpPr>
            <p:spPr>
              <a:xfrm>
                <a:off x="8252729" y="5281100"/>
                <a:ext cx="562408" cy="369332"/>
              </a:xfrm>
              <a:prstGeom prst="rect">
                <a:avLst/>
              </a:prstGeom>
              <a:solidFill>
                <a:schemeClr val="accent4">
                  <a:lumMod val="40000"/>
                  <a:lumOff val="6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solidFill>
                            <a:schemeClr val="tx1"/>
                          </a:solidFill>
                          <a:latin typeface="Cambria Math" panose="02040503050406030204" pitchFamily="18" charset="0"/>
                        </a:rPr>
                        <m:t>Pt</m:t>
                      </m:r>
                    </m:oMath>
                  </m:oMathPara>
                </a14:m>
                <a:endParaRPr lang="en-IN" sz="2400" dirty="0">
                  <a:solidFill>
                    <a:schemeClr val="tx1"/>
                  </a:solidFill>
                </a:endParaRPr>
              </a:p>
            </p:txBody>
          </p:sp>
        </mc:Choice>
        <mc:Fallback xmlns="">
          <p:sp>
            <p:nvSpPr>
              <p:cNvPr id="50" name="TextBox 49">
                <a:extLst>
                  <a:ext uri="{FF2B5EF4-FFF2-40B4-BE49-F238E27FC236}">
                    <a16:creationId xmlns:a16="http://schemas.microsoft.com/office/drawing/2014/main" id="{70A43D8B-CFC8-4A73-B4F8-DB9B19411271}"/>
                  </a:ext>
                </a:extLst>
              </p:cNvPr>
              <p:cNvSpPr txBox="1">
                <a:spLocks noRot="1" noChangeAspect="1" noMove="1" noResize="1" noEditPoints="1" noAdjustHandles="1" noChangeArrowheads="1" noChangeShapeType="1" noTextEdit="1"/>
              </p:cNvSpPr>
              <p:nvPr/>
            </p:nvSpPr>
            <p:spPr>
              <a:xfrm>
                <a:off x="8252729" y="5281100"/>
                <a:ext cx="562408" cy="369332"/>
              </a:xfrm>
              <a:prstGeom prst="rect">
                <a:avLst/>
              </a:prstGeom>
              <a:blipFill>
                <a:blip r:embed="rId9"/>
                <a:stretch>
                  <a:fillRect b="-6557"/>
                </a:stretch>
              </a:blipFill>
            </p:spPr>
            <p:txBody>
              <a:bodyPr/>
              <a:lstStyle/>
              <a:p>
                <a:r>
                  <a:rPr lang="en-IN">
                    <a:noFill/>
                  </a:rPr>
                  <a:t> </a:t>
                </a:r>
              </a:p>
            </p:txBody>
          </p:sp>
        </mc:Fallback>
      </mc:AlternateContent>
      <p:sp>
        <p:nvSpPr>
          <p:cNvPr id="51" name="TextBox 50">
            <a:extLst>
              <a:ext uri="{FF2B5EF4-FFF2-40B4-BE49-F238E27FC236}">
                <a16:creationId xmlns:a16="http://schemas.microsoft.com/office/drawing/2014/main" id="{9C5E4333-89C9-4980-9A46-5EA118118FEE}"/>
              </a:ext>
            </a:extLst>
          </p:cNvPr>
          <p:cNvSpPr txBox="1"/>
          <p:nvPr/>
        </p:nvSpPr>
        <p:spPr>
          <a:xfrm>
            <a:off x="6290192" y="5966923"/>
            <a:ext cx="823421" cy="369332"/>
          </a:xfrm>
          <a:prstGeom prst="rect">
            <a:avLst/>
          </a:prstGeom>
          <a:solidFill>
            <a:schemeClr val="accent4">
              <a:lumMod val="40000"/>
              <a:lumOff val="60000"/>
            </a:schemeClr>
          </a:solidFill>
        </p:spPr>
        <p:txBody>
          <a:bodyPr wrap="square" lIns="0" tIns="0" rIns="0" bIns="0" rtlCol="0">
            <a:spAutoFit/>
          </a:bodyPr>
          <a:lstStyle/>
          <a:p>
            <a:pPr algn="ctr"/>
            <a:r>
              <a:rPr lang="en-IN" sz="2400" dirty="0">
                <a:solidFill>
                  <a:schemeClr val="tx1"/>
                </a:solidFill>
              </a:rPr>
              <a:t>MgO</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3492DE3-9B4A-4337-A54B-A118C9381984}"/>
                  </a:ext>
                </a:extLst>
              </p:cNvPr>
              <p:cNvSpPr txBox="1"/>
              <p:nvPr/>
            </p:nvSpPr>
            <p:spPr>
              <a:xfrm>
                <a:off x="6207849" y="5207523"/>
                <a:ext cx="905764" cy="369332"/>
              </a:xfrm>
              <a:prstGeom prst="rect">
                <a:avLst/>
              </a:prstGeom>
              <a:solidFill>
                <a:schemeClr val="accent4">
                  <a:lumMod val="40000"/>
                  <a:lumOff val="60000"/>
                </a:schemeClr>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m:rPr>
                          <m:nor/>
                        </m:rPr>
                        <a:rPr lang="en-IN" sz="2400" dirty="0"/>
                        <m:t>CoFeB</m:t>
                      </m:r>
                    </m:oMath>
                  </m:oMathPara>
                </a14:m>
                <a:endParaRPr lang="en-IN" sz="2400" dirty="0"/>
              </a:p>
            </p:txBody>
          </p:sp>
        </mc:Choice>
        <mc:Fallback xmlns="">
          <p:sp>
            <p:nvSpPr>
              <p:cNvPr id="52" name="TextBox 51">
                <a:extLst>
                  <a:ext uri="{FF2B5EF4-FFF2-40B4-BE49-F238E27FC236}">
                    <a16:creationId xmlns:a16="http://schemas.microsoft.com/office/drawing/2014/main" id="{83492DE3-9B4A-4337-A54B-A118C9381984}"/>
                  </a:ext>
                </a:extLst>
              </p:cNvPr>
              <p:cNvSpPr txBox="1">
                <a:spLocks noRot="1" noChangeAspect="1" noMove="1" noResize="1" noEditPoints="1" noAdjustHandles="1" noChangeArrowheads="1" noChangeShapeType="1" noTextEdit="1"/>
              </p:cNvSpPr>
              <p:nvPr/>
            </p:nvSpPr>
            <p:spPr>
              <a:xfrm>
                <a:off x="6207849" y="5207523"/>
                <a:ext cx="905764" cy="369332"/>
              </a:xfrm>
              <a:prstGeom prst="rect">
                <a:avLst/>
              </a:prstGeom>
              <a:blipFill>
                <a:blip r:embed="rId10"/>
                <a:stretch>
                  <a:fillRect l="-8054" r="-671" b="-6557"/>
                </a:stretch>
              </a:blipFill>
            </p:spPr>
            <p:txBody>
              <a:bodyPr/>
              <a:lstStyle/>
              <a:p>
                <a:r>
                  <a:rPr lang="en-IN">
                    <a:noFill/>
                  </a:rPr>
                  <a:t> </a:t>
                </a:r>
              </a:p>
            </p:txBody>
          </p:sp>
        </mc:Fallback>
      </mc:AlternateContent>
      <p:grpSp>
        <p:nvGrpSpPr>
          <p:cNvPr id="8" name="Group 7">
            <a:extLst>
              <a:ext uri="{FF2B5EF4-FFF2-40B4-BE49-F238E27FC236}">
                <a16:creationId xmlns:a16="http://schemas.microsoft.com/office/drawing/2014/main" id="{775F3478-1909-4E29-B8FA-378C4E3BAFF6}"/>
              </a:ext>
            </a:extLst>
          </p:cNvPr>
          <p:cNvGrpSpPr/>
          <p:nvPr/>
        </p:nvGrpSpPr>
        <p:grpSpPr>
          <a:xfrm>
            <a:off x="5315280" y="5099047"/>
            <a:ext cx="843044" cy="1422194"/>
            <a:chOff x="3933970" y="2700165"/>
            <a:chExt cx="843044" cy="1422194"/>
          </a:xfrm>
        </p:grpSpPr>
        <p:grpSp>
          <p:nvGrpSpPr>
            <p:cNvPr id="7" name="Group 6">
              <a:extLst>
                <a:ext uri="{FF2B5EF4-FFF2-40B4-BE49-F238E27FC236}">
                  <a16:creationId xmlns:a16="http://schemas.microsoft.com/office/drawing/2014/main" id="{F55BC04C-F3D1-46B0-8D45-BA24F15186FE}"/>
                </a:ext>
              </a:extLst>
            </p:cNvPr>
            <p:cNvGrpSpPr/>
            <p:nvPr/>
          </p:nvGrpSpPr>
          <p:grpSpPr>
            <a:xfrm rot="10800000">
              <a:off x="3933970" y="2700165"/>
              <a:ext cx="843044" cy="1422194"/>
              <a:chOff x="3921441" y="2726529"/>
              <a:chExt cx="843044" cy="1422194"/>
            </a:xfrm>
          </p:grpSpPr>
          <p:sp>
            <p:nvSpPr>
              <p:cNvPr id="33" name="Cylinder 32">
                <a:extLst>
                  <a:ext uri="{FF2B5EF4-FFF2-40B4-BE49-F238E27FC236}">
                    <a16:creationId xmlns:a16="http://schemas.microsoft.com/office/drawing/2014/main" id="{50D66199-A54C-4390-9B2A-7D3F070A7633}"/>
                  </a:ext>
                </a:extLst>
              </p:cNvPr>
              <p:cNvSpPr/>
              <p:nvPr/>
            </p:nvSpPr>
            <p:spPr>
              <a:xfrm rot="10800000">
                <a:off x="3921441" y="2726529"/>
                <a:ext cx="836706" cy="875824"/>
              </a:xfrm>
              <a:prstGeom prst="can">
                <a:avLst/>
              </a:prstGeom>
              <a:solidFill>
                <a:schemeClr val="accent6">
                  <a:lumMod val="75000"/>
                </a:schemeClr>
              </a:solidFill>
              <a:ln>
                <a:solidFill>
                  <a:schemeClr val="accent1">
                    <a:shade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Cylinder 33">
                <a:extLst>
                  <a:ext uri="{FF2B5EF4-FFF2-40B4-BE49-F238E27FC236}">
                    <a16:creationId xmlns:a16="http://schemas.microsoft.com/office/drawing/2014/main" id="{1F89785A-674A-46A0-BF0A-7A50B09C4C4D}"/>
                  </a:ext>
                </a:extLst>
              </p:cNvPr>
              <p:cNvSpPr/>
              <p:nvPr/>
            </p:nvSpPr>
            <p:spPr>
              <a:xfrm rot="10800000">
                <a:off x="3927779" y="3272898"/>
                <a:ext cx="836706" cy="875825"/>
              </a:xfrm>
              <a:prstGeom prst="can">
                <a:avLst/>
              </a:prstGeom>
              <a:solidFill>
                <a:schemeClr val="accent1">
                  <a:lumMod val="75000"/>
                  <a:alpha val="40000"/>
                </a:schemeClr>
              </a:solidFill>
              <a:ln w="25400">
                <a:solidFill>
                  <a:schemeClr val="accent1">
                    <a:lumMod val="50000"/>
                    <a:alpha val="70000"/>
                  </a:schemeClr>
                </a:solidFill>
              </a:ln>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5" name="Arrow: Left-Right 34">
              <a:extLst>
                <a:ext uri="{FF2B5EF4-FFF2-40B4-BE49-F238E27FC236}">
                  <a16:creationId xmlns:a16="http://schemas.microsoft.com/office/drawing/2014/main" id="{06EA178B-B1EE-4FC9-85F3-BA5B221C242D}"/>
                </a:ext>
              </a:extLst>
            </p:cNvPr>
            <p:cNvSpPr/>
            <p:nvPr/>
          </p:nvSpPr>
          <p:spPr>
            <a:xfrm rot="16200000">
              <a:off x="4063066" y="3071314"/>
              <a:ext cx="567591" cy="257681"/>
            </a:xfrm>
            <a:prstGeom prst="leftRightArrow">
              <a:avLst/>
            </a:prstGeom>
            <a:solidFill>
              <a:schemeClr val="accent1">
                <a:lumMod val="40000"/>
                <a:lumOff val="60000"/>
              </a:schemeClr>
            </a:solidFill>
            <a:ln>
              <a:solidFill>
                <a:schemeClr val="accent1">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12">
            <a:extLst>
              <a:ext uri="{FF2B5EF4-FFF2-40B4-BE49-F238E27FC236}">
                <a16:creationId xmlns:a16="http://schemas.microsoft.com/office/drawing/2014/main" id="{7CB5CEF3-56F9-4BD8-99B5-3FEDE6B26FBD}"/>
              </a:ext>
            </a:extLst>
          </p:cNvPr>
          <p:cNvGrpSpPr/>
          <p:nvPr/>
        </p:nvGrpSpPr>
        <p:grpSpPr>
          <a:xfrm>
            <a:off x="0" y="3202654"/>
            <a:ext cx="4694913" cy="1746871"/>
            <a:chOff x="3853" y="3125708"/>
            <a:chExt cx="4694913" cy="1746871"/>
          </a:xfrm>
        </p:grpSpPr>
        <p:pic>
          <p:nvPicPr>
            <p:cNvPr id="20" name="Picture 19">
              <a:extLst>
                <a:ext uri="{FF2B5EF4-FFF2-40B4-BE49-F238E27FC236}">
                  <a16:creationId xmlns:a16="http://schemas.microsoft.com/office/drawing/2014/main" id="{72EAC345-21EE-4468-91D5-8C72AAAF5F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53" y="3284250"/>
              <a:ext cx="4694913" cy="1588329"/>
            </a:xfrm>
            <a:prstGeom prst="rect">
              <a:avLst/>
            </a:prstGeom>
          </p:spPr>
        </p:pic>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6F5D2F8F-6732-48A9-B85E-58D8C2834520}"/>
                    </a:ext>
                  </a:extLst>
                </p:cNvPr>
                <p:cNvSpPr txBox="1"/>
                <p:nvPr/>
              </p:nvSpPr>
              <p:spPr>
                <a:xfrm>
                  <a:off x="1433750" y="3125708"/>
                  <a:ext cx="718928" cy="369332"/>
                </a:xfrm>
                <a:prstGeom prst="rect">
                  <a:avLst/>
                </a:prstGeom>
                <a:solidFill>
                  <a:schemeClr val="accent6">
                    <a:lumMod val="40000"/>
                    <a:lumOff val="6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𝑡</m:t>
                        </m:r>
                        <m:r>
                          <a:rPr lang="en-IN" sz="2400" b="0" i="1" smtClean="0">
                            <a:latin typeface="Cambria Math" panose="02040503050406030204" pitchFamily="18" charset="0"/>
                          </a:rPr>
                          <m:t>≪</m:t>
                        </m:r>
                        <m:r>
                          <a:rPr lang="en-IN" sz="2400" b="0" i="1" smtClean="0">
                            <a:latin typeface="Cambria Math" panose="02040503050406030204" pitchFamily="18" charset="0"/>
                          </a:rPr>
                          <m:t>𝑠</m:t>
                        </m:r>
                      </m:oMath>
                    </m:oMathPara>
                  </a14:m>
                  <a:endParaRPr lang="en-IN" sz="2400" dirty="0">
                    <a:solidFill>
                      <a:schemeClr val="tx1"/>
                    </a:solidFill>
                  </a:endParaRPr>
                </a:p>
              </p:txBody>
            </p:sp>
          </mc:Choice>
          <mc:Fallback xmlns="">
            <p:sp>
              <p:nvSpPr>
                <p:cNvPr id="113" name="TextBox 112">
                  <a:extLst>
                    <a:ext uri="{FF2B5EF4-FFF2-40B4-BE49-F238E27FC236}">
                      <a16:creationId xmlns:a16="http://schemas.microsoft.com/office/drawing/2014/main" id="{6F5D2F8F-6732-48A9-B85E-58D8C2834520}"/>
                    </a:ext>
                  </a:extLst>
                </p:cNvPr>
                <p:cNvSpPr txBox="1">
                  <a:spLocks noRot="1" noChangeAspect="1" noMove="1" noResize="1" noEditPoints="1" noAdjustHandles="1" noChangeArrowheads="1" noChangeShapeType="1" noTextEdit="1"/>
                </p:cNvSpPr>
                <p:nvPr/>
              </p:nvSpPr>
              <p:spPr>
                <a:xfrm>
                  <a:off x="1433750" y="3125708"/>
                  <a:ext cx="718928" cy="369332"/>
                </a:xfrm>
                <a:prstGeom prst="rect">
                  <a:avLst/>
                </a:prstGeom>
                <a:blipFill>
                  <a:blip r:embed="rId12"/>
                  <a:stretch>
                    <a:fillRect l="-13675" r="-9402" b="-6557"/>
                  </a:stretch>
                </a:blipFill>
              </p:spPr>
              <p:txBody>
                <a:bodyPr/>
                <a:lstStyle/>
                <a:p>
                  <a:r>
                    <a:rPr lang="en-IN">
                      <a:noFill/>
                    </a:rPr>
                    <a:t> </a:t>
                  </a:r>
                </a:p>
              </p:txBody>
            </p:sp>
          </mc:Fallback>
        </mc:AlternateContent>
        <p:cxnSp>
          <p:nvCxnSpPr>
            <p:cNvPr id="12" name="Straight Arrow Connector 11">
              <a:extLst>
                <a:ext uri="{FF2B5EF4-FFF2-40B4-BE49-F238E27FC236}">
                  <a16:creationId xmlns:a16="http://schemas.microsoft.com/office/drawing/2014/main" id="{018419E0-2DED-4E02-A315-36DEBF0FFACA}"/>
                </a:ext>
              </a:extLst>
            </p:cNvPr>
            <p:cNvCxnSpPr/>
            <p:nvPr/>
          </p:nvCxnSpPr>
          <p:spPr>
            <a:xfrm>
              <a:off x="650240" y="3495040"/>
              <a:ext cx="39624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1F0444F-B8A0-46F1-A9D9-7A25BE50314A}"/>
                    </a:ext>
                  </a:extLst>
                </p:cNvPr>
                <p:cNvSpPr txBox="1"/>
                <p:nvPr/>
              </p:nvSpPr>
              <p:spPr>
                <a:xfrm>
                  <a:off x="649848" y="3439508"/>
                  <a:ext cx="36892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s</m:t>
                        </m:r>
                      </m:oMath>
                    </m:oMathPara>
                  </a14:m>
                  <a:endParaRPr lang="en-IN" sz="2400" dirty="0">
                    <a:solidFill>
                      <a:schemeClr val="tx1"/>
                    </a:solidFill>
                  </a:endParaRPr>
                </a:p>
              </p:txBody>
            </p:sp>
          </mc:Choice>
          <mc:Fallback xmlns="">
            <p:sp>
              <p:nvSpPr>
                <p:cNvPr id="39" name="TextBox 38">
                  <a:extLst>
                    <a:ext uri="{FF2B5EF4-FFF2-40B4-BE49-F238E27FC236}">
                      <a16:creationId xmlns:a16="http://schemas.microsoft.com/office/drawing/2014/main" id="{E1F0444F-B8A0-46F1-A9D9-7A25BE50314A}"/>
                    </a:ext>
                  </a:extLst>
                </p:cNvPr>
                <p:cNvSpPr txBox="1">
                  <a:spLocks noRot="1" noChangeAspect="1" noMove="1" noResize="1" noEditPoints="1" noAdjustHandles="1" noChangeArrowheads="1" noChangeShapeType="1" noTextEdit="1"/>
                </p:cNvSpPr>
                <p:nvPr/>
              </p:nvSpPr>
              <p:spPr>
                <a:xfrm>
                  <a:off x="649848" y="3439508"/>
                  <a:ext cx="368923" cy="369332"/>
                </a:xfrm>
                <a:prstGeom prst="rect">
                  <a:avLst/>
                </a:prstGeom>
                <a:blipFill>
                  <a:blip r:embed="rId13"/>
                  <a:stretch>
                    <a:fillRect/>
                  </a:stretch>
                </a:blipFill>
              </p:spPr>
              <p:txBody>
                <a:bodyPr/>
                <a:lstStyle/>
                <a:p>
                  <a:r>
                    <a:rPr lang="en-IN">
                      <a:noFill/>
                    </a:rPr>
                    <a:t> </a:t>
                  </a:r>
                </a:p>
              </p:txBody>
            </p:sp>
          </mc:Fallback>
        </mc:AlternateContent>
      </p:grpSp>
      <p:sp>
        <p:nvSpPr>
          <p:cNvPr id="41" name="Arrow: Left-Right 40">
            <a:extLst>
              <a:ext uri="{FF2B5EF4-FFF2-40B4-BE49-F238E27FC236}">
                <a16:creationId xmlns:a16="http://schemas.microsoft.com/office/drawing/2014/main" id="{598AC383-440F-462E-8F9F-0E56C7F46D3B}"/>
              </a:ext>
            </a:extLst>
          </p:cNvPr>
          <p:cNvSpPr/>
          <p:nvPr/>
        </p:nvSpPr>
        <p:spPr>
          <a:xfrm rot="16200000">
            <a:off x="7496696" y="6089956"/>
            <a:ext cx="567591" cy="257681"/>
          </a:xfrm>
          <a:prstGeom prst="leftRightArrow">
            <a:avLst/>
          </a:prstGeom>
          <a:solidFill>
            <a:schemeClr val="accent1">
              <a:lumMod val="40000"/>
              <a:lumOff val="60000"/>
            </a:schemeClr>
          </a:solidFill>
          <a:ln>
            <a:solidFill>
              <a:schemeClr val="accent1">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735E70C4-0578-428F-9EF9-05292617EAF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5648" y="777049"/>
            <a:ext cx="4000934" cy="2319999"/>
          </a:xfrm>
          <a:prstGeom prst="rect">
            <a:avLst/>
          </a:prstGeom>
        </p:spPr>
      </p:pic>
      <p:sp>
        <p:nvSpPr>
          <p:cNvPr id="15" name="Slide Number Placeholder 14">
            <a:extLst>
              <a:ext uri="{FF2B5EF4-FFF2-40B4-BE49-F238E27FC236}">
                <a16:creationId xmlns:a16="http://schemas.microsoft.com/office/drawing/2014/main" id="{3DFF31F0-9C9A-4294-9D95-81D8F9A6E5E4}"/>
              </a:ext>
            </a:extLst>
          </p:cNvPr>
          <p:cNvSpPr>
            <a:spLocks noGrp="1"/>
          </p:cNvSpPr>
          <p:nvPr>
            <p:ph type="sldNum" sz="quarter" idx="12"/>
          </p:nvPr>
        </p:nvSpPr>
        <p:spPr/>
        <p:txBody>
          <a:bodyPr/>
          <a:lstStyle/>
          <a:p>
            <a:fld id="{4E3495D0-1C20-4D5C-AE9D-42F7DC54160D}" type="slidenum">
              <a:rPr lang="en-US" smtClean="0"/>
              <a:t>29</a:t>
            </a:fld>
            <a:endParaRPr lang="en-US"/>
          </a:p>
        </p:txBody>
      </p:sp>
    </p:spTree>
    <p:custDataLst>
      <p:tags r:id="rId1"/>
    </p:custDataLst>
    <p:extLst>
      <p:ext uri="{BB962C8B-B14F-4D97-AF65-F5344CB8AC3E}">
        <p14:creationId xmlns:p14="http://schemas.microsoft.com/office/powerpoint/2010/main" val="1326313750"/>
      </p:ext>
    </p:extLst>
  </p:cSld>
  <p:clrMapOvr>
    <a:masterClrMapping/>
  </p:clrMapOvr>
  <mc:AlternateContent xmlns:mc="http://schemas.openxmlformats.org/markup-compatibility/2006" xmlns:p14="http://schemas.microsoft.com/office/powerpoint/2010/main">
    <mc:Choice Requires="p14">
      <p:transition spd="slow" p14:dur="2000" advTm="92883"/>
    </mc:Choice>
    <mc:Fallback xmlns="">
      <p:transition spd="slow" advTm="928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17" grpId="0" animBg="1"/>
      <p:bldP spid="14" grpId="0" animBg="1"/>
      <p:bldP spid="49" grpId="0" animBg="1"/>
      <p:bldP spid="50" grpId="0" animBg="1"/>
      <p:bldP spid="51" grpId="0" animBg="1"/>
      <p:bldP spid="52"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38E6-8E73-4BAE-BADC-939A52B3D0D5}"/>
              </a:ext>
            </a:extLst>
          </p:cNvPr>
          <p:cNvSpPr>
            <a:spLocks noGrp="1"/>
          </p:cNvSpPr>
          <p:nvPr>
            <p:ph type="title"/>
          </p:nvPr>
        </p:nvSpPr>
        <p:spPr/>
        <p:txBody>
          <a:bodyPr/>
          <a:lstStyle/>
          <a:p>
            <a:r>
              <a:rPr lang="en-IN" dirty="0"/>
              <a:t>Electronics: Development and Future</a:t>
            </a:r>
          </a:p>
        </p:txBody>
      </p:sp>
      <p:sp>
        <p:nvSpPr>
          <p:cNvPr id="4" name="Date Placeholder 3">
            <a:extLst>
              <a:ext uri="{FF2B5EF4-FFF2-40B4-BE49-F238E27FC236}">
                <a16:creationId xmlns:a16="http://schemas.microsoft.com/office/drawing/2014/main" id="{DF29F528-E30A-4A07-8485-2749F4122E79}"/>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BAF75459-2509-463E-B4E3-FB00EE0C6292}"/>
              </a:ext>
            </a:extLst>
          </p:cNvPr>
          <p:cNvSpPr>
            <a:spLocks noGrp="1"/>
          </p:cNvSpPr>
          <p:nvPr>
            <p:ph type="ftr" sz="quarter" idx="11"/>
          </p:nvPr>
        </p:nvSpPr>
        <p:spPr/>
        <p:txBody>
          <a:bodyPr/>
          <a:lstStyle/>
          <a:p>
            <a:r>
              <a:rPr lang="en-US"/>
              <a:t>IISER Bhopal</a:t>
            </a:r>
            <a:endParaRPr lang="en-US" dirty="0"/>
          </a:p>
        </p:txBody>
      </p:sp>
      <p:sp>
        <p:nvSpPr>
          <p:cNvPr id="21" name="TextBox 20">
            <a:extLst>
              <a:ext uri="{FF2B5EF4-FFF2-40B4-BE49-F238E27FC236}">
                <a16:creationId xmlns:a16="http://schemas.microsoft.com/office/drawing/2014/main" id="{01BB42B0-2C44-44FD-8268-EC83B12F8C6A}"/>
              </a:ext>
            </a:extLst>
          </p:cNvPr>
          <p:cNvSpPr txBox="1"/>
          <p:nvPr/>
        </p:nvSpPr>
        <p:spPr>
          <a:xfrm>
            <a:off x="178023" y="1044028"/>
            <a:ext cx="2346057" cy="1015663"/>
          </a:xfrm>
          <a:prstGeom prst="rect">
            <a:avLst/>
          </a:prstGeom>
          <a:solidFill>
            <a:schemeClr val="bg1">
              <a:lumMod val="85000"/>
            </a:schemeClr>
          </a:solidFill>
        </p:spPr>
        <p:txBody>
          <a:bodyPr wrap="square" rtlCol="0">
            <a:spAutoFit/>
          </a:bodyPr>
          <a:lstStyle/>
          <a:p>
            <a:r>
              <a:rPr lang="en-IN" sz="2000" dirty="0"/>
              <a:t>Issues</a:t>
            </a:r>
          </a:p>
          <a:p>
            <a:pPr marL="285750" indent="-285750">
              <a:buFont typeface="Arial" panose="020B0604020202020204" pitchFamily="34" charset="0"/>
              <a:buChar char="•"/>
            </a:pPr>
            <a:r>
              <a:rPr lang="en-IN" sz="2000" dirty="0"/>
              <a:t>Energy dissipation</a:t>
            </a:r>
          </a:p>
          <a:p>
            <a:pPr marL="285750" indent="-285750">
              <a:buFont typeface="Arial" panose="020B0604020202020204" pitchFamily="34" charset="0"/>
              <a:buChar char="•"/>
            </a:pPr>
            <a:r>
              <a:rPr lang="en-IN" sz="2000" dirty="0"/>
              <a:t>Process variation</a:t>
            </a:r>
          </a:p>
        </p:txBody>
      </p:sp>
      <p:pic>
        <p:nvPicPr>
          <p:cNvPr id="9" name="Content Placeholder 8">
            <a:extLst>
              <a:ext uri="{FF2B5EF4-FFF2-40B4-BE49-F238E27FC236}">
                <a16:creationId xmlns:a16="http://schemas.microsoft.com/office/drawing/2014/main" id="{F792C066-55EF-4432-B0E1-AF1D47EBE5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1043" y="1382252"/>
            <a:ext cx="6354934" cy="4876899"/>
          </a:xfrm>
        </p:spPr>
      </p:pic>
      <p:sp>
        <p:nvSpPr>
          <p:cNvPr id="22" name="TextBox 21">
            <a:extLst>
              <a:ext uri="{FF2B5EF4-FFF2-40B4-BE49-F238E27FC236}">
                <a16:creationId xmlns:a16="http://schemas.microsoft.com/office/drawing/2014/main" id="{A9C0B7A4-E70F-4249-B604-CBAF56257298}"/>
              </a:ext>
            </a:extLst>
          </p:cNvPr>
          <p:cNvSpPr txBox="1"/>
          <p:nvPr/>
        </p:nvSpPr>
        <p:spPr>
          <a:xfrm>
            <a:off x="7928186" y="3167330"/>
            <a:ext cx="1037791" cy="707886"/>
          </a:xfrm>
          <a:prstGeom prst="rect">
            <a:avLst/>
          </a:prstGeom>
          <a:solidFill>
            <a:schemeClr val="accent2">
              <a:lumMod val="40000"/>
              <a:lumOff val="60000"/>
            </a:schemeClr>
          </a:solidFill>
        </p:spPr>
        <p:txBody>
          <a:bodyPr wrap="square" rtlCol="0">
            <a:spAutoFit/>
          </a:bodyPr>
          <a:lstStyle/>
          <a:p>
            <a:pPr algn="ctr"/>
            <a:r>
              <a:rPr lang="en-IN" sz="2000" dirty="0"/>
              <a:t>Moore’s Law</a:t>
            </a:r>
          </a:p>
        </p:txBody>
      </p:sp>
      <p:sp>
        <p:nvSpPr>
          <p:cNvPr id="23" name="TextBox 22">
            <a:extLst>
              <a:ext uri="{FF2B5EF4-FFF2-40B4-BE49-F238E27FC236}">
                <a16:creationId xmlns:a16="http://schemas.microsoft.com/office/drawing/2014/main" id="{D50C2995-4D1B-4BB2-A045-96CD09DB32C7}"/>
              </a:ext>
            </a:extLst>
          </p:cNvPr>
          <p:cNvSpPr txBox="1"/>
          <p:nvPr/>
        </p:nvSpPr>
        <p:spPr>
          <a:xfrm>
            <a:off x="7045209" y="3966175"/>
            <a:ext cx="1927038" cy="707886"/>
          </a:xfrm>
          <a:prstGeom prst="rect">
            <a:avLst/>
          </a:prstGeom>
          <a:solidFill>
            <a:schemeClr val="accent2">
              <a:lumMod val="40000"/>
              <a:lumOff val="60000"/>
            </a:schemeClr>
          </a:solidFill>
        </p:spPr>
        <p:txBody>
          <a:bodyPr wrap="square" rtlCol="0">
            <a:spAutoFit/>
          </a:bodyPr>
          <a:lstStyle/>
          <a:p>
            <a:pPr algn="ctr"/>
            <a:r>
              <a:rPr lang="en-IN" sz="2000" dirty="0"/>
              <a:t>Gordon Moore</a:t>
            </a:r>
          </a:p>
          <a:p>
            <a:pPr algn="ctr"/>
            <a:r>
              <a:rPr lang="en-IN" sz="2000" dirty="0"/>
              <a:t>Intel Co-Founder</a:t>
            </a:r>
          </a:p>
        </p:txBody>
      </p:sp>
      <p:sp>
        <p:nvSpPr>
          <p:cNvPr id="24" name="TextBox 23">
            <a:extLst>
              <a:ext uri="{FF2B5EF4-FFF2-40B4-BE49-F238E27FC236}">
                <a16:creationId xmlns:a16="http://schemas.microsoft.com/office/drawing/2014/main" id="{D94B9245-726F-466C-86F0-FC033AFE23D3}"/>
              </a:ext>
            </a:extLst>
          </p:cNvPr>
          <p:cNvSpPr txBox="1"/>
          <p:nvPr/>
        </p:nvSpPr>
        <p:spPr>
          <a:xfrm>
            <a:off x="5754937" y="4772894"/>
            <a:ext cx="3211040" cy="693712"/>
          </a:xfrm>
          <a:prstGeom prst="rect">
            <a:avLst/>
          </a:prstGeom>
          <a:solidFill>
            <a:schemeClr val="accent2">
              <a:lumMod val="40000"/>
              <a:lumOff val="60000"/>
            </a:schemeClr>
          </a:solidFill>
        </p:spPr>
        <p:txBody>
          <a:bodyPr wrap="square" rtlCol="0">
            <a:spAutoFit/>
          </a:bodyPr>
          <a:lstStyle/>
          <a:p>
            <a:pPr algn="ctr"/>
            <a:r>
              <a:rPr lang="en-IN" sz="2000" dirty="0"/>
              <a:t>Number of transistors</a:t>
            </a:r>
          </a:p>
          <a:p>
            <a:pPr algn="ctr"/>
            <a:r>
              <a:rPr lang="en-IN" sz="2000" dirty="0"/>
              <a:t>DOUBLES in every TWO years</a:t>
            </a:r>
          </a:p>
        </p:txBody>
      </p:sp>
      <p:sp>
        <p:nvSpPr>
          <p:cNvPr id="25" name="TextBox 24">
            <a:extLst>
              <a:ext uri="{FF2B5EF4-FFF2-40B4-BE49-F238E27FC236}">
                <a16:creationId xmlns:a16="http://schemas.microsoft.com/office/drawing/2014/main" id="{967690CF-7E43-4E2D-B7DB-F28AF62E27D2}"/>
              </a:ext>
            </a:extLst>
          </p:cNvPr>
          <p:cNvSpPr txBox="1"/>
          <p:nvPr/>
        </p:nvSpPr>
        <p:spPr>
          <a:xfrm>
            <a:off x="3243321" y="752982"/>
            <a:ext cx="4702875" cy="400110"/>
          </a:xfrm>
          <a:prstGeom prst="rect">
            <a:avLst/>
          </a:prstGeom>
          <a:solidFill>
            <a:schemeClr val="accent1">
              <a:lumMod val="40000"/>
              <a:lumOff val="60000"/>
            </a:schemeClr>
          </a:solidFill>
        </p:spPr>
        <p:txBody>
          <a:bodyPr wrap="square" rtlCol="0">
            <a:spAutoFit/>
          </a:bodyPr>
          <a:lstStyle/>
          <a:p>
            <a:r>
              <a:rPr lang="en-IN" sz="2000" dirty="0"/>
              <a:t>Transistor counts 1970-2018 &amp; Moore’s Law</a:t>
            </a:r>
          </a:p>
        </p:txBody>
      </p:sp>
      <p:sp>
        <p:nvSpPr>
          <p:cNvPr id="26" name="TextBox 25">
            <a:extLst>
              <a:ext uri="{FF2B5EF4-FFF2-40B4-BE49-F238E27FC236}">
                <a16:creationId xmlns:a16="http://schemas.microsoft.com/office/drawing/2014/main" id="{8B0D32FE-0D4C-4500-8262-671A4A8BADA0}"/>
              </a:ext>
            </a:extLst>
          </p:cNvPr>
          <p:cNvSpPr txBox="1"/>
          <p:nvPr/>
        </p:nvSpPr>
        <p:spPr>
          <a:xfrm>
            <a:off x="4122663" y="1269239"/>
            <a:ext cx="1660474" cy="707886"/>
          </a:xfrm>
          <a:prstGeom prst="rect">
            <a:avLst/>
          </a:prstGeom>
          <a:solidFill>
            <a:schemeClr val="accent2">
              <a:lumMod val="40000"/>
              <a:lumOff val="60000"/>
            </a:schemeClr>
          </a:solidFill>
        </p:spPr>
        <p:txBody>
          <a:bodyPr wrap="square" rtlCol="0">
            <a:spAutoFit/>
          </a:bodyPr>
          <a:lstStyle/>
          <a:p>
            <a:pPr algn="ctr"/>
            <a:r>
              <a:rPr lang="en-IN" sz="2000" dirty="0"/>
              <a:t>Transistor as a</a:t>
            </a:r>
          </a:p>
          <a:p>
            <a:pPr algn="ctr"/>
            <a:r>
              <a:rPr lang="en-IN" sz="2000" dirty="0"/>
              <a:t> binary switch</a:t>
            </a:r>
          </a:p>
        </p:txBody>
      </p:sp>
      <p:sp>
        <p:nvSpPr>
          <p:cNvPr id="3" name="Slide Number Placeholder 2">
            <a:extLst>
              <a:ext uri="{FF2B5EF4-FFF2-40B4-BE49-F238E27FC236}">
                <a16:creationId xmlns:a16="http://schemas.microsoft.com/office/drawing/2014/main" id="{F2A9216D-7514-4F8A-9099-C40BCD280AF8}"/>
              </a:ext>
            </a:extLst>
          </p:cNvPr>
          <p:cNvSpPr>
            <a:spLocks noGrp="1"/>
          </p:cNvSpPr>
          <p:nvPr>
            <p:ph type="sldNum" sz="quarter" idx="12"/>
          </p:nvPr>
        </p:nvSpPr>
        <p:spPr/>
        <p:txBody>
          <a:bodyPr/>
          <a:lstStyle/>
          <a:p>
            <a:fld id="{4E3495D0-1C20-4D5C-AE9D-42F7DC54160D}" type="slidenum">
              <a:rPr lang="en-US" smtClean="0"/>
              <a:t>3</a:t>
            </a:fld>
            <a:endParaRPr lang="en-US"/>
          </a:p>
        </p:txBody>
      </p:sp>
    </p:spTree>
    <p:extLst>
      <p:ext uri="{BB962C8B-B14F-4D97-AF65-F5344CB8AC3E}">
        <p14:creationId xmlns:p14="http://schemas.microsoft.com/office/powerpoint/2010/main" val="1495435723"/>
      </p:ext>
    </p:extLst>
  </p:cSld>
  <p:clrMapOvr>
    <a:masterClrMapping/>
  </p:clrMapOvr>
  <mc:AlternateContent xmlns:mc="http://schemas.openxmlformats.org/markup-compatibility/2006" xmlns:p14="http://schemas.microsoft.com/office/powerpoint/2010/main">
    <mc:Choice Requires="p14">
      <p:transition spd="slow" p14:dur="2000" advTm="32144"/>
    </mc:Choice>
    <mc:Fallback xmlns="">
      <p:transition spd="slow" advTm="3214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5326-6966-4B71-A5CF-6D29741400F2}"/>
              </a:ext>
            </a:extLst>
          </p:cNvPr>
          <p:cNvSpPr>
            <a:spLocks noGrp="1"/>
          </p:cNvSpPr>
          <p:nvPr>
            <p:ph type="title"/>
          </p:nvPr>
        </p:nvSpPr>
        <p:spPr/>
        <p:txBody>
          <a:bodyPr>
            <a:noAutofit/>
          </a:bodyPr>
          <a:lstStyle/>
          <a:p>
            <a:r>
              <a:rPr lang="en-IN" sz="3600" dirty="0">
                <a:latin typeface="+mj-lt"/>
              </a:rPr>
              <a:t>Spin-torque ferromagnetic</a:t>
            </a:r>
            <a:r>
              <a:rPr lang="en-IN" sz="3600" dirty="0"/>
              <a:t> </a:t>
            </a:r>
            <a:r>
              <a:rPr lang="en-IN" sz="3600" dirty="0">
                <a:latin typeface="+mj-lt"/>
              </a:rPr>
              <a:t>resonance (ST-FMR)</a:t>
            </a:r>
            <a:endParaRPr lang="en-IN" sz="3600" dirty="0"/>
          </a:p>
        </p:txBody>
      </p:sp>
      <p:sp>
        <p:nvSpPr>
          <p:cNvPr id="4" name="Date Placeholder 3">
            <a:extLst>
              <a:ext uri="{FF2B5EF4-FFF2-40B4-BE49-F238E27FC236}">
                <a16:creationId xmlns:a16="http://schemas.microsoft.com/office/drawing/2014/main" id="{8E410C4F-1957-4A61-A239-F24EAC4CB722}"/>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EBB92298-D2B3-4F80-9B93-8BD8DA9C4DE4}"/>
              </a:ext>
            </a:extLst>
          </p:cNvPr>
          <p:cNvSpPr>
            <a:spLocks noGrp="1"/>
          </p:cNvSpPr>
          <p:nvPr>
            <p:ph type="ftr" sz="quarter" idx="11"/>
          </p:nvPr>
        </p:nvSpPr>
        <p:spPr/>
        <p:txBody>
          <a:bodyPr/>
          <a:lstStyle/>
          <a:p>
            <a:r>
              <a:rPr lang="en-US"/>
              <a:t>IISER Bhopal</a:t>
            </a:r>
            <a:endParaRPr lang="en-US" dirty="0"/>
          </a:p>
        </p:txBody>
      </p:sp>
      <p:sp>
        <p:nvSpPr>
          <p:cNvPr id="10" name="Slide Number Placeholder 3">
            <a:extLst>
              <a:ext uri="{FF2B5EF4-FFF2-40B4-BE49-F238E27FC236}">
                <a16:creationId xmlns:a16="http://schemas.microsoft.com/office/drawing/2014/main" id="{4EC796D1-DA97-40EE-8B91-C0BB5D754BB9}"/>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209618B-FB50-4645-A3F4-2D5195A92B00}"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61" name="Group 60">
            <a:extLst>
              <a:ext uri="{FF2B5EF4-FFF2-40B4-BE49-F238E27FC236}">
                <a16:creationId xmlns:a16="http://schemas.microsoft.com/office/drawing/2014/main" id="{AA39F7AF-CDBA-489E-BF9C-C9DCA690F49F}"/>
              </a:ext>
            </a:extLst>
          </p:cNvPr>
          <p:cNvGrpSpPr/>
          <p:nvPr/>
        </p:nvGrpSpPr>
        <p:grpSpPr>
          <a:xfrm>
            <a:off x="4815882" y="2331994"/>
            <a:ext cx="1406225" cy="1649328"/>
            <a:chOff x="5062234" y="914400"/>
            <a:chExt cx="1424474" cy="1567430"/>
          </a:xfrm>
        </p:grpSpPr>
        <mc:AlternateContent xmlns:mc="http://schemas.openxmlformats.org/markup-compatibility/2006" xmlns:a14="http://schemas.microsoft.com/office/drawing/2010/main">
          <mc:Choice Requires="a14">
            <p:sp>
              <p:nvSpPr>
                <p:cNvPr id="62" name="TextBox 17">
                  <a:extLst>
                    <a:ext uri="{FF2B5EF4-FFF2-40B4-BE49-F238E27FC236}">
                      <a16:creationId xmlns:a16="http://schemas.microsoft.com/office/drawing/2014/main" id="{2113E050-1EA1-4F27-AA4E-4D4B477B82CD}"/>
                    </a:ext>
                  </a:extLst>
                </p:cNvPr>
                <p:cNvSpPr txBox="1">
                  <a:spLocks noChangeArrowheads="1"/>
                </p:cNvSpPr>
                <p:nvPr/>
              </p:nvSpPr>
              <p:spPr bwMode="auto">
                <a:xfrm>
                  <a:off x="5062234" y="2215378"/>
                  <a:ext cx="216563" cy="2664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rPr>
                          <m:t>𝑥</m:t>
                        </m:r>
                      </m:oMath>
                    </m:oMathPara>
                  </a14:m>
                  <a:endParaRPr kumimoji="0" lang="en-US" sz="1600" b="0" i="0" u="none" strike="noStrike" kern="0" cap="none" spc="0" normalizeH="0" baseline="0" noProof="0" dirty="0">
                    <a:ln>
                      <a:noFill/>
                    </a:ln>
                    <a:solidFill>
                      <a:prstClr val="black"/>
                    </a:solidFill>
                    <a:effectLst/>
                    <a:uLnTx/>
                    <a:uFillTx/>
                    <a:latin typeface="Calibri" pitchFamily="34" charset="0"/>
                  </a:endParaRPr>
                </a:p>
              </p:txBody>
            </p:sp>
          </mc:Choice>
          <mc:Fallback xmlns="">
            <p:sp>
              <p:nvSpPr>
                <p:cNvPr id="62" name="TextBox 17">
                  <a:extLst>
                    <a:ext uri="{FF2B5EF4-FFF2-40B4-BE49-F238E27FC236}">
                      <a16:creationId xmlns:a16="http://schemas.microsoft.com/office/drawing/2014/main" id="{2113E050-1EA1-4F27-AA4E-4D4B477B82CD}"/>
                    </a:ext>
                  </a:extLst>
                </p:cNvPr>
                <p:cNvSpPr txBox="1">
                  <a:spLocks noRot="1" noChangeAspect="1" noMove="1" noResize="1" noEditPoints="1" noAdjustHandles="1" noChangeArrowheads="1" noChangeShapeType="1" noTextEdit="1"/>
                </p:cNvSpPr>
                <p:nvPr/>
              </p:nvSpPr>
              <p:spPr bwMode="auto">
                <a:xfrm>
                  <a:off x="5062234" y="2215378"/>
                  <a:ext cx="216563" cy="266452"/>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34">
                  <a:extLst>
                    <a:ext uri="{FF2B5EF4-FFF2-40B4-BE49-F238E27FC236}">
                      <a16:creationId xmlns:a16="http://schemas.microsoft.com/office/drawing/2014/main" id="{E32B3EBC-3EE6-4A42-B3C1-E352B9E39CF3}"/>
                    </a:ext>
                  </a:extLst>
                </p:cNvPr>
                <p:cNvSpPr txBox="1">
                  <a:spLocks noChangeArrowheads="1"/>
                </p:cNvSpPr>
                <p:nvPr/>
              </p:nvSpPr>
              <p:spPr bwMode="auto">
                <a:xfrm>
                  <a:off x="5422639" y="2148096"/>
                  <a:ext cx="301000" cy="2664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rPr>
                          <m:t>𝜙</m:t>
                        </m:r>
                      </m:oMath>
                    </m:oMathPara>
                  </a14:m>
                  <a:endParaRPr kumimoji="0" lang="en-US" sz="1600" b="0" i="0" u="none" strike="noStrike" kern="0" cap="none" spc="0" normalizeH="0" baseline="0" noProof="0" dirty="0">
                    <a:ln>
                      <a:noFill/>
                    </a:ln>
                    <a:solidFill>
                      <a:prstClr val="black"/>
                    </a:solidFill>
                    <a:effectLst/>
                    <a:uLnTx/>
                    <a:uFillTx/>
                    <a:latin typeface="Calibri" pitchFamily="34" charset="0"/>
                  </a:endParaRPr>
                </a:p>
              </p:txBody>
            </p:sp>
          </mc:Choice>
          <mc:Fallback xmlns="">
            <p:sp>
              <p:nvSpPr>
                <p:cNvPr id="63" name="TextBox 34">
                  <a:extLst>
                    <a:ext uri="{FF2B5EF4-FFF2-40B4-BE49-F238E27FC236}">
                      <a16:creationId xmlns:a16="http://schemas.microsoft.com/office/drawing/2014/main" id="{E32B3EBC-3EE6-4A42-B3C1-E352B9E39CF3}"/>
                    </a:ext>
                  </a:extLst>
                </p:cNvPr>
                <p:cNvSpPr txBox="1">
                  <a:spLocks noRot="1" noChangeAspect="1" noMove="1" noResize="1" noEditPoints="1" noAdjustHandles="1" noChangeArrowheads="1" noChangeShapeType="1" noTextEdit="1"/>
                </p:cNvSpPr>
                <p:nvPr/>
              </p:nvSpPr>
              <p:spPr bwMode="auto">
                <a:xfrm>
                  <a:off x="5422639" y="2148096"/>
                  <a:ext cx="301000" cy="266452"/>
                </a:xfrm>
                <a:prstGeom prst="rect">
                  <a:avLst/>
                </a:prstGeom>
                <a:blipFill>
                  <a:blip r:embed="rId15"/>
                  <a:stretch>
                    <a:fillRect b="-109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cxnSp>
          <p:nvCxnSpPr>
            <p:cNvPr id="64" name="Straight Arrow Connector 63">
              <a:extLst>
                <a:ext uri="{FF2B5EF4-FFF2-40B4-BE49-F238E27FC236}">
                  <a16:creationId xmlns:a16="http://schemas.microsoft.com/office/drawing/2014/main" id="{5FDC57EC-EED2-4CD6-9690-903DBE462467}"/>
                </a:ext>
              </a:extLst>
            </p:cNvPr>
            <p:cNvCxnSpPr/>
            <p:nvPr/>
          </p:nvCxnSpPr>
          <p:spPr>
            <a:xfrm flipV="1">
              <a:off x="5525589" y="1226020"/>
              <a:ext cx="426239" cy="726822"/>
            </a:xfrm>
            <a:prstGeom prst="straightConnector1">
              <a:avLst/>
            </a:prstGeom>
            <a:noFill/>
            <a:ln w="25400" cap="flat" cmpd="sng" algn="ctr">
              <a:solidFill>
                <a:srgbClr val="C00000"/>
              </a:solidFill>
              <a:prstDash val="solid"/>
              <a:tailEnd type="triangle" w="lg" len="lg"/>
            </a:ln>
            <a:effectLst/>
          </p:spPr>
        </p:cxnSp>
        <p:sp>
          <p:nvSpPr>
            <p:cNvPr id="65" name="Arc 64">
              <a:extLst>
                <a:ext uri="{FF2B5EF4-FFF2-40B4-BE49-F238E27FC236}">
                  <a16:creationId xmlns:a16="http://schemas.microsoft.com/office/drawing/2014/main" id="{24F7AFA3-E617-4FA2-8470-A4194EB65E45}"/>
                </a:ext>
              </a:extLst>
            </p:cNvPr>
            <p:cNvSpPr/>
            <p:nvPr/>
          </p:nvSpPr>
          <p:spPr>
            <a:xfrm>
              <a:off x="5214760" y="1700609"/>
              <a:ext cx="607692" cy="718182"/>
            </a:xfrm>
            <a:prstGeom prst="arc">
              <a:avLst>
                <a:gd name="adj1" fmla="val 16200000"/>
                <a:gd name="adj2" fmla="val 18683532"/>
              </a:avLst>
            </a:prstGeom>
            <a:noFill/>
            <a:ln w="25400" cap="flat" cmpd="sng" algn="ctr">
              <a:solidFill>
                <a:srgbClr val="00B050"/>
              </a:solidFill>
              <a:prstDash val="soli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a:ea typeface="+mn-ea"/>
                <a:cs typeface="+mn-cs"/>
              </a:endParaRPr>
            </a:p>
          </p:txBody>
        </p:sp>
        <p:cxnSp>
          <p:nvCxnSpPr>
            <p:cNvPr id="66" name="Straight Arrow Connector 65">
              <a:extLst>
                <a:ext uri="{FF2B5EF4-FFF2-40B4-BE49-F238E27FC236}">
                  <a16:creationId xmlns:a16="http://schemas.microsoft.com/office/drawing/2014/main" id="{65F5F24A-D9C7-4161-BE18-7C710907537F}"/>
                </a:ext>
              </a:extLst>
            </p:cNvPr>
            <p:cNvCxnSpPr/>
            <p:nvPr/>
          </p:nvCxnSpPr>
          <p:spPr>
            <a:xfrm rot="5400000" flipH="1" flipV="1">
              <a:off x="5095163" y="1550892"/>
              <a:ext cx="841680" cy="1948"/>
            </a:xfrm>
            <a:prstGeom prst="straightConnector1">
              <a:avLst/>
            </a:prstGeom>
            <a:noFill/>
            <a:ln w="25400" cap="flat" cmpd="sng" algn="ctr">
              <a:solidFill>
                <a:srgbClr val="4BACC6">
                  <a:lumMod val="75000"/>
                </a:srgbClr>
              </a:solidFill>
              <a:prstDash val="solid"/>
              <a:tailEnd type="arrow"/>
            </a:ln>
            <a:effectLst/>
          </p:spPr>
        </p:cxnSp>
        <p:cxnSp>
          <p:nvCxnSpPr>
            <p:cNvPr id="67" name="Straight Arrow Connector 66">
              <a:extLst>
                <a:ext uri="{FF2B5EF4-FFF2-40B4-BE49-F238E27FC236}">
                  <a16:creationId xmlns:a16="http://schemas.microsoft.com/office/drawing/2014/main" id="{8E0DFC6D-D6D9-4304-9F7D-409BF978E054}"/>
                </a:ext>
              </a:extLst>
            </p:cNvPr>
            <p:cNvCxnSpPr/>
            <p:nvPr/>
          </p:nvCxnSpPr>
          <p:spPr>
            <a:xfrm flipV="1">
              <a:off x="5516977" y="1972706"/>
              <a:ext cx="846537" cy="1"/>
            </a:xfrm>
            <a:prstGeom prst="straightConnector1">
              <a:avLst/>
            </a:prstGeom>
            <a:noFill/>
            <a:ln w="25400" cap="flat" cmpd="sng" algn="ctr">
              <a:solidFill>
                <a:srgbClr val="4BACC6">
                  <a:lumMod val="75000"/>
                </a:srgbClr>
              </a:solidFill>
              <a:prstDash val="solid"/>
              <a:tailEnd type="arrow"/>
            </a:ln>
            <a:effectLst/>
          </p:spPr>
        </p:cxnSp>
        <p:cxnSp>
          <p:nvCxnSpPr>
            <p:cNvPr id="68" name="Straight Arrow Connector 67">
              <a:extLst>
                <a:ext uri="{FF2B5EF4-FFF2-40B4-BE49-F238E27FC236}">
                  <a16:creationId xmlns:a16="http://schemas.microsoft.com/office/drawing/2014/main" id="{CA3682B0-2F71-4497-9A46-D43A3AD2FA86}"/>
                </a:ext>
              </a:extLst>
            </p:cNvPr>
            <p:cNvCxnSpPr/>
            <p:nvPr/>
          </p:nvCxnSpPr>
          <p:spPr>
            <a:xfrm flipH="1">
              <a:off x="5131328" y="1972707"/>
              <a:ext cx="385649" cy="311466"/>
            </a:xfrm>
            <a:prstGeom prst="straightConnector1">
              <a:avLst/>
            </a:prstGeom>
            <a:noFill/>
            <a:ln w="25400" cap="flat" cmpd="sng" algn="ctr">
              <a:solidFill>
                <a:srgbClr val="4BACC6">
                  <a:lumMod val="75000"/>
                </a:srgbClr>
              </a:solidFill>
              <a:prstDash val="solid"/>
              <a:tailEnd type="arrow"/>
            </a:ln>
            <a:effectLst/>
          </p:spPr>
        </p:cxnSp>
        <mc:AlternateContent xmlns:mc="http://schemas.openxmlformats.org/markup-compatibility/2006" xmlns:a14="http://schemas.microsoft.com/office/drawing/2010/main">
          <mc:Choice Requires="a14">
            <p:sp>
              <p:nvSpPr>
                <p:cNvPr id="69" name="TextBox 16">
                  <a:extLst>
                    <a:ext uri="{FF2B5EF4-FFF2-40B4-BE49-F238E27FC236}">
                      <a16:creationId xmlns:a16="http://schemas.microsoft.com/office/drawing/2014/main" id="{B9A3A348-11D1-417B-8902-5390AE1EFA40}"/>
                    </a:ext>
                  </a:extLst>
                </p:cNvPr>
                <p:cNvSpPr txBox="1">
                  <a:spLocks noChangeArrowheads="1"/>
                </p:cNvSpPr>
                <p:nvPr/>
              </p:nvSpPr>
              <p:spPr bwMode="auto">
                <a:xfrm>
                  <a:off x="5361511" y="914400"/>
                  <a:ext cx="301630" cy="2664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rPr>
                          <m:t>𝑧</m:t>
                        </m:r>
                      </m:oMath>
                    </m:oMathPara>
                  </a14:m>
                  <a:endParaRPr kumimoji="0" lang="en-US" sz="1600" b="0" i="0" u="none" strike="noStrike" kern="0" cap="none" spc="0" normalizeH="0" baseline="0" noProof="0" dirty="0">
                    <a:ln>
                      <a:noFill/>
                    </a:ln>
                    <a:solidFill>
                      <a:prstClr val="black"/>
                    </a:solidFill>
                    <a:effectLst/>
                    <a:uLnTx/>
                    <a:uFillTx/>
                    <a:latin typeface="Calibri" pitchFamily="34" charset="0"/>
                  </a:endParaRPr>
                </a:p>
              </p:txBody>
            </p:sp>
          </mc:Choice>
          <mc:Fallback xmlns="">
            <p:sp>
              <p:nvSpPr>
                <p:cNvPr id="69" name="TextBox 16">
                  <a:extLst>
                    <a:ext uri="{FF2B5EF4-FFF2-40B4-BE49-F238E27FC236}">
                      <a16:creationId xmlns:a16="http://schemas.microsoft.com/office/drawing/2014/main" id="{B9A3A348-11D1-417B-8902-5390AE1EFA40}"/>
                    </a:ext>
                  </a:extLst>
                </p:cNvPr>
                <p:cNvSpPr txBox="1">
                  <a:spLocks noRot="1" noChangeAspect="1" noMove="1" noResize="1" noEditPoints="1" noAdjustHandles="1" noChangeArrowheads="1" noChangeShapeType="1" noTextEdit="1"/>
                </p:cNvSpPr>
                <p:nvPr/>
              </p:nvSpPr>
              <p:spPr bwMode="auto">
                <a:xfrm>
                  <a:off x="5361511" y="914400"/>
                  <a:ext cx="301630" cy="266452"/>
                </a:xfrm>
                <a:prstGeom prst="rect">
                  <a:avLst/>
                </a:prstGeom>
                <a:blipFill>
                  <a:blip r:embed="rId1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18">
                  <a:extLst>
                    <a:ext uri="{FF2B5EF4-FFF2-40B4-BE49-F238E27FC236}">
                      <a16:creationId xmlns:a16="http://schemas.microsoft.com/office/drawing/2014/main" id="{7EB69E66-C280-41E3-B5E8-D7CEBA57B5E5}"/>
                    </a:ext>
                  </a:extLst>
                </p:cNvPr>
                <p:cNvSpPr txBox="1">
                  <a:spLocks noChangeArrowheads="1"/>
                </p:cNvSpPr>
                <p:nvPr/>
              </p:nvSpPr>
              <p:spPr bwMode="auto">
                <a:xfrm>
                  <a:off x="6237478" y="1935589"/>
                  <a:ext cx="249230" cy="2664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rPr>
                          <m:t>𝑦</m:t>
                        </m:r>
                      </m:oMath>
                    </m:oMathPara>
                  </a14:m>
                  <a:endParaRPr kumimoji="0" lang="en-US" sz="1600" b="0" i="0" u="none" strike="noStrike" kern="0" cap="none" spc="0" normalizeH="0" baseline="0" noProof="0" dirty="0">
                    <a:ln>
                      <a:noFill/>
                    </a:ln>
                    <a:solidFill>
                      <a:prstClr val="black"/>
                    </a:solidFill>
                    <a:effectLst/>
                    <a:uLnTx/>
                    <a:uFillTx/>
                    <a:latin typeface="Calibri" pitchFamily="34" charset="0"/>
                  </a:endParaRPr>
                </a:p>
              </p:txBody>
            </p:sp>
          </mc:Choice>
          <mc:Fallback xmlns="">
            <p:sp>
              <p:nvSpPr>
                <p:cNvPr id="70" name="TextBox 18">
                  <a:extLst>
                    <a:ext uri="{FF2B5EF4-FFF2-40B4-BE49-F238E27FC236}">
                      <a16:creationId xmlns:a16="http://schemas.microsoft.com/office/drawing/2014/main" id="{7EB69E66-C280-41E3-B5E8-D7CEBA57B5E5}"/>
                    </a:ext>
                  </a:extLst>
                </p:cNvPr>
                <p:cNvSpPr txBox="1">
                  <a:spLocks noRot="1" noChangeAspect="1" noMove="1" noResize="1" noEditPoints="1" noAdjustHandles="1" noChangeArrowheads="1" noChangeShapeType="1" noTextEdit="1"/>
                </p:cNvSpPr>
                <p:nvPr/>
              </p:nvSpPr>
              <p:spPr bwMode="auto">
                <a:xfrm>
                  <a:off x="6237478" y="1935589"/>
                  <a:ext cx="249230" cy="266452"/>
                </a:xfrm>
                <a:prstGeom prst="rect">
                  <a:avLst/>
                </a:prstGeom>
                <a:blipFill>
                  <a:blip r:embed="rId17"/>
                  <a:stretch>
                    <a:fillRect b="-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cxnSp>
          <p:nvCxnSpPr>
            <p:cNvPr id="71" name="Straight Arrow Connector 70">
              <a:extLst>
                <a:ext uri="{FF2B5EF4-FFF2-40B4-BE49-F238E27FC236}">
                  <a16:creationId xmlns:a16="http://schemas.microsoft.com/office/drawing/2014/main" id="{3480B9EF-F432-4EA1-ABBC-EAA53A38E040}"/>
                </a:ext>
              </a:extLst>
            </p:cNvPr>
            <p:cNvCxnSpPr/>
            <p:nvPr/>
          </p:nvCxnSpPr>
          <p:spPr>
            <a:xfrm rot="5400000" flipH="1" flipV="1">
              <a:off x="5656284" y="1924972"/>
              <a:ext cx="841680" cy="1948"/>
            </a:xfrm>
            <a:prstGeom prst="straightConnector1">
              <a:avLst/>
            </a:prstGeom>
            <a:noFill/>
            <a:ln w="25400" cap="flat" cmpd="sng" algn="ctr">
              <a:solidFill>
                <a:srgbClr val="4F81BD">
                  <a:shade val="95000"/>
                  <a:satMod val="105000"/>
                </a:srgbClr>
              </a:solidFill>
              <a:prstDash val="sysDash"/>
              <a:tailEnd type="none"/>
            </a:ln>
            <a:effectLst/>
          </p:spPr>
        </p:cxnSp>
        <p:cxnSp>
          <p:nvCxnSpPr>
            <p:cNvPr id="72" name="Straight Arrow Connector 71">
              <a:extLst>
                <a:ext uri="{FF2B5EF4-FFF2-40B4-BE49-F238E27FC236}">
                  <a16:creationId xmlns:a16="http://schemas.microsoft.com/office/drawing/2014/main" id="{67D5C378-3E76-48F2-98BC-62F8D1C3DCC1}"/>
                </a:ext>
              </a:extLst>
            </p:cNvPr>
            <p:cNvCxnSpPr/>
            <p:nvPr/>
          </p:nvCxnSpPr>
          <p:spPr>
            <a:xfrm rot="10800000">
              <a:off x="5516977" y="1972707"/>
              <a:ext cx="561120" cy="374080"/>
            </a:xfrm>
            <a:prstGeom prst="straightConnector1">
              <a:avLst/>
            </a:prstGeom>
            <a:noFill/>
            <a:ln w="25400" cap="flat" cmpd="sng" algn="ctr">
              <a:solidFill>
                <a:srgbClr val="4F81BD">
                  <a:shade val="95000"/>
                  <a:satMod val="105000"/>
                </a:srgbClr>
              </a:solidFill>
              <a:prstDash val="sysDash"/>
              <a:tailEnd type="none"/>
            </a:ln>
            <a:effectLst/>
          </p:spPr>
        </p:cxnSp>
        <p:sp>
          <p:nvSpPr>
            <p:cNvPr id="73" name="Arc 72">
              <a:extLst>
                <a:ext uri="{FF2B5EF4-FFF2-40B4-BE49-F238E27FC236}">
                  <a16:creationId xmlns:a16="http://schemas.microsoft.com/office/drawing/2014/main" id="{80D4C962-398A-4710-81B8-65473719C940}"/>
                </a:ext>
              </a:extLst>
            </p:cNvPr>
            <p:cNvSpPr/>
            <p:nvPr/>
          </p:nvSpPr>
          <p:spPr>
            <a:xfrm flipH="1">
              <a:off x="5247245" y="1483451"/>
              <a:ext cx="654640" cy="654640"/>
            </a:xfrm>
            <a:prstGeom prst="arc">
              <a:avLst>
                <a:gd name="adj1" fmla="val 3419838"/>
                <a:gd name="adj2" fmla="val 7083838"/>
              </a:avLst>
            </a:prstGeom>
            <a:noFill/>
            <a:ln w="25400" cap="flat" cmpd="sng" algn="ctr">
              <a:solidFill>
                <a:srgbClr val="00B050"/>
              </a:solidFill>
              <a:prstDash val="solid"/>
              <a:tailEnd type="triangle"/>
            </a:ln>
            <a:effectLst/>
          </p:spPr>
          <p:txBody>
            <a:bodyPr lIns="91430" tIns="45715" rIns="91430" bIns="45715"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74" name="TextBox 31">
                  <a:extLst>
                    <a:ext uri="{FF2B5EF4-FFF2-40B4-BE49-F238E27FC236}">
                      <a16:creationId xmlns:a16="http://schemas.microsoft.com/office/drawing/2014/main" id="{0D8ACF3B-D58D-49EF-B096-69B697B61A1F}"/>
                    </a:ext>
                  </a:extLst>
                </p:cNvPr>
                <p:cNvSpPr txBox="1">
                  <a:spLocks noChangeArrowheads="1"/>
                </p:cNvSpPr>
                <p:nvPr/>
              </p:nvSpPr>
              <p:spPr bwMode="auto">
                <a:xfrm>
                  <a:off x="5849731" y="1040036"/>
                  <a:ext cx="282801" cy="2620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dirty="0" smtClean="0">
                            <a:ln>
                              <a:noFill/>
                            </a:ln>
                            <a:solidFill>
                              <a:srgbClr val="C00000"/>
                            </a:solidFill>
                            <a:effectLst/>
                            <a:uLnTx/>
                            <a:uFillTx/>
                            <a:latin typeface="Cambria Math" panose="02040503050406030204" pitchFamily="18" charset="0"/>
                          </a:rPr>
                          <m:t>𝑯</m:t>
                        </m:r>
                      </m:oMath>
                    </m:oMathPara>
                  </a14:m>
                  <a:endParaRPr kumimoji="0" lang="en-US" sz="1600" b="1" i="0" u="none" strike="noStrike" kern="0" cap="none" spc="0" normalizeH="0" baseline="-25000" noProof="0" dirty="0">
                    <a:ln>
                      <a:noFill/>
                    </a:ln>
                    <a:solidFill>
                      <a:srgbClr val="C00000"/>
                    </a:solidFill>
                    <a:effectLst/>
                    <a:uLnTx/>
                    <a:uFillTx/>
                    <a:latin typeface="Calibri" pitchFamily="34" charset="0"/>
                  </a:endParaRPr>
                </a:p>
              </p:txBody>
            </p:sp>
          </mc:Choice>
          <mc:Fallback xmlns="">
            <p:sp>
              <p:nvSpPr>
                <p:cNvPr id="74" name="TextBox 31">
                  <a:extLst>
                    <a:ext uri="{FF2B5EF4-FFF2-40B4-BE49-F238E27FC236}">
                      <a16:creationId xmlns:a16="http://schemas.microsoft.com/office/drawing/2014/main" id="{0D8ACF3B-D58D-49EF-B096-69B697B61A1F}"/>
                    </a:ext>
                  </a:extLst>
                </p:cNvPr>
                <p:cNvSpPr txBox="1">
                  <a:spLocks noRot="1" noChangeAspect="1" noMove="1" noResize="1" noEditPoints="1" noAdjustHandles="1" noChangeArrowheads="1" noChangeShapeType="1" noTextEdit="1"/>
                </p:cNvSpPr>
                <p:nvPr/>
              </p:nvSpPr>
              <p:spPr bwMode="auto">
                <a:xfrm>
                  <a:off x="5849731" y="1040036"/>
                  <a:ext cx="282801" cy="262011"/>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
          <p:nvSpPr>
            <p:cNvPr id="75" name="Arc 74">
              <a:extLst>
                <a:ext uri="{FF2B5EF4-FFF2-40B4-BE49-F238E27FC236}">
                  <a16:creationId xmlns:a16="http://schemas.microsoft.com/office/drawing/2014/main" id="{859D3842-6E70-4B3F-95A1-A0F7771CCEC4}"/>
                </a:ext>
              </a:extLst>
            </p:cNvPr>
            <p:cNvSpPr/>
            <p:nvPr/>
          </p:nvSpPr>
          <p:spPr>
            <a:xfrm>
              <a:off x="5222465" y="1536431"/>
              <a:ext cx="607692" cy="718182"/>
            </a:xfrm>
            <a:prstGeom prst="arc">
              <a:avLst>
                <a:gd name="adj1" fmla="val 16200000"/>
                <a:gd name="adj2" fmla="val 18308435"/>
              </a:avLst>
            </a:prstGeom>
            <a:noFill/>
            <a:ln w="25400" cap="flat" cmpd="sng" algn="ctr">
              <a:solidFill>
                <a:srgbClr val="00B050"/>
              </a:solidFill>
              <a:prstDash val="soli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a:ea typeface="+mn-ea"/>
                <a:cs typeface="+mn-cs"/>
              </a:endParaRPr>
            </a:p>
          </p:txBody>
        </p:sp>
        <p:cxnSp>
          <p:nvCxnSpPr>
            <p:cNvPr id="76" name="Straight Arrow Connector 75">
              <a:extLst>
                <a:ext uri="{FF2B5EF4-FFF2-40B4-BE49-F238E27FC236}">
                  <a16:creationId xmlns:a16="http://schemas.microsoft.com/office/drawing/2014/main" id="{F20F0E63-28FA-4A6F-B4FA-0DD6FB3274FC}"/>
                </a:ext>
              </a:extLst>
            </p:cNvPr>
            <p:cNvCxnSpPr/>
            <p:nvPr/>
          </p:nvCxnSpPr>
          <p:spPr>
            <a:xfrm flipV="1">
              <a:off x="5516977" y="1505107"/>
              <a:ext cx="561120" cy="467600"/>
            </a:xfrm>
            <a:prstGeom prst="straightConnector1">
              <a:avLst/>
            </a:prstGeom>
            <a:noFill/>
            <a:ln w="25400" cap="flat" cmpd="sng" algn="ctr">
              <a:solidFill>
                <a:sysClr val="windowText" lastClr="000000"/>
              </a:solidFill>
              <a:prstDash val="solid"/>
              <a:tailEnd type="arrow"/>
            </a:ln>
            <a:effectLst/>
          </p:spPr>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EC2BB32-A64B-43B1-8F2C-B842A260CA9B}"/>
                    </a:ext>
                  </a:extLst>
                </p:cNvPr>
                <p:cNvSpPr txBox="1"/>
                <p:nvPr/>
              </p:nvSpPr>
              <p:spPr>
                <a:xfrm>
                  <a:off x="5717681" y="1794137"/>
                  <a:ext cx="132170" cy="193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𝜃</m:t>
                        </m:r>
                      </m:oMath>
                    </m:oMathPara>
                  </a14:m>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77" name="TextBox 76">
                  <a:extLst>
                    <a:ext uri="{FF2B5EF4-FFF2-40B4-BE49-F238E27FC236}">
                      <a16:creationId xmlns:a16="http://schemas.microsoft.com/office/drawing/2014/main" id="{BEC2BB32-A64B-43B1-8F2C-B842A260CA9B}"/>
                    </a:ext>
                  </a:extLst>
                </p:cNvPr>
                <p:cNvSpPr txBox="1">
                  <a:spLocks noRot="1" noChangeAspect="1" noMove="1" noResize="1" noEditPoints="1" noAdjustHandles="1" noChangeArrowheads="1" noChangeShapeType="1" noTextEdit="1"/>
                </p:cNvSpPr>
                <p:nvPr/>
              </p:nvSpPr>
              <p:spPr>
                <a:xfrm>
                  <a:off x="5717681" y="1794137"/>
                  <a:ext cx="132170" cy="193789"/>
                </a:xfrm>
                <a:prstGeom prst="rect">
                  <a:avLst/>
                </a:prstGeom>
                <a:blipFill>
                  <a:blip r:embed="rId19"/>
                  <a:stretch>
                    <a:fillRect l="-28571" r="-25000" b="-48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F3D327E-8980-4046-AD83-5C869BCBEC91}"/>
                    </a:ext>
                  </a:extLst>
                </p:cNvPr>
                <p:cNvSpPr txBox="1"/>
                <p:nvPr/>
              </p:nvSpPr>
              <p:spPr>
                <a:xfrm>
                  <a:off x="5571606" y="1357756"/>
                  <a:ext cx="219980" cy="193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𝜃</m:t>
                            </m:r>
                          </m:e>
                          <m:sub>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𝐻</m:t>
                            </m:r>
                          </m:sub>
                        </m:sSub>
                      </m:oMath>
                    </m:oMathPara>
                  </a14:m>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78" name="TextBox 77">
                  <a:extLst>
                    <a:ext uri="{FF2B5EF4-FFF2-40B4-BE49-F238E27FC236}">
                      <a16:creationId xmlns:a16="http://schemas.microsoft.com/office/drawing/2014/main" id="{9F3D327E-8980-4046-AD83-5C869BCBEC91}"/>
                    </a:ext>
                  </a:extLst>
                </p:cNvPr>
                <p:cNvSpPr txBox="1">
                  <a:spLocks noRot="1" noChangeAspect="1" noMove="1" noResize="1" noEditPoints="1" noAdjustHandles="1" noChangeArrowheads="1" noChangeShapeType="1" noTextEdit="1"/>
                </p:cNvSpPr>
                <p:nvPr/>
              </p:nvSpPr>
              <p:spPr>
                <a:xfrm>
                  <a:off x="5571606" y="1357756"/>
                  <a:ext cx="219980" cy="193789"/>
                </a:xfrm>
                <a:prstGeom prst="rect">
                  <a:avLst/>
                </a:prstGeom>
                <a:blipFill>
                  <a:blip r:embed="rId20"/>
                  <a:stretch>
                    <a:fillRect l="-17391" r="-4348" b="-121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5CF96B8-991A-4261-BBE7-1B853D257DDC}"/>
                    </a:ext>
                  </a:extLst>
                </p:cNvPr>
                <p:cNvSpPr txBox="1"/>
                <p:nvPr/>
              </p:nvSpPr>
              <p:spPr>
                <a:xfrm>
                  <a:off x="6080804" y="1383825"/>
                  <a:ext cx="186724" cy="193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𝒎</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79" name="TextBox 78">
                  <a:extLst>
                    <a:ext uri="{FF2B5EF4-FFF2-40B4-BE49-F238E27FC236}">
                      <a16:creationId xmlns:a16="http://schemas.microsoft.com/office/drawing/2014/main" id="{75CF96B8-991A-4261-BBE7-1B853D257DDC}"/>
                    </a:ext>
                  </a:extLst>
                </p:cNvPr>
                <p:cNvSpPr txBox="1">
                  <a:spLocks noRot="1" noChangeAspect="1" noMove="1" noResize="1" noEditPoints="1" noAdjustHandles="1" noChangeArrowheads="1" noChangeShapeType="1" noTextEdit="1"/>
                </p:cNvSpPr>
                <p:nvPr/>
              </p:nvSpPr>
              <p:spPr>
                <a:xfrm>
                  <a:off x="6080804" y="1383825"/>
                  <a:ext cx="186724" cy="193789"/>
                </a:xfrm>
                <a:prstGeom prst="rect">
                  <a:avLst/>
                </a:prstGeom>
                <a:blipFill>
                  <a:blip r:embed="rId21"/>
                  <a:stretch>
                    <a:fillRect l="-10256" r="-12821"/>
                  </a:stretch>
                </a:blipFill>
              </p:spPr>
              <p:txBody>
                <a:bodyPr/>
                <a:lstStyle/>
                <a:p>
                  <a:r>
                    <a:rPr lang="en-IN">
                      <a:noFill/>
                    </a:rPr>
                    <a:t> </a:t>
                  </a:r>
                </a:p>
              </p:txBody>
            </p:sp>
          </mc:Fallback>
        </mc:AlternateContent>
      </p:grpSp>
      <p:grpSp>
        <p:nvGrpSpPr>
          <p:cNvPr id="84" name="Group 83">
            <a:extLst>
              <a:ext uri="{FF2B5EF4-FFF2-40B4-BE49-F238E27FC236}">
                <a16:creationId xmlns:a16="http://schemas.microsoft.com/office/drawing/2014/main" id="{CD29F6BB-A5FF-4495-85A3-D046653C2444}"/>
              </a:ext>
            </a:extLst>
          </p:cNvPr>
          <p:cNvGrpSpPr/>
          <p:nvPr/>
        </p:nvGrpSpPr>
        <p:grpSpPr>
          <a:xfrm>
            <a:off x="-366438" y="826455"/>
            <a:ext cx="6588545" cy="2662594"/>
            <a:chOff x="1" y="884811"/>
            <a:chExt cx="6940475" cy="2780759"/>
          </a:xfrm>
        </p:grpSpPr>
        <p:sp>
          <p:nvSpPr>
            <p:cNvPr id="7" name="Parallelogram 6">
              <a:extLst>
                <a:ext uri="{FF2B5EF4-FFF2-40B4-BE49-F238E27FC236}">
                  <a16:creationId xmlns:a16="http://schemas.microsoft.com/office/drawing/2014/main" id="{30541A68-2776-409E-88D5-6481353AF6A6}"/>
                </a:ext>
              </a:extLst>
            </p:cNvPr>
            <p:cNvSpPr/>
            <p:nvPr/>
          </p:nvSpPr>
          <p:spPr>
            <a:xfrm>
              <a:off x="1618461" y="1240908"/>
              <a:ext cx="2513560" cy="711454"/>
            </a:xfrm>
            <a:prstGeom prst="parallelogram">
              <a:avLst>
                <a:gd name="adj" fmla="val 99185"/>
              </a:avLst>
            </a:prstGeom>
            <a:solidFill>
              <a:srgbClr val="9BBB59">
                <a:lumMod val="75000"/>
                <a:alpha val="54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3600" b="0" i="0" u="none" strike="noStrike" kern="0" cap="none" spc="0" normalizeH="0" baseline="0" noProof="0">
                <a:ln>
                  <a:noFill/>
                </a:ln>
                <a:solidFill>
                  <a:prstClr val="white"/>
                </a:solidFill>
                <a:effectLst/>
                <a:uLnTx/>
                <a:uFillTx/>
                <a:latin typeface="Calibri"/>
                <a:ea typeface="+mn-ea"/>
                <a:cs typeface="+mn-cs"/>
              </a:endParaRPr>
            </a:p>
          </p:txBody>
        </p:sp>
        <p:sp>
          <p:nvSpPr>
            <p:cNvPr id="8" name="Parallelogram 7">
              <a:extLst>
                <a:ext uri="{FF2B5EF4-FFF2-40B4-BE49-F238E27FC236}">
                  <a16:creationId xmlns:a16="http://schemas.microsoft.com/office/drawing/2014/main" id="{46BFDAB2-43E3-47E1-8F77-136BDB46C49C}"/>
                </a:ext>
              </a:extLst>
            </p:cNvPr>
            <p:cNvSpPr/>
            <p:nvPr/>
          </p:nvSpPr>
          <p:spPr>
            <a:xfrm>
              <a:off x="1645887" y="2265842"/>
              <a:ext cx="2513560" cy="711454"/>
            </a:xfrm>
            <a:prstGeom prst="parallelogram">
              <a:avLst>
                <a:gd name="adj" fmla="val 99185"/>
              </a:avLst>
            </a:prstGeom>
            <a:solidFill>
              <a:srgbClr val="9BBB59">
                <a:lumMod val="75000"/>
                <a:alpha val="54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3600" b="0" i="0" u="none" strike="noStrike" kern="0" cap="none" spc="0" normalizeH="0" baseline="0" noProof="0">
                <a:ln>
                  <a:noFill/>
                </a:ln>
                <a:solidFill>
                  <a:prstClr val="white"/>
                </a:solidFill>
                <a:effectLst/>
                <a:uLnTx/>
                <a:uFillTx/>
                <a:latin typeface="Calibri"/>
                <a:ea typeface="+mn-ea"/>
                <a:cs typeface="+mn-cs"/>
              </a:endParaRPr>
            </a:p>
          </p:txBody>
        </p:sp>
        <p:cxnSp>
          <p:nvCxnSpPr>
            <p:cNvPr id="9" name="Straight Arrow Connector 8">
              <a:extLst>
                <a:ext uri="{FF2B5EF4-FFF2-40B4-BE49-F238E27FC236}">
                  <a16:creationId xmlns:a16="http://schemas.microsoft.com/office/drawing/2014/main" id="{BBF0DB0D-FC42-49E0-89EE-F821FEDAB1CB}"/>
                </a:ext>
              </a:extLst>
            </p:cNvPr>
            <p:cNvCxnSpPr>
              <a:cxnSpLocks/>
            </p:cNvCxnSpPr>
            <p:nvPr/>
          </p:nvCxnSpPr>
          <p:spPr>
            <a:xfrm flipH="1">
              <a:off x="2299336" y="2266136"/>
              <a:ext cx="1834555" cy="0"/>
            </a:xfrm>
            <a:prstGeom prst="straightConnector1">
              <a:avLst/>
            </a:prstGeom>
            <a:noFill/>
            <a:ln w="25400" cap="flat" cmpd="sng" algn="ctr">
              <a:solidFill>
                <a:sysClr val="windowText" lastClr="000000"/>
              </a:solidFill>
              <a:prstDash val="solid"/>
              <a:tailEnd type="none"/>
            </a:ln>
            <a:effectLst/>
          </p:spPr>
        </p:cxnSp>
        <p:cxnSp>
          <p:nvCxnSpPr>
            <p:cNvPr id="11" name="Straight Arrow Connector 10">
              <a:extLst>
                <a:ext uri="{FF2B5EF4-FFF2-40B4-BE49-F238E27FC236}">
                  <a16:creationId xmlns:a16="http://schemas.microsoft.com/office/drawing/2014/main" id="{F11D891F-D8DD-4675-9BB0-0FF613E20859}"/>
                </a:ext>
              </a:extLst>
            </p:cNvPr>
            <p:cNvCxnSpPr/>
            <p:nvPr/>
          </p:nvCxnSpPr>
          <p:spPr>
            <a:xfrm flipV="1">
              <a:off x="3225547" y="952247"/>
              <a:ext cx="550314" cy="473126"/>
            </a:xfrm>
            <a:prstGeom prst="straightConnector1">
              <a:avLst/>
            </a:prstGeom>
            <a:noFill/>
            <a:ln w="25400" cap="flat" cmpd="sng" algn="ctr">
              <a:solidFill>
                <a:sysClr val="windowText" lastClr="000000"/>
              </a:solidFill>
              <a:prstDash val="solid"/>
              <a:tailEnd type="none"/>
            </a:ln>
            <a:effectLst/>
          </p:spPr>
        </p:cxnSp>
        <p:sp>
          <p:nvSpPr>
            <p:cNvPr id="12" name="Cube 11">
              <a:extLst>
                <a:ext uri="{FF2B5EF4-FFF2-40B4-BE49-F238E27FC236}">
                  <a16:creationId xmlns:a16="http://schemas.microsoft.com/office/drawing/2014/main" id="{F4B8BC43-47B9-44BD-AE53-3B8E0532C793}"/>
                </a:ext>
              </a:extLst>
            </p:cNvPr>
            <p:cNvSpPr/>
            <p:nvPr/>
          </p:nvSpPr>
          <p:spPr>
            <a:xfrm>
              <a:off x="405296" y="1252267"/>
              <a:ext cx="1930096" cy="1724202"/>
            </a:xfrm>
            <a:prstGeom prst="cube">
              <a:avLst>
                <a:gd name="adj" fmla="val 40402"/>
              </a:avLst>
            </a:prstGeom>
            <a:gradFill>
              <a:gsLst>
                <a:gs pos="0">
                  <a:sysClr val="window" lastClr="FFFFFF">
                    <a:lumMod val="52000"/>
                    <a:alpha val="62000"/>
                  </a:sysClr>
                </a:gs>
                <a:gs pos="46000">
                  <a:srgbClr val="D4DEFF">
                    <a:alpha val="44000"/>
                  </a:srgbClr>
                </a:gs>
                <a:gs pos="100000">
                  <a:srgbClr val="96AB94"/>
                </a:gs>
              </a:gsLst>
              <a:lin ang="2700000" scaled="0"/>
            </a:gradFill>
            <a:ln w="25400" cap="flat" cmpd="sng" algn="ctr">
              <a:solidFill>
                <a:srgbClr val="4F81BD">
                  <a:shade val="50000"/>
                </a:srgbClr>
              </a:solidFill>
              <a:prstDash val="solid"/>
            </a:ln>
            <a:effectLst>
              <a:glow rad="127000">
                <a:srgbClr val="4F81BD">
                  <a:alpha val="0"/>
                </a:srgbClr>
              </a:glow>
              <a:reflection stA="0" endPos="65000" dist="508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13" name="Straight Arrow Connector 12">
              <a:extLst>
                <a:ext uri="{FF2B5EF4-FFF2-40B4-BE49-F238E27FC236}">
                  <a16:creationId xmlns:a16="http://schemas.microsoft.com/office/drawing/2014/main" id="{FD4CEB96-F35C-4640-BBCF-7F1C12F7FD7A}"/>
                </a:ext>
              </a:extLst>
            </p:cNvPr>
            <p:cNvCxnSpPr/>
            <p:nvPr/>
          </p:nvCxnSpPr>
          <p:spPr>
            <a:xfrm flipH="1" flipV="1">
              <a:off x="1060595" y="1599240"/>
              <a:ext cx="434621" cy="1265274"/>
            </a:xfrm>
            <a:prstGeom prst="straightConnector1">
              <a:avLst/>
            </a:prstGeom>
            <a:noFill/>
            <a:ln w="25400" cap="flat" cmpd="sng" algn="ctr">
              <a:solidFill>
                <a:sysClr val="windowText" lastClr="000000"/>
              </a:solidFill>
              <a:prstDash val="solid"/>
              <a:tailEnd type="triangle" w="lg" len="lg"/>
            </a:ln>
            <a:effectLst/>
          </p:spPr>
        </p:cxnSp>
        <p:cxnSp>
          <p:nvCxnSpPr>
            <p:cNvPr id="14" name="Straight Arrow Connector 13">
              <a:extLst>
                <a:ext uri="{FF2B5EF4-FFF2-40B4-BE49-F238E27FC236}">
                  <a16:creationId xmlns:a16="http://schemas.microsoft.com/office/drawing/2014/main" id="{1B707967-F5E0-4E1D-9384-901FD11C1D4F}"/>
                </a:ext>
              </a:extLst>
            </p:cNvPr>
            <p:cNvCxnSpPr/>
            <p:nvPr/>
          </p:nvCxnSpPr>
          <p:spPr>
            <a:xfrm flipH="1" flipV="1">
              <a:off x="1495215" y="945572"/>
              <a:ext cx="5" cy="1930376"/>
            </a:xfrm>
            <a:prstGeom prst="straightConnector1">
              <a:avLst/>
            </a:prstGeom>
            <a:noFill/>
            <a:ln w="25400" cap="flat" cmpd="sng" algn="ctr">
              <a:solidFill>
                <a:srgbClr val="4F81BD">
                  <a:shade val="95000"/>
                  <a:satMod val="105000"/>
                </a:srgbClr>
              </a:solidFill>
              <a:prstDash val="solid"/>
              <a:tailEnd type="arrow"/>
            </a:ln>
            <a:effectLst/>
          </p:spPr>
        </p:cxnSp>
        <p:sp>
          <p:nvSpPr>
            <p:cNvPr id="15" name="Arc 14">
              <a:extLst>
                <a:ext uri="{FF2B5EF4-FFF2-40B4-BE49-F238E27FC236}">
                  <a16:creationId xmlns:a16="http://schemas.microsoft.com/office/drawing/2014/main" id="{BA1A112A-3205-4B63-8CCE-ECB0EA1EFBDC}"/>
                </a:ext>
              </a:extLst>
            </p:cNvPr>
            <p:cNvSpPr/>
            <p:nvPr/>
          </p:nvSpPr>
          <p:spPr>
            <a:xfrm>
              <a:off x="1" y="1317772"/>
              <a:ext cx="2146539" cy="2200034"/>
            </a:xfrm>
            <a:prstGeom prst="arc">
              <a:avLst>
                <a:gd name="adj1" fmla="val 16200000"/>
                <a:gd name="adj2" fmla="val 17327278"/>
              </a:avLst>
            </a:prstGeom>
            <a:noFill/>
            <a:ln w="25400" cap="flat" cmpd="sng" algn="ctr">
              <a:solidFill>
                <a:srgbClr val="F79646">
                  <a:lumMod val="50000"/>
                </a:srgbClr>
              </a:solidFill>
              <a:prstDash val="solid"/>
              <a:head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a:ea typeface="+mn-ea"/>
                <a:cs typeface="+mn-cs"/>
              </a:endParaRPr>
            </a:p>
          </p:txBody>
        </p:sp>
        <p:sp>
          <p:nvSpPr>
            <p:cNvPr id="16" name="Cube 15">
              <a:extLst>
                <a:ext uri="{FF2B5EF4-FFF2-40B4-BE49-F238E27FC236}">
                  <a16:creationId xmlns:a16="http://schemas.microsoft.com/office/drawing/2014/main" id="{CE33EC5F-BD14-4AAC-821D-8B5E4EA1D22B}"/>
                </a:ext>
              </a:extLst>
            </p:cNvPr>
            <p:cNvSpPr/>
            <p:nvPr/>
          </p:nvSpPr>
          <p:spPr>
            <a:xfrm>
              <a:off x="1638065" y="1252488"/>
              <a:ext cx="2510913" cy="1724202"/>
            </a:xfrm>
            <a:prstGeom prst="cube">
              <a:avLst>
                <a:gd name="adj" fmla="val 40402"/>
              </a:avLst>
            </a:prstGeom>
            <a:gradFill>
              <a:gsLst>
                <a:gs pos="0">
                  <a:sysClr val="window" lastClr="FFFFFF">
                    <a:alpha val="62000"/>
                    <a:lumMod val="0"/>
                  </a:sysClr>
                </a:gs>
                <a:gs pos="46000">
                  <a:srgbClr val="D4DEFF">
                    <a:alpha val="44000"/>
                  </a:srgbClr>
                </a:gs>
                <a:gs pos="100000">
                  <a:srgbClr val="96AB94"/>
                </a:gs>
              </a:gsLst>
              <a:lin ang="2700000" scaled="0"/>
            </a:gradFill>
            <a:ln w="25400" cap="flat" cmpd="sng" algn="ctr">
              <a:solidFill>
                <a:srgbClr val="4F81BD">
                  <a:shade val="50000"/>
                </a:srgbClr>
              </a:solidFill>
              <a:prstDash val="solid"/>
            </a:ln>
            <a:effectLst>
              <a:glow rad="127000">
                <a:srgbClr val="4F81BD">
                  <a:alpha val="0"/>
                </a:srgbClr>
              </a:glow>
              <a:reflection stA="0" endPos="65000" dist="508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Up Arrow 49">
              <a:extLst>
                <a:ext uri="{FF2B5EF4-FFF2-40B4-BE49-F238E27FC236}">
                  <a16:creationId xmlns:a16="http://schemas.microsoft.com/office/drawing/2014/main" id="{64A7EF75-D929-43EA-9CAE-105D2707E3EA}"/>
                </a:ext>
              </a:extLst>
            </p:cNvPr>
            <p:cNvSpPr/>
            <p:nvPr/>
          </p:nvSpPr>
          <p:spPr>
            <a:xfrm rot="5400000">
              <a:off x="1898516" y="1871792"/>
              <a:ext cx="264090" cy="484086"/>
            </a:xfrm>
            <a:prstGeom prst="upArrow">
              <a:avLst/>
            </a:prstGeom>
            <a:solidFill>
              <a:srgbClr val="C0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402D9EF5-CABC-4041-BF0E-F5C81F6B615C}"/>
                </a:ext>
              </a:extLst>
            </p:cNvPr>
            <p:cNvSpPr txBox="1"/>
            <p:nvPr/>
          </p:nvSpPr>
          <p:spPr>
            <a:xfrm>
              <a:off x="118201" y="2987828"/>
              <a:ext cx="174517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Precessing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Magnetization</a:t>
              </a:r>
            </a:p>
          </p:txBody>
        </p:sp>
        <p:cxnSp>
          <p:nvCxnSpPr>
            <p:cNvPr id="19" name="Straight Arrow Connector 18">
              <a:extLst>
                <a:ext uri="{FF2B5EF4-FFF2-40B4-BE49-F238E27FC236}">
                  <a16:creationId xmlns:a16="http://schemas.microsoft.com/office/drawing/2014/main" id="{D003F1AD-D2A0-4548-B0ED-9920D056B84A}"/>
                </a:ext>
              </a:extLst>
            </p:cNvPr>
            <p:cNvCxnSpPr/>
            <p:nvPr/>
          </p:nvCxnSpPr>
          <p:spPr>
            <a:xfrm flipH="1" flipV="1">
              <a:off x="4223465" y="1228038"/>
              <a:ext cx="309" cy="381485"/>
            </a:xfrm>
            <a:prstGeom prst="straightConnector1">
              <a:avLst/>
            </a:prstGeom>
            <a:noFill/>
            <a:ln w="25400" cap="flat" cmpd="sng" algn="ctr">
              <a:solidFill>
                <a:srgbClr val="4F81BD">
                  <a:shade val="95000"/>
                  <a:satMod val="105000"/>
                </a:srgbClr>
              </a:solidFill>
              <a:prstDash val="solid"/>
              <a:tailEnd type="triangle"/>
            </a:ln>
            <a:effectLst/>
          </p:spPr>
        </p:cxnSp>
        <p:cxnSp>
          <p:nvCxnSpPr>
            <p:cNvPr id="20" name="Straight Arrow Connector 19">
              <a:extLst>
                <a:ext uri="{FF2B5EF4-FFF2-40B4-BE49-F238E27FC236}">
                  <a16:creationId xmlns:a16="http://schemas.microsoft.com/office/drawing/2014/main" id="{92355F08-A9E5-49A8-A0A1-422FDFCB5673}"/>
                </a:ext>
              </a:extLst>
            </p:cNvPr>
            <p:cNvCxnSpPr/>
            <p:nvPr/>
          </p:nvCxnSpPr>
          <p:spPr>
            <a:xfrm flipV="1">
              <a:off x="3181171" y="1159348"/>
              <a:ext cx="974850" cy="10120"/>
            </a:xfrm>
            <a:prstGeom prst="straightConnector1">
              <a:avLst/>
            </a:prstGeom>
            <a:noFill/>
            <a:ln w="25400" cap="flat" cmpd="sng" algn="ctr">
              <a:solidFill>
                <a:srgbClr val="4F81BD">
                  <a:shade val="95000"/>
                  <a:satMod val="105000"/>
                </a:srgbClr>
              </a:solidFill>
              <a:prstDash val="solid"/>
              <a:tailEnd type="triangle"/>
            </a:ln>
            <a:effectLst/>
          </p:spPr>
        </p:cxnSp>
        <p:cxnSp>
          <p:nvCxnSpPr>
            <p:cNvPr id="21" name="Straight Arrow Connector 20">
              <a:extLst>
                <a:ext uri="{FF2B5EF4-FFF2-40B4-BE49-F238E27FC236}">
                  <a16:creationId xmlns:a16="http://schemas.microsoft.com/office/drawing/2014/main" id="{11B32CFA-27F7-4904-B5B6-7A6C36922678}"/>
                </a:ext>
              </a:extLst>
            </p:cNvPr>
            <p:cNvCxnSpPr/>
            <p:nvPr/>
          </p:nvCxnSpPr>
          <p:spPr>
            <a:xfrm flipH="1">
              <a:off x="2314563" y="1161118"/>
              <a:ext cx="559939" cy="2431"/>
            </a:xfrm>
            <a:prstGeom prst="straightConnector1">
              <a:avLst/>
            </a:prstGeom>
            <a:noFill/>
            <a:ln w="25400" cap="flat" cmpd="sng" algn="ctr">
              <a:solidFill>
                <a:srgbClr val="4F81BD">
                  <a:shade val="95000"/>
                  <a:satMod val="105000"/>
                </a:srgbClr>
              </a:solidFill>
              <a:prstDash val="solid"/>
              <a:tailEnd type="triangle"/>
            </a:ln>
            <a:effectLst/>
          </p:spPr>
        </p:cxnSp>
        <p:cxnSp>
          <p:nvCxnSpPr>
            <p:cNvPr id="22" name="Straight Arrow Connector 21">
              <a:extLst>
                <a:ext uri="{FF2B5EF4-FFF2-40B4-BE49-F238E27FC236}">
                  <a16:creationId xmlns:a16="http://schemas.microsoft.com/office/drawing/2014/main" id="{E8919B63-5EE1-4E39-A8AC-B96BEC2EE552}"/>
                </a:ext>
              </a:extLst>
            </p:cNvPr>
            <p:cNvCxnSpPr/>
            <p:nvPr/>
          </p:nvCxnSpPr>
          <p:spPr>
            <a:xfrm flipH="1">
              <a:off x="4223156" y="1886970"/>
              <a:ext cx="309" cy="381485"/>
            </a:xfrm>
            <a:prstGeom prst="straightConnector1">
              <a:avLst/>
            </a:prstGeom>
            <a:noFill/>
            <a:ln w="25400" cap="flat" cmpd="sng" algn="ctr">
              <a:solidFill>
                <a:srgbClr val="4F81BD">
                  <a:shade val="95000"/>
                  <a:satMod val="105000"/>
                </a:srgbClr>
              </a:solidFill>
              <a:prstDash val="solid"/>
              <a:tailEnd type="triangle"/>
            </a:ln>
            <a:effectLst/>
          </p:spPr>
        </p:cxnSp>
        <p:cxnSp>
          <p:nvCxnSpPr>
            <p:cNvPr id="23" name="Straight Arrow Connector 22">
              <a:extLst>
                <a:ext uri="{FF2B5EF4-FFF2-40B4-BE49-F238E27FC236}">
                  <a16:creationId xmlns:a16="http://schemas.microsoft.com/office/drawing/2014/main" id="{CC5A2D85-D429-4A69-BE8E-5E2F59D7613B}"/>
                </a:ext>
              </a:extLst>
            </p:cNvPr>
            <p:cNvCxnSpPr>
              <a:cxnSpLocks noChangeAspect="1"/>
            </p:cNvCxnSpPr>
            <p:nvPr/>
          </p:nvCxnSpPr>
          <p:spPr>
            <a:xfrm flipH="1">
              <a:off x="3485408" y="2759372"/>
              <a:ext cx="283858" cy="286114"/>
            </a:xfrm>
            <a:prstGeom prst="straightConnector1">
              <a:avLst/>
            </a:prstGeom>
            <a:noFill/>
            <a:ln w="25400" cap="flat" cmpd="sng" algn="ctr">
              <a:solidFill>
                <a:srgbClr val="4F81BD">
                  <a:shade val="95000"/>
                  <a:satMod val="105000"/>
                </a:srgbClr>
              </a:solidFill>
              <a:prstDash val="solid"/>
              <a:tailEnd type="triangle"/>
            </a:ln>
            <a:effectLst/>
          </p:spPr>
        </p:cxnSp>
        <p:cxnSp>
          <p:nvCxnSpPr>
            <p:cNvPr id="24" name="Straight Arrow Connector 23">
              <a:extLst>
                <a:ext uri="{FF2B5EF4-FFF2-40B4-BE49-F238E27FC236}">
                  <a16:creationId xmlns:a16="http://schemas.microsoft.com/office/drawing/2014/main" id="{2004AA44-86FA-41E8-AF06-B381D7537991}"/>
                </a:ext>
              </a:extLst>
            </p:cNvPr>
            <p:cNvCxnSpPr>
              <a:cxnSpLocks noChangeAspect="1"/>
            </p:cNvCxnSpPr>
            <p:nvPr/>
          </p:nvCxnSpPr>
          <p:spPr>
            <a:xfrm rot="16200000">
              <a:off x="3915705" y="2329073"/>
              <a:ext cx="283858" cy="286114"/>
            </a:xfrm>
            <a:prstGeom prst="straightConnector1">
              <a:avLst/>
            </a:prstGeom>
            <a:noFill/>
            <a:ln w="25400" cap="flat" cmpd="sng" algn="ctr">
              <a:solidFill>
                <a:srgbClr val="4F81BD">
                  <a:shade val="95000"/>
                  <a:satMod val="105000"/>
                </a:srgbClr>
              </a:solidFill>
              <a:prstDash val="solid"/>
              <a:tailEnd type="triangle" w="med" len="med"/>
            </a:ln>
            <a:effectLst/>
          </p:spPr>
        </p:cxnSp>
        <p:sp>
          <p:nvSpPr>
            <p:cNvPr id="25" name="Oval 24">
              <a:extLst>
                <a:ext uri="{FF2B5EF4-FFF2-40B4-BE49-F238E27FC236}">
                  <a16:creationId xmlns:a16="http://schemas.microsoft.com/office/drawing/2014/main" id="{C3A42BD8-140D-401F-9B84-83544A69274A}"/>
                </a:ext>
              </a:extLst>
            </p:cNvPr>
            <p:cNvSpPr/>
            <p:nvPr/>
          </p:nvSpPr>
          <p:spPr>
            <a:xfrm>
              <a:off x="1684609" y="2245880"/>
              <a:ext cx="307071" cy="307071"/>
            </a:xfrm>
            <a:prstGeom prst="ellipse">
              <a:avLst/>
            </a:prstGeom>
            <a:solidFill>
              <a:srgbClr val="F79646">
                <a:lumMod val="75000"/>
              </a:srgbClr>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4</a:t>
              </a:r>
            </a:p>
          </p:txBody>
        </p:sp>
        <p:sp>
          <p:nvSpPr>
            <p:cNvPr id="26" name="Oval 25">
              <a:extLst>
                <a:ext uri="{FF2B5EF4-FFF2-40B4-BE49-F238E27FC236}">
                  <a16:creationId xmlns:a16="http://schemas.microsoft.com/office/drawing/2014/main" id="{337B6FCC-29DC-4481-8DBE-38505343BF1D}"/>
                </a:ext>
              </a:extLst>
            </p:cNvPr>
            <p:cNvSpPr/>
            <p:nvPr/>
          </p:nvSpPr>
          <p:spPr>
            <a:xfrm>
              <a:off x="3620087" y="2083616"/>
              <a:ext cx="307071" cy="307071"/>
            </a:xfrm>
            <a:prstGeom prst="ellipse">
              <a:avLst/>
            </a:prstGeom>
            <a:solidFill>
              <a:srgbClr val="F79646">
                <a:lumMod val="75000"/>
              </a:srgbClr>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3</a:t>
              </a:r>
            </a:p>
          </p:txBody>
        </p:sp>
        <p:sp>
          <p:nvSpPr>
            <p:cNvPr id="27" name="Oval 26">
              <a:extLst>
                <a:ext uri="{FF2B5EF4-FFF2-40B4-BE49-F238E27FC236}">
                  <a16:creationId xmlns:a16="http://schemas.microsoft.com/office/drawing/2014/main" id="{BDF291CD-87C9-4E91-BC0D-A5E1D2E821C8}"/>
                </a:ext>
              </a:extLst>
            </p:cNvPr>
            <p:cNvSpPr/>
            <p:nvPr/>
          </p:nvSpPr>
          <p:spPr>
            <a:xfrm>
              <a:off x="3081520" y="2628215"/>
              <a:ext cx="307071" cy="307071"/>
            </a:xfrm>
            <a:prstGeom prst="ellipse">
              <a:avLst/>
            </a:prstGeom>
            <a:solidFill>
              <a:srgbClr val="C0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1</a:t>
              </a:r>
            </a:p>
          </p:txBody>
        </p:sp>
        <p:sp>
          <p:nvSpPr>
            <p:cNvPr id="28" name="Oval 27">
              <a:extLst>
                <a:ext uri="{FF2B5EF4-FFF2-40B4-BE49-F238E27FC236}">
                  <a16:creationId xmlns:a16="http://schemas.microsoft.com/office/drawing/2014/main" id="{A3760DA6-EEC4-46BC-8D7D-8E29FB341E40}"/>
                </a:ext>
              </a:extLst>
            </p:cNvPr>
            <p:cNvSpPr/>
            <p:nvPr/>
          </p:nvSpPr>
          <p:spPr>
            <a:xfrm>
              <a:off x="2372654" y="1283601"/>
              <a:ext cx="307071" cy="307071"/>
            </a:xfrm>
            <a:prstGeom prst="ellipse">
              <a:avLst/>
            </a:prstGeom>
            <a:solidFill>
              <a:srgbClr val="C0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2</a:t>
              </a:r>
            </a:p>
          </p:txBody>
        </p:sp>
        <p:sp>
          <p:nvSpPr>
            <p:cNvPr id="29" name="TextBox 28">
              <a:extLst>
                <a:ext uri="{FF2B5EF4-FFF2-40B4-BE49-F238E27FC236}">
                  <a16:creationId xmlns:a16="http://schemas.microsoft.com/office/drawing/2014/main" id="{DCB617F1-6806-428B-B049-2C278E755DEA}"/>
                </a:ext>
              </a:extLst>
            </p:cNvPr>
            <p:cNvSpPr txBox="1"/>
            <p:nvPr/>
          </p:nvSpPr>
          <p:spPr>
            <a:xfrm>
              <a:off x="2042487" y="3080795"/>
              <a:ext cx="1998222"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Spin Hall effect (SHE) layer</a:t>
              </a:r>
            </a:p>
          </p:txBody>
        </p:sp>
        <mc:AlternateContent xmlns:mc="http://schemas.openxmlformats.org/markup-compatibility/2006" xmlns:a14="http://schemas.microsoft.com/office/drawing/2010/main">
          <mc:Choice Requires="a14">
            <p:sp>
              <p:nvSpPr>
                <p:cNvPr id="30" name="TextBox 16">
                  <a:extLst>
                    <a:ext uri="{FF2B5EF4-FFF2-40B4-BE49-F238E27FC236}">
                      <a16:creationId xmlns:a16="http://schemas.microsoft.com/office/drawing/2014/main" id="{58E086F3-4BA0-46EE-986D-05668AF5C0E5}"/>
                    </a:ext>
                  </a:extLst>
                </p:cNvPr>
                <p:cNvSpPr txBox="1">
                  <a:spLocks noChangeArrowheads="1"/>
                </p:cNvSpPr>
                <p:nvPr/>
              </p:nvSpPr>
              <p:spPr bwMode="auto">
                <a:xfrm>
                  <a:off x="1169871" y="884811"/>
                  <a:ext cx="256807" cy="3385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14:m>
                    <m:oMathPara xmlns:m="http://schemas.openxmlformats.org/officeDocument/2006/math">
                      <m:oMathParaPr>
                        <m:jc m:val="centerGroup"/>
                      </m:oMathParaPr>
                      <m:oMath xmlns:m="http://schemas.openxmlformats.org/officeDocument/2006/math">
                        <m:r>
                          <a:rPr lang="en-US" sz="1600" i="1" dirty="0" smtClean="0">
                            <a:solidFill>
                              <a:prstClr val="black"/>
                            </a:solidFill>
                            <a:latin typeface="Cambria Math" panose="02040503050406030204" pitchFamily="18" charset="0"/>
                          </a:rPr>
                          <m:t>𝑧</m:t>
                        </m:r>
                      </m:oMath>
                    </m:oMathPara>
                  </a14:m>
                  <a:endParaRPr lang="en-US" sz="1600" dirty="0">
                    <a:solidFill>
                      <a:prstClr val="black"/>
                    </a:solidFill>
                    <a:latin typeface="Calibri" pitchFamily="34" charset="0"/>
                  </a:endParaRPr>
                </a:p>
              </p:txBody>
            </p:sp>
          </mc:Choice>
          <mc:Fallback xmlns="">
            <p:sp>
              <p:nvSpPr>
                <p:cNvPr id="30" name="TextBox 16">
                  <a:extLst>
                    <a:ext uri="{FF2B5EF4-FFF2-40B4-BE49-F238E27FC236}">
                      <a16:creationId xmlns:a16="http://schemas.microsoft.com/office/drawing/2014/main" id="{58E086F3-4BA0-46EE-986D-05668AF5C0E5}"/>
                    </a:ext>
                  </a:extLst>
                </p:cNvPr>
                <p:cNvSpPr txBox="1">
                  <a:spLocks noRot="1" noChangeAspect="1" noMove="1" noResize="1" noEditPoints="1" noAdjustHandles="1" noChangeArrowheads="1" noChangeShapeType="1" noTextEdit="1"/>
                </p:cNvSpPr>
                <p:nvPr/>
              </p:nvSpPr>
              <p:spPr bwMode="auto">
                <a:xfrm>
                  <a:off x="1169871" y="884811"/>
                  <a:ext cx="256807" cy="338544"/>
                </a:xfrm>
                <a:prstGeom prst="rect">
                  <a:avLst/>
                </a:prstGeom>
                <a:blipFill>
                  <a:blip r:embed="rId2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cxnSp>
          <p:nvCxnSpPr>
            <p:cNvPr id="31" name="Straight Arrow Connector 30">
              <a:extLst>
                <a:ext uri="{FF2B5EF4-FFF2-40B4-BE49-F238E27FC236}">
                  <a16:creationId xmlns:a16="http://schemas.microsoft.com/office/drawing/2014/main" id="{18B89618-8498-4487-9ADD-701B1465191A}"/>
                </a:ext>
              </a:extLst>
            </p:cNvPr>
            <p:cNvCxnSpPr/>
            <p:nvPr/>
          </p:nvCxnSpPr>
          <p:spPr>
            <a:xfrm flipV="1">
              <a:off x="1922941" y="2790040"/>
              <a:ext cx="600123" cy="583464"/>
            </a:xfrm>
            <a:prstGeom prst="straightConnector1">
              <a:avLst/>
            </a:prstGeom>
            <a:noFill/>
            <a:ln w="25400" cap="flat" cmpd="sng" algn="ctr">
              <a:solidFill>
                <a:sysClr val="windowText" lastClr="000000"/>
              </a:solidFill>
              <a:prstDash val="solid"/>
              <a:tailEnd type="none"/>
            </a:ln>
            <a:effectLst/>
          </p:spPr>
        </p:cxnSp>
        <p:cxnSp>
          <p:nvCxnSpPr>
            <p:cNvPr id="32" name="Straight Arrow Connector 31">
              <a:extLst>
                <a:ext uri="{FF2B5EF4-FFF2-40B4-BE49-F238E27FC236}">
                  <a16:creationId xmlns:a16="http://schemas.microsoft.com/office/drawing/2014/main" id="{8F3B0C69-8CB4-477E-849C-024F2A6EF60E}"/>
                </a:ext>
              </a:extLst>
            </p:cNvPr>
            <p:cNvCxnSpPr>
              <a:cxnSpLocks/>
            </p:cNvCxnSpPr>
            <p:nvPr/>
          </p:nvCxnSpPr>
          <p:spPr>
            <a:xfrm flipH="1">
              <a:off x="3762273" y="963749"/>
              <a:ext cx="2904311" cy="0"/>
            </a:xfrm>
            <a:prstGeom prst="straightConnector1">
              <a:avLst/>
            </a:prstGeom>
            <a:noFill/>
            <a:ln w="25400" cap="flat" cmpd="sng" algn="ctr">
              <a:solidFill>
                <a:sysClr val="windowText" lastClr="000000"/>
              </a:solidFill>
              <a:prstDash val="solid"/>
              <a:tailEnd type="none"/>
            </a:ln>
            <a:effectLst/>
          </p:spPr>
        </p:cxnSp>
        <p:cxnSp>
          <p:nvCxnSpPr>
            <p:cNvPr id="33" name="Straight Arrow Connector 32">
              <a:extLst>
                <a:ext uri="{FF2B5EF4-FFF2-40B4-BE49-F238E27FC236}">
                  <a16:creationId xmlns:a16="http://schemas.microsoft.com/office/drawing/2014/main" id="{9726E3C6-B20B-49C7-83D6-FC4DB65AD72C}"/>
                </a:ext>
              </a:extLst>
            </p:cNvPr>
            <p:cNvCxnSpPr/>
            <p:nvPr/>
          </p:nvCxnSpPr>
          <p:spPr>
            <a:xfrm flipH="1" flipV="1">
              <a:off x="1936338" y="3366762"/>
              <a:ext cx="2255929" cy="6421"/>
            </a:xfrm>
            <a:prstGeom prst="straightConnector1">
              <a:avLst/>
            </a:prstGeom>
            <a:noFill/>
            <a:ln w="25400" cap="flat" cmpd="sng" algn="ctr">
              <a:solidFill>
                <a:sysClr val="windowText" lastClr="000000"/>
              </a:solidFill>
              <a:prstDash val="solid"/>
              <a:tailEnd type="none"/>
            </a:ln>
            <a:effectLst/>
          </p:spPr>
        </p:cxnSp>
        <p:pic>
          <p:nvPicPr>
            <p:cNvPr id="34" name="Picture 197" descr="C:\Users\royk\Data\Purdue\project\Presentations\images\inductor_mod.png">
              <a:extLst>
                <a:ext uri="{FF2B5EF4-FFF2-40B4-BE49-F238E27FC236}">
                  <a16:creationId xmlns:a16="http://schemas.microsoft.com/office/drawing/2014/main" id="{70C205AF-B727-43EF-B002-889C5B8213B8}"/>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8677787">
              <a:off x="4043230" y="2694302"/>
              <a:ext cx="577988" cy="22375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56C2FA44-6F39-4FE3-B42F-0016EF64686C}"/>
                </a:ext>
              </a:extLst>
            </p:cNvPr>
            <p:cNvCxnSpPr/>
            <p:nvPr/>
          </p:nvCxnSpPr>
          <p:spPr>
            <a:xfrm flipV="1">
              <a:off x="3870065" y="3012535"/>
              <a:ext cx="312384" cy="359724"/>
            </a:xfrm>
            <a:prstGeom prst="straightConnector1">
              <a:avLst/>
            </a:prstGeom>
            <a:noFill/>
            <a:ln w="25400" cap="flat" cmpd="sng" algn="ctr">
              <a:solidFill>
                <a:sysClr val="windowText" lastClr="000000"/>
              </a:solidFill>
              <a:prstDash val="solid"/>
              <a:tailEnd type="none"/>
            </a:ln>
            <a:effectLst/>
          </p:spPr>
        </p:cxnSp>
        <p:cxnSp>
          <p:nvCxnSpPr>
            <p:cNvPr id="36" name="Straight Arrow Connector 35">
              <a:extLst>
                <a:ext uri="{FF2B5EF4-FFF2-40B4-BE49-F238E27FC236}">
                  <a16:creationId xmlns:a16="http://schemas.microsoft.com/office/drawing/2014/main" id="{D182FEB8-139B-4E3F-90AE-4003A3C83B47}"/>
                </a:ext>
              </a:extLst>
            </p:cNvPr>
            <p:cNvCxnSpPr/>
            <p:nvPr/>
          </p:nvCxnSpPr>
          <p:spPr>
            <a:xfrm flipV="1">
              <a:off x="4195830" y="3235925"/>
              <a:ext cx="310" cy="291731"/>
            </a:xfrm>
            <a:prstGeom prst="straightConnector1">
              <a:avLst/>
            </a:prstGeom>
            <a:noFill/>
            <a:ln w="22225" cap="flat" cmpd="sng" algn="ctr">
              <a:solidFill>
                <a:sysClr val="windowText" lastClr="000000"/>
              </a:solidFill>
              <a:prstDash val="solid"/>
              <a:tailEnd type="none"/>
            </a:ln>
            <a:effectLst/>
          </p:spPr>
        </p:cxnSp>
        <p:cxnSp>
          <p:nvCxnSpPr>
            <p:cNvPr id="37" name="Straight Arrow Connector 36">
              <a:extLst>
                <a:ext uri="{FF2B5EF4-FFF2-40B4-BE49-F238E27FC236}">
                  <a16:creationId xmlns:a16="http://schemas.microsoft.com/office/drawing/2014/main" id="{0897042B-5D25-4642-A564-595F19BC4296}"/>
                </a:ext>
              </a:extLst>
            </p:cNvPr>
            <p:cNvCxnSpPr/>
            <p:nvPr/>
          </p:nvCxnSpPr>
          <p:spPr>
            <a:xfrm flipV="1">
              <a:off x="4333409" y="3233110"/>
              <a:ext cx="310" cy="291731"/>
            </a:xfrm>
            <a:prstGeom prst="straightConnector1">
              <a:avLst/>
            </a:prstGeom>
            <a:noFill/>
            <a:ln w="22225" cap="flat" cmpd="sng" algn="ctr">
              <a:solidFill>
                <a:sysClr val="windowText" lastClr="000000"/>
              </a:solidFill>
              <a:prstDash val="solid"/>
              <a:tailEnd type="none"/>
            </a:ln>
            <a:effectLst/>
          </p:spPr>
        </p:cxnSp>
        <p:sp>
          <p:nvSpPr>
            <p:cNvPr id="38" name="Oval 37">
              <a:extLst>
                <a:ext uri="{FF2B5EF4-FFF2-40B4-BE49-F238E27FC236}">
                  <a16:creationId xmlns:a16="http://schemas.microsoft.com/office/drawing/2014/main" id="{B021C378-E228-47A4-89A1-BCEFA7F9C9B0}"/>
                </a:ext>
              </a:extLst>
            </p:cNvPr>
            <p:cNvSpPr/>
            <p:nvPr/>
          </p:nvSpPr>
          <p:spPr>
            <a:xfrm rot="20158193">
              <a:off x="706707" y="1422143"/>
              <a:ext cx="762196" cy="456772"/>
            </a:xfrm>
            <a:prstGeom prst="ellipse">
              <a:avLst/>
            </a:prstGeom>
            <a:solidFill>
              <a:srgbClr val="4F81BD">
                <a:alpha val="44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CB1844B-0F29-4466-8153-2818B979D01A}"/>
                    </a:ext>
                  </a:extLst>
                </p:cNvPr>
                <p:cNvSpPr/>
                <p:nvPr/>
              </p:nvSpPr>
              <p:spPr>
                <a:xfrm>
                  <a:off x="5109015" y="1243638"/>
                  <a:ext cx="589099" cy="559250"/>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mn-ea"/>
                            <a:cs typeface="+mn-cs"/>
                          </a:rPr>
                          <m:t>𝑉</m:t>
                        </m:r>
                        <m:r>
                          <a:rPr kumimoji="0" lang="en-US" sz="1600" b="0" i="1" u="none" strike="noStrike" kern="0" cap="none" spc="0" normalizeH="0" baseline="-25000" noProof="0" dirty="0" smtClean="0">
                            <a:ln>
                              <a:noFill/>
                            </a:ln>
                            <a:solidFill>
                              <a:prstClr val="black"/>
                            </a:solidFill>
                            <a:effectLst/>
                            <a:uLnTx/>
                            <a:uFillTx/>
                            <a:latin typeface="Cambria Math" panose="02040503050406030204" pitchFamily="18" charset="0"/>
                            <a:ea typeface="+mn-ea"/>
                            <a:cs typeface="+mn-cs"/>
                          </a:rPr>
                          <m:t>𝐷𝐶</m:t>
                        </m:r>
                      </m:oMath>
                    </m:oMathPara>
                  </a14:m>
                  <a:endParaRPr kumimoji="0" lang="en-US" sz="1600" b="0" i="1" u="none" strike="noStrike" kern="0" cap="none" spc="0" normalizeH="0" baseline="-25000" noProof="0" dirty="0">
                    <a:ln>
                      <a:noFill/>
                    </a:ln>
                    <a:solidFill>
                      <a:prstClr val="black"/>
                    </a:solidFill>
                    <a:effectLst/>
                    <a:uLnTx/>
                    <a:uFillTx/>
                    <a:latin typeface="Calibri"/>
                    <a:ea typeface="+mn-ea"/>
                    <a:cs typeface="+mn-cs"/>
                  </a:endParaRPr>
                </a:p>
              </p:txBody>
            </p:sp>
          </mc:Choice>
          <mc:Fallback xmlns="">
            <p:sp>
              <p:nvSpPr>
                <p:cNvPr id="39" name="Oval 38">
                  <a:extLst>
                    <a:ext uri="{FF2B5EF4-FFF2-40B4-BE49-F238E27FC236}">
                      <a16:creationId xmlns:a16="http://schemas.microsoft.com/office/drawing/2014/main" id="{1CB1844B-0F29-4466-8153-2818B979D01A}"/>
                    </a:ext>
                  </a:extLst>
                </p:cNvPr>
                <p:cNvSpPr>
                  <a:spLocks noRot="1" noChangeAspect="1" noMove="1" noResize="1" noEditPoints="1" noAdjustHandles="1" noChangeArrowheads="1" noChangeShapeType="1" noTextEdit="1"/>
                </p:cNvSpPr>
                <p:nvPr/>
              </p:nvSpPr>
              <p:spPr>
                <a:xfrm>
                  <a:off x="5109015" y="1243638"/>
                  <a:ext cx="589099" cy="559250"/>
                </a:xfrm>
                <a:prstGeom prst="ellipse">
                  <a:avLst/>
                </a:prstGeom>
                <a:blipFill>
                  <a:blip r:embed="rId24"/>
                  <a:stretch>
                    <a:fillRect/>
                  </a:stretch>
                </a:blipFill>
                <a:ln w="25400" cap="flat" cmpd="sng" algn="ctr">
                  <a:solidFill>
                    <a:sysClr val="windowText" lastClr="000000"/>
                  </a:solidFill>
                  <a:prstDash val="solid"/>
                </a:ln>
                <a:effectLst/>
              </p:spPr>
              <p:txBody>
                <a:bodyPr/>
                <a:lstStyle/>
                <a:p>
                  <a:r>
                    <a:rPr lang="en-IN">
                      <a:noFill/>
                    </a:rPr>
                    <a:t> </a:t>
                  </a:r>
                </a:p>
              </p:txBody>
            </p:sp>
          </mc:Fallback>
        </mc:AlternateContent>
        <p:grpSp>
          <p:nvGrpSpPr>
            <p:cNvPr id="40" name="Group 39">
              <a:extLst>
                <a:ext uri="{FF2B5EF4-FFF2-40B4-BE49-F238E27FC236}">
                  <a16:creationId xmlns:a16="http://schemas.microsoft.com/office/drawing/2014/main" id="{E62FA387-8A98-4CFE-8B94-BAFDB20583C2}"/>
                </a:ext>
              </a:extLst>
            </p:cNvPr>
            <p:cNvGrpSpPr/>
            <p:nvPr/>
          </p:nvGrpSpPr>
          <p:grpSpPr>
            <a:xfrm>
              <a:off x="5064460" y="2197281"/>
              <a:ext cx="653702" cy="778532"/>
              <a:chOff x="1431327" y="4380121"/>
              <a:chExt cx="724126" cy="862406"/>
            </a:xfrm>
          </p:grpSpPr>
          <p:sp>
            <p:nvSpPr>
              <p:cNvPr id="41" name="Oval 40">
                <a:extLst>
                  <a:ext uri="{FF2B5EF4-FFF2-40B4-BE49-F238E27FC236}">
                    <a16:creationId xmlns:a16="http://schemas.microsoft.com/office/drawing/2014/main" id="{3589CFE1-801F-4A99-B909-0622D84FA6DF}"/>
                  </a:ext>
                </a:extLst>
              </p:cNvPr>
              <p:cNvSpPr/>
              <p:nvPr/>
            </p:nvSpPr>
            <p:spPr>
              <a:xfrm>
                <a:off x="1431327" y="4380121"/>
                <a:ext cx="652565" cy="619499"/>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black"/>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FA64D1A7-CCA1-4BA3-AFE1-CFBB9CCB867F}"/>
                  </a:ext>
                </a:extLst>
              </p:cNvPr>
              <p:cNvSpPr txBox="1"/>
              <p:nvPr/>
            </p:nvSpPr>
            <p:spPr>
              <a:xfrm>
                <a:off x="1545853" y="4458379"/>
                <a:ext cx="609600" cy="784148"/>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black"/>
                    </a:solidFill>
                    <a:effectLst/>
                    <a:uLnTx/>
                    <a:uFillTx/>
                  </a:rPr>
                  <a:t>~</a:t>
                </a:r>
              </a:p>
            </p:txBody>
          </p:sp>
        </p:grpSp>
        <p:cxnSp>
          <p:nvCxnSpPr>
            <p:cNvPr id="43" name="Straight Arrow Connector 42">
              <a:extLst>
                <a:ext uri="{FF2B5EF4-FFF2-40B4-BE49-F238E27FC236}">
                  <a16:creationId xmlns:a16="http://schemas.microsoft.com/office/drawing/2014/main" id="{1C9EA3A5-75A8-48A0-9AF5-0A029A25234C}"/>
                </a:ext>
              </a:extLst>
            </p:cNvPr>
            <p:cNvCxnSpPr>
              <a:stCxn id="34" idx="3"/>
            </p:cNvCxnSpPr>
            <p:nvPr/>
          </p:nvCxnSpPr>
          <p:spPr>
            <a:xfrm flipV="1">
              <a:off x="4522949" y="1746817"/>
              <a:ext cx="721986" cy="842241"/>
            </a:xfrm>
            <a:prstGeom prst="straightConnector1">
              <a:avLst/>
            </a:prstGeom>
            <a:noFill/>
            <a:ln w="25400" cap="flat" cmpd="sng" algn="ctr">
              <a:solidFill>
                <a:sysClr val="windowText" lastClr="000000"/>
              </a:solidFill>
              <a:prstDash val="solid"/>
              <a:tailEnd type="none"/>
            </a:ln>
            <a:effectLst/>
          </p:spPr>
        </p:cxnSp>
        <p:cxnSp>
          <p:nvCxnSpPr>
            <p:cNvPr id="44" name="Straight Arrow Connector 43">
              <a:extLst>
                <a:ext uri="{FF2B5EF4-FFF2-40B4-BE49-F238E27FC236}">
                  <a16:creationId xmlns:a16="http://schemas.microsoft.com/office/drawing/2014/main" id="{1EE2D500-44C7-44DF-B939-50965A78DBF8}"/>
                </a:ext>
              </a:extLst>
            </p:cNvPr>
            <p:cNvCxnSpPr/>
            <p:nvPr/>
          </p:nvCxnSpPr>
          <p:spPr>
            <a:xfrm flipV="1">
              <a:off x="5583852" y="957731"/>
              <a:ext cx="332017" cy="337121"/>
            </a:xfrm>
            <a:prstGeom prst="straightConnector1">
              <a:avLst/>
            </a:prstGeom>
            <a:noFill/>
            <a:ln w="25400" cap="flat" cmpd="sng" algn="ctr">
              <a:solidFill>
                <a:sysClr val="windowText" lastClr="000000"/>
              </a:solidFill>
              <a:prstDash val="solid"/>
              <a:tailEnd type="none"/>
            </a:ln>
            <a:effectLst/>
          </p:spPr>
        </p:cxnSp>
        <p:cxnSp>
          <p:nvCxnSpPr>
            <p:cNvPr id="45" name="Straight Arrow Connector 44">
              <a:extLst>
                <a:ext uri="{FF2B5EF4-FFF2-40B4-BE49-F238E27FC236}">
                  <a16:creationId xmlns:a16="http://schemas.microsoft.com/office/drawing/2014/main" id="{863D49FE-81DE-47B4-86B4-20AE91E6AC6C}"/>
                </a:ext>
              </a:extLst>
            </p:cNvPr>
            <p:cNvCxnSpPr>
              <a:cxnSpLocks/>
            </p:cNvCxnSpPr>
            <p:nvPr/>
          </p:nvCxnSpPr>
          <p:spPr>
            <a:xfrm flipV="1">
              <a:off x="5563251" y="952804"/>
              <a:ext cx="1096514" cy="1328229"/>
            </a:xfrm>
            <a:prstGeom prst="straightConnector1">
              <a:avLst/>
            </a:prstGeom>
            <a:noFill/>
            <a:ln w="25400" cap="flat" cmpd="sng" algn="ctr">
              <a:solidFill>
                <a:sysClr val="windowText" lastClr="000000"/>
              </a:solidFill>
              <a:prstDash val="solid"/>
              <a:tailEnd type="none"/>
            </a:ln>
            <a:effectLst/>
          </p:spPr>
        </p:cxnSp>
        <p:cxnSp>
          <p:nvCxnSpPr>
            <p:cNvPr id="46" name="Straight Arrow Connector 45">
              <a:extLst>
                <a:ext uri="{FF2B5EF4-FFF2-40B4-BE49-F238E27FC236}">
                  <a16:creationId xmlns:a16="http://schemas.microsoft.com/office/drawing/2014/main" id="{F397CE9C-FDA7-411D-B32E-E6FEB40B572D}"/>
                </a:ext>
              </a:extLst>
            </p:cNvPr>
            <p:cNvCxnSpPr/>
            <p:nvPr/>
          </p:nvCxnSpPr>
          <p:spPr>
            <a:xfrm flipV="1">
              <a:off x="4538869" y="2680665"/>
              <a:ext cx="624769" cy="692796"/>
            </a:xfrm>
            <a:prstGeom prst="straightConnector1">
              <a:avLst/>
            </a:prstGeom>
            <a:noFill/>
            <a:ln w="25400" cap="flat" cmpd="sng" algn="ctr">
              <a:solidFill>
                <a:sysClr val="windowText" lastClr="000000"/>
              </a:solidFill>
              <a:prstDash val="solid"/>
              <a:tailEnd type="none"/>
            </a:ln>
            <a:effectLst/>
          </p:spPr>
        </p:cxnSp>
        <p:cxnSp>
          <p:nvCxnSpPr>
            <p:cNvPr id="47" name="Straight Arrow Connector 46">
              <a:extLst>
                <a:ext uri="{FF2B5EF4-FFF2-40B4-BE49-F238E27FC236}">
                  <a16:creationId xmlns:a16="http://schemas.microsoft.com/office/drawing/2014/main" id="{48CB1519-DD92-4620-9415-465A7777DD91}"/>
                </a:ext>
              </a:extLst>
            </p:cNvPr>
            <p:cNvCxnSpPr/>
            <p:nvPr/>
          </p:nvCxnSpPr>
          <p:spPr>
            <a:xfrm flipH="1">
              <a:off x="4333720" y="3366552"/>
              <a:ext cx="219310" cy="6909"/>
            </a:xfrm>
            <a:prstGeom prst="straightConnector1">
              <a:avLst/>
            </a:prstGeom>
            <a:noFill/>
            <a:ln w="25400" cap="flat" cmpd="sng" algn="ctr">
              <a:solidFill>
                <a:sysClr val="windowText" lastClr="000000"/>
              </a:solidFill>
              <a:prstDash val="solid"/>
              <a:tailEnd type="none"/>
            </a:ln>
            <a:effectLst/>
          </p:spPr>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CDC574BA-C0AD-4D45-88CE-C7B8E74DA5CE}"/>
                    </a:ext>
                  </a:extLst>
                </p:cNvPr>
                <p:cNvSpPr/>
                <p:nvPr/>
              </p:nvSpPr>
              <p:spPr>
                <a:xfrm>
                  <a:off x="5630695" y="1980934"/>
                  <a:ext cx="1309781" cy="57913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rPr>
                          <m:t>𝐽</m:t>
                        </m:r>
                        <m:r>
                          <a:rPr kumimoji="0" lang="en-GB" sz="1600" b="0" i="1" u="none" strike="noStrike" kern="0" cap="none" spc="0" normalizeH="0" baseline="-25000" noProof="0" dirty="0" err="1" smtClean="0">
                            <a:ln>
                              <a:noFill/>
                            </a:ln>
                            <a:solidFill>
                              <a:prstClr val="black"/>
                            </a:solidFill>
                            <a:effectLst/>
                            <a:uLnTx/>
                            <a:uFillTx/>
                            <a:latin typeface="Cambria Math" panose="02040503050406030204" pitchFamily="18" charset="0"/>
                          </a:rPr>
                          <m:t>𝑐</m:t>
                        </m:r>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rPr>
                          <m:t>(</m:t>
                        </m:r>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rPr>
                          <m:t>𝑡</m:t>
                        </m:r>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rPr>
                          <m:t>)∼</m:t>
                        </m:r>
                        <m:r>
                          <a:rPr kumimoji="0" lang="en-GB" sz="1600" b="0" i="1" u="none" strike="noStrike" kern="0" cap="none" spc="0" normalizeH="0" baseline="0" noProof="0" dirty="0" err="1" smtClean="0">
                            <a:ln>
                              <a:noFill/>
                            </a:ln>
                            <a:solidFill>
                              <a:prstClr val="black"/>
                            </a:solidFill>
                            <a:effectLst/>
                            <a:uLnTx/>
                            <a:uFillTx/>
                            <a:latin typeface="Cambria Math" panose="02040503050406030204" pitchFamily="18" charset="0"/>
                          </a:rPr>
                          <m:t>𝑒</m:t>
                        </m:r>
                        <m:r>
                          <a:rPr kumimoji="0" lang="en-GB" sz="1600" b="0" i="1" u="none" strike="noStrike" kern="0" cap="none" spc="0" normalizeH="0" baseline="30000" noProof="0" dirty="0" err="1" smtClean="0">
                            <a:ln>
                              <a:noFill/>
                            </a:ln>
                            <a:solidFill>
                              <a:prstClr val="black"/>
                            </a:solidFill>
                            <a:effectLst/>
                            <a:uLnTx/>
                            <a:uFillTx/>
                            <a:latin typeface="Cambria Math" panose="02040503050406030204" pitchFamily="18" charset="0"/>
                          </a:rPr>
                          <m:t>𝑖</m:t>
                        </m:r>
                        <m:r>
                          <a:rPr kumimoji="0" lang="en-US" sz="1600" b="0" i="1" u="none" strike="noStrike" kern="0" cap="none" spc="0" normalizeH="0" baseline="30000" noProof="0" dirty="0" smtClean="0">
                            <a:ln>
                              <a:noFill/>
                            </a:ln>
                            <a:solidFill>
                              <a:prstClr val="black"/>
                            </a:solidFill>
                            <a:effectLst/>
                            <a:uLnTx/>
                            <a:uFillTx/>
                            <a:latin typeface="Cambria Math" panose="02040503050406030204" pitchFamily="18" charset="0"/>
                          </a:rPr>
                          <m:t>𝜔</m:t>
                        </m:r>
                        <m:r>
                          <a:rPr kumimoji="0" lang="en-GB" sz="1600" b="0" i="1" u="none" strike="noStrike" kern="0" cap="none" spc="0" normalizeH="0" baseline="30000" noProof="0" dirty="0" err="1" smtClean="0">
                            <a:ln>
                              <a:noFill/>
                            </a:ln>
                            <a:solidFill>
                              <a:prstClr val="black"/>
                            </a:solidFill>
                            <a:effectLst/>
                            <a:uLnTx/>
                            <a:uFillTx/>
                            <a:latin typeface="Cambria Math" panose="02040503050406030204" pitchFamily="18" charset="0"/>
                            <a:sym typeface="Mathematica1"/>
                          </a:rPr>
                          <m:t>𝑡</m:t>
                        </m:r>
                      </m:oMath>
                    </m:oMathPara>
                  </a14:m>
                  <a:endParaRPr kumimoji="0" lang="en-GB" sz="1600" b="0" i="0" u="none" strike="noStrike" kern="0" cap="none" spc="0" normalizeH="0" baseline="30000" noProof="0" dirty="0">
                    <a:ln>
                      <a:noFill/>
                    </a:ln>
                    <a:solidFill>
                      <a:prstClr val="black"/>
                    </a:solidFill>
                    <a:effectLst/>
                    <a:uLnTx/>
                    <a:uFillTx/>
                    <a:sym typeface="Mathematica1"/>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rPr>
                    <a:t>in </a:t>
                  </a:r>
                  <a14:m>
                    <m:oMath xmlns:m="http://schemas.openxmlformats.org/officeDocument/2006/math">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rPr>
                        <m:t>𝑥</m:t>
                      </m:r>
                    </m:oMath>
                  </a14:m>
                  <a:r>
                    <a:rPr kumimoji="0" lang="en-GB" sz="1600" b="0" i="0" u="none" strike="noStrike" kern="0" cap="none" spc="0" normalizeH="0" baseline="0" noProof="0" dirty="0">
                      <a:ln>
                        <a:noFill/>
                      </a:ln>
                      <a:solidFill>
                        <a:prstClr val="black"/>
                      </a:solidFill>
                      <a:effectLst/>
                      <a:uLnTx/>
                      <a:uFillTx/>
                    </a:rPr>
                    <a:t>-direction</a:t>
                  </a:r>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48" name="Rectangle 47">
                  <a:extLst>
                    <a:ext uri="{FF2B5EF4-FFF2-40B4-BE49-F238E27FC236}">
                      <a16:creationId xmlns:a16="http://schemas.microsoft.com/office/drawing/2014/main" id="{CDC574BA-C0AD-4D45-88CE-C7B8E74DA5CE}"/>
                    </a:ext>
                  </a:extLst>
                </p:cNvPr>
                <p:cNvSpPr>
                  <a:spLocks noRot="1" noChangeAspect="1" noMove="1" noResize="1" noEditPoints="1" noAdjustHandles="1" noChangeArrowheads="1" noChangeShapeType="1" noTextEdit="1"/>
                </p:cNvSpPr>
                <p:nvPr/>
              </p:nvSpPr>
              <p:spPr>
                <a:xfrm>
                  <a:off x="5630695" y="1980934"/>
                  <a:ext cx="1309781" cy="579133"/>
                </a:xfrm>
                <a:prstGeom prst="rect">
                  <a:avLst/>
                </a:prstGeom>
                <a:blipFill>
                  <a:blip r:embed="rId25"/>
                  <a:stretch>
                    <a:fillRect l="-4902" r="-4412" b="-17582"/>
                  </a:stretch>
                </a:blipFill>
              </p:spPr>
              <p:txBody>
                <a:bodyPr/>
                <a:lstStyle/>
                <a:p>
                  <a:r>
                    <a:rPr lang="en-IN">
                      <a:noFill/>
                    </a:rPr>
                    <a:t> </a:t>
                  </a:r>
                </a:p>
              </p:txBody>
            </p:sp>
          </mc:Fallback>
        </mc:AlternateContent>
        <p:cxnSp>
          <p:nvCxnSpPr>
            <p:cNvPr id="49" name="Straight Arrow Connector 48">
              <a:extLst>
                <a:ext uri="{FF2B5EF4-FFF2-40B4-BE49-F238E27FC236}">
                  <a16:creationId xmlns:a16="http://schemas.microsoft.com/office/drawing/2014/main" id="{A7DD4441-234D-4333-89D0-F99EADAF1FC6}"/>
                </a:ext>
              </a:extLst>
            </p:cNvPr>
            <p:cNvCxnSpPr>
              <a:cxnSpLocks/>
            </p:cNvCxnSpPr>
            <p:nvPr/>
          </p:nvCxnSpPr>
          <p:spPr>
            <a:xfrm flipH="1">
              <a:off x="440464" y="2851539"/>
              <a:ext cx="1054755" cy="1935"/>
            </a:xfrm>
            <a:prstGeom prst="straightConnector1">
              <a:avLst/>
            </a:prstGeom>
            <a:noFill/>
            <a:ln w="25400" cap="flat" cmpd="sng" algn="ctr">
              <a:solidFill>
                <a:srgbClr val="4F81BD">
                  <a:shade val="95000"/>
                  <a:satMod val="105000"/>
                </a:srgbClr>
              </a:solidFill>
              <a:prstDash val="solid"/>
              <a:tailEnd type="arrow"/>
            </a:ln>
            <a:effectLst/>
          </p:spPr>
        </p:cxnSp>
        <mc:AlternateContent xmlns:mc="http://schemas.openxmlformats.org/markup-compatibility/2006" xmlns:a14="http://schemas.microsoft.com/office/drawing/2010/main">
          <mc:Choice Requires="a14">
            <p:sp>
              <p:nvSpPr>
                <p:cNvPr id="50" name="TextBox 16">
                  <a:extLst>
                    <a:ext uri="{FF2B5EF4-FFF2-40B4-BE49-F238E27FC236}">
                      <a16:creationId xmlns:a16="http://schemas.microsoft.com/office/drawing/2014/main" id="{0FC064C6-D486-4CCE-8F82-C9CB674E1E3B}"/>
                    </a:ext>
                  </a:extLst>
                </p:cNvPr>
                <p:cNvSpPr txBox="1">
                  <a:spLocks noChangeArrowheads="1"/>
                </p:cNvSpPr>
                <p:nvPr/>
              </p:nvSpPr>
              <p:spPr bwMode="auto">
                <a:xfrm>
                  <a:off x="343936" y="2448749"/>
                  <a:ext cx="421147" cy="3385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𝑦</m:t>
                        </m:r>
                      </m:oMath>
                    </m:oMathPara>
                  </a14:m>
                  <a:endParaRPr lang="en-US" sz="1600" dirty="0">
                    <a:solidFill>
                      <a:prstClr val="black"/>
                    </a:solidFill>
                    <a:latin typeface="Calibri" pitchFamily="34" charset="0"/>
                  </a:endParaRPr>
                </a:p>
              </p:txBody>
            </p:sp>
          </mc:Choice>
          <mc:Fallback xmlns="">
            <p:sp>
              <p:nvSpPr>
                <p:cNvPr id="50" name="TextBox 16">
                  <a:extLst>
                    <a:ext uri="{FF2B5EF4-FFF2-40B4-BE49-F238E27FC236}">
                      <a16:creationId xmlns:a16="http://schemas.microsoft.com/office/drawing/2014/main" id="{0FC064C6-D486-4CCE-8F82-C9CB674E1E3B}"/>
                    </a:ext>
                  </a:extLst>
                </p:cNvPr>
                <p:cNvSpPr txBox="1">
                  <a:spLocks noRot="1" noChangeAspect="1" noMove="1" noResize="1" noEditPoints="1" noAdjustHandles="1" noChangeArrowheads="1" noChangeShapeType="1" noTextEdit="1"/>
                </p:cNvSpPr>
                <p:nvPr/>
              </p:nvSpPr>
              <p:spPr bwMode="auto">
                <a:xfrm>
                  <a:off x="343936" y="2448749"/>
                  <a:ext cx="421147" cy="338544"/>
                </a:xfrm>
                <a:prstGeom prst="rect">
                  <a:avLst/>
                </a:prstGeom>
                <a:blipFill>
                  <a:blip r:embed="rId26"/>
                  <a:stretch>
                    <a:fillRect b="-74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
          <p:nvSpPr>
            <p:cNvPr id="51" name="Arc 50">
              <a:extLst>
                <a:ext uri="{FF2B5EF4-FFF2-40B4-BE49-F238E27FC236}">
                  <a16:creationId xmlns:a16="http://schemas.microsoft.com/office/drawing/2014/main" id="{82529BE9-1CD9-4B61-9376-85096B814816}"/>
                </a:ext>
              </a:extLst>
            </p:cNvPr>
            <p:cNvSpPr/>
            <p:nvPr/>
          </p:nvSpPr>
          <p:spPr>
            <a:xfrm flipH="1">
              <a:off x="1261532" y="2207500"/>
              <a:ext cx="772111" cy="413139"/>
            </a:xfrm>
            <a:prstGeom prst="arc">
              <a:avLst>
                <a:gd name="adj1" fmla="val 18594580"/>
                <a:gd name="adj2" fmla="val 20931226"/>
              </a:avLst>
            </a:prstGeom>
            <a:noFill/>
            <a:ln w="25400" cap="flat" cmpd="sng" algn="ctr">
              <a:solidFill>
                <a:srgbClr val="00B050"/>
              </a:solidFill>
              <a:prstDash val="soli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a:ea typeface="+mn-ea"/>
                <a:cs typeface="+mn-cs"/>
              </a:endParaRPr>
            </a:p>
          </p:txBody>
        </p:sp>
        <p:sp>
          <p:nvSpPr>
            <p:cNvPr id="52" name="TextBox 39">
              <a:extLst>
                <a:ext uri="{FF2B5EF4-FFF2-40B4-BE49-F238E27FC236}">
                  <a16:creationId xmlns:a16="http://schemas.microsoft.com/office/drawing/2014/main" id="{025FB1ED-8282-4FE6-B90A-50900262AF83}"/>
                </a:ext>
              </a:extLst>
            </p:cNvPr>
            <p:cNvSpPr txBox="1">
              <a:spLocks noChangeArrowheads="1"/>
            </p:cNvSpPr>
            <p:nvPr/>
          </p:nvSpPr>
          <p:spPr bwMode="auto">
            <a:xfrm rot="18588377">
              <a:off x="4046029" y="2695084"/>
              <a:ext cx="1010289" cy="356627"/>
            </a:xfrm>
            <a:prstGeom prst="rect">
              <a:avLst/>
            </a:prstGeom>
            <a:noFill/>
            <a:ln>
              <a:noFill/>
            </a:ln>
          </p:spPr>
          <p:txBody>
            <a:bodyPr wrap="square"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b="1" dirty="0">
                  <a:solidFill>
                    <a:prstClr val="black"/>
                  </a:solidFill>
                  <a:latin typeface="Calibri" pitchFamily="34" charset="0"/>
                </a:rPr>
                <a:t>Bias-Tee</a:t>
              </a:r>
              <a:endParaRPr lang="en-US" sz="1600" b="1" baseline="30000" dirty="0">
                <a:solidFill>
                  <a:prstClr val="black"/>
                </a:solidFill>
                <a:latin typeface="Calibri" pitchFamily="34" charset="0"/>
              </a:endParaRPr>
            </a:p>
          </p:txBody>
        </p:sp>
        <p:sp>
          <p:nvSpPr>
            <p:cNvPr id="53" name="Up Arrow 117">
              <a:extLst>
                <a:ext uri="{FF2B5EF4-FFF2-40B4-BE49-F238E27FC236}">
                  <a16:creationId xmlns:a16="http://schemas.microsoft.com/office/drawing/2014/main" id="{547E4710-DA03-4769-9BA7-65E1F2F451E4}"/>
                </a:ext>
              </a:extLst>
            </p:cNvPr>
            <p:cNvSpPr/>
            <p:nvPr/>
          </p:nvSpPr>
          <p:spPr>
            <a:xfrm rot="16200000" flipH="1">
              <a:off x="2102320" y="1538084"/>
              <a:ext cx="264090" cy="484086"/>
            </a:xfrm>
            <a:prstGeom prst="upArrow">
              <a:avLst/>
            </a:prstGeom>
            <a:solidFill>
              <a:srgbClr val="0000FF"/>
            </a:solidFill>
            <a:ln w="25400" cap="flat" cmpd="sng" algn="ctr">
              <a:solidFill>
                <a:srgbClr val="0000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1A21C3-D841-47F4-A971-123500040431}"/>
                    </a:ext>
                  </a:extLst>
                </p:cNvPr>
                <p:cNvSpPr txBox="1"/>
                <p:nvPr/>
              </p:nvSpPr>
              <p:spPr>
                <a:xfrm>
                  <a:off x="4162808" y="1643811"/>
                  <a:ext cx="204799"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𝑤</m:t>
                        </m:r>
                      </m:oMath>
                    </m:oMathPara>
                  </a14:m>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54" name="TextBox 53">
                  <a:extLst>
                    <a:ext uri="{FF2B5EF4-FFF2-40B4-BE49-F238E27FC236}">
                      <a16:creationId xmlns:a16="http://schemas.microsoft.com/office/drawing/2014/main" id="{4F1A21C3-D841-47F4-A971-123500040431}"/>
                    </a:ext>
                  </a:extLst>
                </p:cNvPr>
                <p:cNvSpPr txBox="1">
                  <a:spLocks noRot="1" noChangeAspect="1" noMove="1" noResize="1" noEditPoints="1" noAdjustHandles="1" noChangeArrowheads="1" noChangeShapeType="1" noTextEdit="1"/>
                </p:cNvSpPr>
                <p:nvPr/>
              </p:nvSpPr>
              <p:spPr>
                <a:xfrm>
                  <a:off x="4162808" y="1643811"/>
                  <a:ext cx="204799" cy="246221"/>
                </a:xfrm>
                <a:prstGeom prst="rect">
                  <a:avLst/>
                </a:prstGeom>
                <a:blipFill>
                  <a:blip r:embed="rId27"/>
                  <a:stretch>
                    <a:fillRect l="-15625" r="-1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388A154-EAF6-4F25-8D34-2EBBB66637E2}"/>
                    </a:ext>
                  </a:extLst>
                </p:cNvPr>
                <p:cNvSpPr txBox="1"/>
                <p:nvPr/>
              </p:nvSpPr>
              <p:spPr>
                <a:xfrm>
                  <a:off x="3811589" y="2605069"/>
                  <a:ext cx="117147"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𝑙</m:t>
                        </m:r>
                      </m:oMath>
                    </m:oMathPara>
                  </a14:m>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55" name="TextBox 54">
                  <a:extLst>
                    <a:ext uri="{FF2B5EF4-FFF2-40B4-BE49-F238E27FC236}">
                      <a16:creationId xmlns:a16="http://schemas.microsoft.com/office/drawing/2014/main" id="{F388A154-EAF6-4F25-8D34-2EBBB66637E2}"/>
                    </a:ext>
                  </a:extLst>
                </p:cNvPr>
                <p:cNvSpPr txBox="1">
                  <a:spLocks noRot="1" noChangeAspect="1" noMove="1" noResize="1" noEditPoints="1" noAdjustHandles="1" noChangeArrowheads="1" noChangeShapeType="1" noTextEdit="1"/>
                </p:cNvSpPr>
                <p:nvPr/>
              </p:nvSpPr>
              <p:spPr>
                <a:xfrm>
                  <a:off x="3811589" y="2605069"/>
                  <a:ext cx="117147" cy="246221"/>
                </a:xfrm>
                <a:prstGeom prst="rect">
                  <a:avLst/>
                </a:prstGeom>
                <a:blipFill>
                  <a:blip r:embed="rId28"/>
                  <a:stretch>
                    <a:fillRect l="-47368" r="-31579" b="-102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B8C2334-304C-424E-9F93-613B51036009}"/>
                    </a:ext>
                  </a:extLst>
                </p:cNvPr>
                <p:cNvSpPr txBox="1"/>
                <p:nvPr/>
              </p:nvSpPr>
              <p:spPr>
                <a:xfrm>
                  <a:off x="2991654" y="1049889"/>
                  <a:ext cx="133241"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𝑡</m:t>
                        </m:r>
                      </m:oMath>
                    </m:oMathPara>
                  </a14:m>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56" name="TextBox 55">
                  <a:extLst>
                    <a:ext uri="{FF2B5EF4-FFF2-40B4-BE49-F238E27FC236}">
                      <a16:creationId xmlns:a16="http://schemas.microsoft.com/office/drawing/2014/main" id="{3B8C2334-304C-424E-9F93-613B51036009}"/>
                    </a:ext>
                  </a:extLst>
                </p:cNvPr>
                <p:cNvSpPr txBox="1">
                  <a:spLocks noRot="1" noChangeAspect="1" noMove="1" noResize="1" noEditPoints="1" noAdjustHandles="1" noChangeArrowheads="1" noChangeShapeType="1" noTextEdit="1"/>
                </p:cNvSpPr>
                <p:nvPr/>
              </p:nvSpPr>
              <p:spPr>
                <a:xfrm>
                  <a:off x="2991654" y="1049889"/>
                  <a:ext cx="133241" cy="246221"/>
                </a:xfrm>
                <a:prstGeom prst="rect">
                  <a:avLst/>
                </a:prstGeom>
                <a:blipFill>
                  <a:blip r:embed="rId29"/>
                  <a:stretch>
                    <a:fillRect l="-40000" r="-30000" b="-78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B9E4F8F-7EDB-4ACF-9945-3CFF219F8767}"/>
                    </a:ext>
                  </a:extLst>
                </p:cNvPr>
                <p:cNvSpPr txBox="1"/>
                <p:nvPr/>
              </p:nvSpPr>
              <p:spPr>
                <a:xfrm>
                  <a:off x="1312366" y="2001251"/>
                  <a:ext cx="167930"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𝜃</m:t>
                        </m:r>
                      </m:oMath>
                    </m:oMathPara>
                  </a14:m>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57" name="TextBox 56">
                  <a:extLst>
                    <a:ext uri="{FF2B5EF4-FFF2-40B4-BE49-F238E27FC236}">
                      <a16:creationId xmlns:a16="http://schemas.microsoft.com/office/drawing/2014/main" id="{6B9E4F8F-7EDB-4ACF-9945-3CFF219F8767}"/>
                    </a:ext>
                  </a:extLst>
                </p:cNvPr>
                <p:cNvSpPr txBox="1">
                  <a:spLocks noRot="1" noChangeAspect="1" noMove="1" noResize="1" noEditPoints="1" noAdjustHandles="1" noChangeArrowheads="1" noChangeShapeType="1" noTextEdit="1"/>
                </p:cNvSpPr>
                <p:nvPr/>
              </p:nvSpPr>
              <p:spPr>
                <a:xfrm>
                  <a:off x="1312366" y="2001251"/>
                  <a:ext cx="167930" cy="246221"/>
                </a:xfrm>
                <a:prstGeom prst="rect">
                  <a:avLst/>
                </a:prstGeom>
                <a:blipFill>
                  <a:blip r:embed="rId30"/>
                  <a:stretch>
                    <a:fillRect l="-34615" r="-30769" b="-102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6439B98-5E07-4CD6-BD66-D5BA3A3D980C}"/>
                    </a:ext>
                  </a:extLst>
                </p:cNvPr>
                <p:cNvSpPr txBox="1"/>
                <p:nvPr/>
              </p:nvSpPr>
              <p:spPr>
                <a:xfrm>
                  <a:off x="1084165" y="2207500"/>
                  <a:ext cx="237244"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𝒎</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58" name="TextBox 57">
                  <a:extLst>
                    <a:ext uri="{FF2B5EF4-FFF2-40B4-BE49-F238E27FC236}">
                      <a16:creationId xmlns:a16="http://schemas.microsoft.com/office/drawing/2014/main" id="{36439B98-5E07-4CD6-BD66-D5BA3A3D980C}"/>
                    </a:ext>
                  </a:extLst>
                </p:cNvPr>
                <p:cNvSpPr txBox="1">
                  <a:spLocks noRot="1" noChangeAspect="1" noMove="1" noResize="1" noEditPoints="1" noAdjustHandles="1" noChangeArrowheads="1" noChangeShapeType="1" noTextEdit="1"/>
                </p:cNvSpPr>
                <p:nvPr/>
              </p:nvSpPr>
              <p:spPr>
                <a:xfrm>
                  <a:off x="1084165" y="2207500"/>
                  <a:ext cx="237244" cy="246221"/>
                </a:xfrm>
                <a:prstGeom prst="rect">
                  <a:avLst/>
                </a:prstGeom>
                <a:blipFill>
                  <a:blip r:embed="rId31"/>
                  <a:stretch>
                    <a:fillRect l="-16216" r="-13514"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CB413FD-6B9C-45CB-81F9-717B22F74325}"/>
                    </a:ext>
                  </a:extLst>
                </p:cNvPr>
                <p:cNvSpPr txBox="1"/>
                <p:nvPr/>
              </p:nvSpPr>
              <p:spPr>
                <a:xfrm>
                  <a:off x="1161802" y="1368204"/>
                  <a:ext cx="171047"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𝜔</m:t>
                        </m:r>
                      </m:oMath>
                    </m:oMathPara>
                  </a14:m>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59" name="TextBox 58">
                  <a:extLst>
                    <a:ext uri="{FF2B5EF4-FFF2-40B4-BE49-F238E27FC236}">
                      <a16:creationId xmlns:a16="http://schemas.microsoft.com/office/drawing/2014/main" id="{ACB413FD-6B9C-45CB-81F9-717B22F74325}"/>
                    </a:ext>
                  </a:extLst>
                </p:cNvPr>
                <p:cNvSpPr txBox="1">
                  <a:spLocks noRot="1" noChangeAspect="1" noMove="1" noResize="1" noEditPoints="1" noAdjustHandles="1" noChangeArrowheads="1" noChangeShapeType="1" noTextEdit="1"/>
                </p:cNvSpPr>
                <p:nvPr/>
              </p:nvSpPr>
              <p:spPr>
                <a:xfrm>
                  <a:off x="1161802" y="1368204"/>
                  <a:ext cx="171047" cy="246221"/>
                </a:xfrm>
                <a:prstGeom prst="rect">
                  <a:avLst/>
                </a:prstGeom>
                <a:blipFill>
                  <a:blip r:embed="rId32"/>
                  <a:stretch>
                    <a:fillRect l="-30769" r="-26923"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F468A35-4C94-4030-8640-243D0E637CBF}"/>
                    </a:ext>
                  </a:extLst>
                </p:cNvPr>
                <p:cNvSpPr txBox="1"/>
                <p:nvPr/>
              </p:nvSpPr>
              <p:spPr>
                <a:xfrm>
                  <a:off x="2544031" y="1668286"/>
                  <a:ext cx="207877"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rPr>
                              <m:t>𝐽</m:t>
                            </m:r>
                          </m:e>
                          <m:sub>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rPr>
                              <m:t>𝑆</m:t>
                            </m:r>
                          </m:sub>
                        </m:sSub>
                      </m:oMath>
                    </m:oMathPara>
                  </a14:m>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80" name="TextBox 79">
                  <a:extLst>
                    <a:ext uri="{FF2B5EF4-FFF2-40B4-BE49-F238E27FC236}">
                      <a16:creationId xmlns:a16="http://schemas.microsoft.com/office/drawing/2014/main" id="{6F468A35-4C94-4030-8640-243D0E637CBF}"/>
                    </a:ext>
                  </a:extLst>
                </p:cNvPr>
                <p:cNvSpPr txBox="1">
                  <a:spLocks noRot="1" noChangeAspect="1" noMove="1" noResize="1" noEditPoints="1" noAdjustHandles="1" noChangeArrowheads="1" noChangeShapeType="1" noTextEdit="1"/>
                </p:cNvSpPr>
                <p:nvPr/>
              </p:nvSpPr>
              <p:spPr>
                <a:xfrm>
                  <a:off x="2544031" y="1668286"/>
                  <a:ext cx="207877" cy="246221"/>
                </a:xfrm>
                <a:prstGeom prst="rect">
                  <a:avLst/>
                </a:prstGeom>
                <a:blipFill>
                  <a:blip r:embed="rId33"/>
                  <a:stretch>
                    <a:fillRect l="-37500" r="-9375" b="-35897"/>
                  </a:stretch>
                </a:blipFill>
              </p:spPr>
              <p:txBody>
                <a:bodyPr/>
                <a:lstStyle/>
                <a:p>
                  <a:r>
                    <a:rPr lang="en-IN">
                      <a:noFill/>
                    </a:rPr>
                    <a:t> </a:t>
                  </a:r>
                </a:p>
              </p:txBody>
            </p:sp>
          </mc:Fallback>
        </mc:AlternateContent>
        <p:sp>
          <p:nvSpPr>
            <p:cNvPr id="81" name="Oval 80">
              <a:extLst>
                <a:ext uri="{FF2B5EF4-FFF2-40B4-BE49-F238E27FC236}">
                  <a16:creationId xmlns:a16="http://schemas.microsoft.com/office/drawing/2014/main" id="{2E1CE3C6-D2D9-4599-9225-0CE28836A51C}"/>
                </a:ext>
              </a:extLst>
            </p:cNvPr>
            <p:cNvSpPr/>
            <p:nvPr/>
          </p:nvSpPr>
          <p:spPr>
            <a:xfrm rot="1500000">
              <a:off x="2834692" y="1463959"/>
              <a:ext cx="307071" cy="307071"/>
            </a:xfrm>
            <a:prstGeom prst="ellipse">
              <a:avLst/>
            </a:prstGeom>
            <a:solidFill>
              <a:srgbClr val="9BBB59">
                <a:lumMod val="75000"/>
              </a:srgbClr>
            </a:solidFill>
            <a:ln w="25400" cap="flat" cmpd="sng" algn="ctr">
              <a:solidFill>
                <a:srgbClr val="9BBB59">
                  <a:lumMod val="75000"/>
                </a:srgbClr>
              </a:solidFill>
              <a:prstDash val="solid"/>
            </a:ln>
            <a:effectLst/>
            <a:scene3d>
              <a:camera prst="orthographicFront"/>
              <a:lightRig rig="threePt" dir="t"/>
            </a:scene3d>
            <a:sp3d extrusionH="209550" prstMaterial="matt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6</a:t>
              </a:r>
            </a:p>
          </p:txBody>
        </p:sp>
        <p:sp>
          <p:nvSpPr>
            <p:cNvPr id="82" name="Oval 81">
              <a:extLst>
                <a:ext uri="{FF2B5EF4-FFF2-40B4-BE49-F238E27FC236}">
                  <a16:creationId xmlns:a16="http://schemas.microsoft.com/office/drawing/2014/main" id="{85A5C3CB-83B7-4470-BA18-0684B071C6F0}"/>
                </a:ext>
              </a:extLst>
            </p:cNvPr>
            <p:cNvSpPr/>
            <p:nvPr/>
          </p:nvSpPr>
          <p:spPr>
            <a:xfrm rot="1500000">
              <a:off x="2710870" y="2432129"/>
              <a:ext cx="307071" cy="307071"/>
            </a:xfrm>
            <a:prstGeom prst="ellipse">
              <a:avLst/>
            </a:prstGeom>
            <a:solidFill>
              <a:srgbClr val="9BBB59">
                <a:lumMod val="75000"/>
              </a:srgbClr>
            </a:solidFill>
            <a:ln w="254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5</a:t>
              </a:r>
            </a:p>
          </p:txBody>
        </p:sp>
      </p:grpSp>
      <p:sp>
        <p:nvSpPr>
          <p:cNvPr id="3" name="TextBox 2">
            <a:extLst>
              <a:ext uri="{FF2B5EF4-FFF2-40B4-BE49-F238E27FC236}">
                <a16:creationId xmlns:a16="http://schemas.microsoft.com/office/drawing/2014/main" id="{FB5E52D0-CE5E-40E0-B5EA-40219E72A1CA}"/>
              </a:ext>
            </a:extLst>
          </p:cNvPr>
          <p:cNvSpPr txBox="1"/>
          <p:nvPr/>
        </p:nvSpPr>
        <p:spPr>
          <a:xfrm>
            <a:off x="206290" y="3966537"/>
            <a:ext cx="8731420"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b="0" i="0" dirty="0">
                <a:solidFill>
                  <a:srgbClr val="202124"/>
                </a:solidFill>
                <a:effectLst/>
              </a:rPr>
              <a:t>In ST-FMR experiments, an </a:t>
            </a:r>
            <a:r>
              <a:rPr lang="en-US" sz="2400" b="1" i="0" dirty="0">
                <a:solidFill>
                  <a:srgbClr val="202124"/>
                </a:solidFill>
                <a:effectLst/>
              </a:rPr>
              <a:t>alternating </a:t>
            </a:r>
            <a:r>
              <a:rPr lang="en-US" sz="2400" i="0" dirty="0">
                <a:solidFill>
                  <a:srgbClr val="202124"/>
                </a:solidFill>
                <a:effectLst/>
              </a:rPr>
              <a:t>current</a:t>
            </a:r>
            <a:r>
              <a:rPr lang="en-US" sz="2400" b="1" i="0" dirty="0">
                <a:solidFill>
                  <a:srgbClr val="202124"/>
                </a:solidFill>
                <a:effectLst/>
              </a:rPr>
              <a:t> </a:t>
            </a:r>
            <a:r>
              <a:rPr lang="en-US" sz="2400" b="0" i="0" dirty="0">
                <a:solidFill>
                  <a:srgbClr val="202124"/>
                </a:solidFill>
                <a:effectLst/>
              </a:rPr>
              <a:t>in spin-orbit materials drives the magnetization precession in an adjacent magnet via direct spin Hall effect (SHE)</a:t>
            </a:r>
          </a:p>
          <a:p>
            <a:pPr marL="285750" indent="-285750" algn="just">
              <a:buFont typeface="Arial" panose="020B0604020202020204" pitchFamily="34" charset="0"/>
              <a:buChar char="•"/>
            </a:pPr>
            <a:r>
              <a:rPr lang="en-US" sz="2400" dirty="0">
                <a:solidFill>
                  <a:srgbClr val="202124"/>
                </a:solidFill>
              </a:rPr>
              <a:t>I</a:t>
            </a:r>
            <a:r>
              <a:rPr lang="en-US" sz="2400" b="0" i="0" dirty="0">
                <a:solidFill>
                  <a:srgbClr val="202124"/>
                </a:solidFill>
                <a:effectLst/>
              </a:rPr>
              <a:t>t pumps spins into the spin-orbit layer detected as a charge voltage/current via inverse spin Hall effect (ISHE)</a:t>
            </a:r>
          </a:p>
          <a:p>
            <a:pPr marL="285750" indent="-285750" algn="just">
              <a:buFont typeface="Arial" panose="020B0604020202020204" pitchFamily="34" charset="0"/>
              <a:buChar char="•"/>
            </a:pPr>
            <a:r>
              <a:rPr lang="en-US" sz="2400" dirty="0">
                <a:solidFill>
                  <a:srgbClr val="202124"/>
                </a:solidFill>
              </a:rPr>
              <a:t>RF signal generator, spectrum analyzer and electromagnet</a:t>
            </a:r>
          </a:p>
          <a:p>
            <a:pPr marL="285750" indent="-285750" algn="just">
              <a:buFont typeface="Arial" panose="020B0604020202020204" pitchFamily="34" charset="0"/>
              <a:buChar char="•"/>
            </a:pPr>
            <a:r>
              <a:rPr lang="en-US" sz="2400" b="1" i="0" dirty="0">
                <a:solidFill>
                  <a:srgbClr val="202124"/>
                </a:solidFill>
                <a:effectLst/>
              </a:rPr>
              <a:t>B</a:t>
            </a:r>
            <a:r>
              <a:rPr lang="en-US" sz="2400" b="1" dirty="0">
                <a:solidFill>
                  <a:srgbClr val="202124"/>
                </a:solidFill>
              </a:rPr>
              <a:t>ias-Tee</a:t>
            </a:r>
            <a:r>
              <a:rPr lang="en-US" sz="2400" dirty="0">
                <a:solidFill>
                  <a:srgbClr val="202124"/>
                </a:solidFill>
              </a:rPr>
              <a:t>: Simultaneous application of AC and detection of DC</a:t>
            </a:r>
            <a:endParaRPr lang="en-US" sz="2400" b="0" i="0" dirty="0">
              <a:solidFill>
                <a:srgbClr val="202124"/>
              </a:solidFill>
              <a:effectLst/>
            </a:endParaRPr>
          </a:p>
          <a:p>
            <a:pPr marL="285750" indent="-285750" algn="just">
              <a:buFont typeface="Arial" panose="020B0604020202020204" pitchFamily="34" charset="0"/>
              <a:buChar char="•"/>
            </a:pPr>
            <a:endParaRPr lang="en-IN" sz="2400" dirty="0"/>
          </a:p>
        </p:txBody>
      </p:sp>
      <p:pic>
        <p:nvPicPr>
          <p:cNvPr id="83" name="Picture 82">
            <a:extLst>
              <a:ext uri="{FF2B5EF4-FFF2-40B4-BE49-F238E27FC236}">
                <a16:creationId xmlns:a16="http://schemas.microsoft.com/office/drawing/2014/main" id="{DAAAA14A-555C-44C4-82DE-8B3C7396C1E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392755" y="839291"/>
            <a:ext cx="2718611" cy="1548654"/>
          </a:xfrm>
          <a:prstGeom prst="rect">
            <a:avLst/>
          </a:prstGeom>
        </p:spPr>
      </p:pic>
      <p:sp>
        <p:nvSpPr>
          <p:cNvPr id="86" name="TextBox 85">
            <a:extLst>
              <a:ext uri="{FF2B5EF4-FFF2-40B4-BE49-F238E27FC236}">
                <a16:creationId xmlns:a16="http://schemas.microsoft.com/office/drawing/2014/main" id="{1EA62F26-E9BD-402E-9DAD-DE9AEC0EEE8B}"/>
              </a:ext>
            </a:extLst>
          </p:cNvPr>
          <p:cNvSpPr txBox="1"/>
          <p:nvPr/>
        </p:nvSpPr>
        <p:spPr>
          <a:xfrm>
            <a:off x="7885498" y="1018571"/>
            <a:ext cx="943602" cy="400110"/>
          </a:xfrm>
          <a:prstGeom prst="rect">
            <a:avLst/>
          </a:prstGeom>
          <a:noFill/>
        </p:spPr>
        <p:txBody>
          <a:bodyPr wrap="square" rtlCol="0">
            <a:spAutoFit/>
          </a:bodyPr>
          <a:lstStyle/>
          <a:p>
            <a:pPr algn="ctr"/>
            <a:r>
              <a:rPr lang="en-IN" sz="2000" b="1" dirty="0">
                <a:solidFill>
                  <a:srgbClr val="0000FF"/>
                </a:solidFill>
              </a:rPr>
              <a:t>10 GHz</a:t>
            </a:r>
          </a:p>
        </p:txBody>
      </p:sp>
      <p:pic>
        <p:nvPicPr>
          <p:cNvPr id="60" name="Picture 59">
            <a:extLst>
              <a:ext uri="{FF2B5EF4-FFF2-40B4-BE49-F238E27FC236}">
                <a16:creationId xmlns:a16="http://schemas.microsoft.com/office/drawing/2014/main" id="{389893FE-199D-4AD9-BFD0-763AC71DE28E}"/>
              </a:ext>
            </a:extLst>
          </p:cNvPr>
          <p:cNvPicPr>
            <a:picLocks noChangeAspect="1"/>
          </p:cNvPicPr>
          <p:nvPr/>
        </p:nvPicPr>
        <p:blipFill>
          <a:blip r:embed="rId35"/>
          <a:stretch>
            <a:fillRect/>
          </a:stretch>
        </p:blipFill>
        <p:spPr>
          <a:xfrm>
            <a:off x="6377358" y="2472249"/>
            <a:ext cx="2743200" cy="1438275"/>
          </a:xfrm>
          <a:prstGeom prst="rect">
            <a:avLst/>
          </a:prstGeom>
        </p:spPr>
      </p:pic>
      <p:sp>
        <p:nvSpPr>
          <p:cNvPr id="88" name="TextBox 87">
            <a:extLst>
              <a:ext uri="{FF2B5EF4-FFF2-40B4-BE49-F238E27FC236}">
                <a16:creationId xmlns:a16="http://schemas.microsoft.com/office/drawing/2014/main" id="{F915F1B0-FF92-4ACF-B6FD-7681B4E16D61}"/>
              </a:ext>
            </a:extLst>
          </p:cNvPr>
          <p:cNvSpPr txBox="1"/>
          <p:nvPr/>
        </p:nvSpPr>
        <p:spPr>
          <a:xfrm>
            <a:off x="8075381" y="2602657"/>
            <a:ext cx="1035985" cy="400110"/>
          </a:xfrm>
          <a:prstGeom prst="rect">
            <a:avLst/>
          </a:prstGeom>
          <a:noFill/>
        </p:spPr>
        <p:txBody>
          <a:bodyPr wrap="square" rtlCol="0">
            <a:spAutoFit/>
          </a:bodyPr>
          <a:lstStyle/>
          <a:p>
            <a:pPr algn="ctr"/>
            <a:r>
              <a:rPr lang="en-IN" sz="2000" b="1" dirty="0">
                <a:solidFill>
                  <a:srgbClr val="0000FF"/>
                </a:solidFill>
              </a:rPr>
              <a:t>100 KHz</a:t>
            </a:r>
          </a:p>
        </p:txBody>
      </p:sp>
    </p:spTree>
    <p:extLst>
      <p:ext uri="{BB962C8B-B14F-4D97-AF65-F5344CB8AC3E}">
        <p14:creationId xmlns:p14="http://schemas.microsoft.com/office/powerpoint/2010/main" val="183839318"/>
      </p:ext>
    </p:extLst>
  </p:cSld>
  <p:clrMapOvr>
    <a:masterClrMapping/>
  </p:clrMapOvr>
  <mc:AlternateContent xmlns:mc="http://schemas.openxmlformats.org/markup-compatibility/2006" xmlns:p14="http://schemas.microsoft.com/office/powerpoint/2010/main">
    <mc:Choice Requires="p14">
      <p:transition spd="slow" p14:dur="2000" advTm="57871"/>
    </mc:Choice>
    <mc:Fallback xmlns="">
      <p:transition spd="slow" advTm="5787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9618B-FB50-4645-A3F4-2D5195A92B00}"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3"/>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400175" algn="l"/>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5" name="Rectangle 12"/>
          <p:cNvSpPr>
            <a:spLocks noChangeArrowheads="1"/>
          </p:cNvSpPr>
          <p:nvPr/>
        </p:nvSpPr>
        <p:spPr bwMode="auto">
          <a:xfrm>
            <a:off x="152400" y="609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400175" algn="l"/>
              </a:tabLst>
              <a:defRPr/>
            </a:pPr>
            <a:br>
              <a:rPr kumimoji="0" lang="en-US" sz="1100" b="0" i="0" u="none" strike="noStrike" kern="1200" cap="none" spc="0" normalizeH="0" baseline="0" noProof="0">
                <a:ln>
                  <a:noFill/>
                </a:ln>
                <a:solidFill>
                  <a:prstClr val="black"/>
                </a:solidFill>
                <a:effectLst/>
                <a:uLnTx/>
                <a:uFillTx/>
                <a:latin typeface="Calibri" pitchFamily="34" charset="0"/>
                <a:ea typeface="Times New Roman" pitchFamily="18" charset="0"/>
                <a:cs typeface="Times New Roman" pitchFamily="18" charset="0"/>
              </a:rPr>
            </a:b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78" name="Title 1"/>
          <p:cNvSpPr>
            <a:spLocks noGrp="1"/>
          </p:cNvSpPr>
          <p:nvPr>
            <p:ph type="title"/>
          </p:nvPr>
        </p:nvSpPr>
        <p:spPr>
          <a:xfrm>
            <a:off x="0" y="-152400"/>
            <a:ext cx="9144000" cy="1143000"/>
          </a:xfrm>
        </p:spPr>
        <p:txBody>
          <a:bodyPr>
            <a:normAutofit/>
          </a:bodyPr>
          <a:lstStyle/>
          <a:p>
            <a:r>
              <a:rPr lang="en-US" b="1" dirty="0"/>
              <a:t> </a:t>
            </a:r>
            <a:r>
              <a:rPr lang="en-US" dirty="0"/>
              <a:t>Switching perpendicular magnets</a:t>
            </a:r>
          </a:p>
        </p:txBody>
      </p:sp>
      <p:pic>
        <p:nvPicPr>
          <p:cNvPr id="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5796" y="1237785"/>
            <a:ext cx="2761965" cy="2021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Rectangle 48"/>
          <p:cNvSpPr/>
          <p:nvPr/>
        </p:nvSpPr>
        <p:spPr>
          <a:xfrm>
            <a:off x="6774872" y="1106269"/>
            <a:ext cx="239255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van den Brink et al</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APL 104, 012403 (2014)</a:t>
            </a:r>
          </a:p>
        </p:txBody>
      </p:sp>
      <p:sp>
        <p:nvSpPr>
          <p:cNvPr id="51" name="TextBox 88"/>
          <p:cNvSpPr txBox="1">
            <a:spLocks noChangeArrowheads="1"/>
          </p:cNvSpPr>
          <p:nvPr/>
        </p:nvSpPr>
        <p:spPr bwMode="auto">
          <a:xfrm>
            <a:off x="3882139" y="5855535"/>
            <a:ext cx="5203309" cy="707876"/>
          </a:xfrm>
          <a:prstGeom prst="rect">
            <a:avLst/>
          </a:prstGeom>
          <a:solidFill>
            <a:schemeClr val="accent6">
              <a:lumMod val="40000"/>
              <a:lumOff val="60000"/>
            </a:schemeClr>
          </a:solid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Arial" pitchFamily="34" charset="0"/>
                <a:ea typeface="+mn-ea"/>
                <a:cs typeface="Arial" pitchFamily="34" charset="0"/>
              </a:rPr>
              <a:t>Difficult to create gradient experimentally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Arial" pitchFamily="34" charset="0"/>
                <a:ea typeface="+mn-ea"/>
                <a:cs typeface="Arial" pitchFamily="34" charset="0"/>
              </a:rPr>
              <a:t> in small 10 nm dimensions </a:t>
            </a: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pic>
        <p:nvPicPr>
          <p:cNvPr id="410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 y="4574031"/>
            <a:ext cx="3671047"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730532"/>
            <a:ext cx="2876153" cy="144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TextBox 88"/>
          <p:cNvSpPr txBox="1">
            <a:spLocks noChangeArrowheads="1"/>
          </p:cNvSpPr>
          <p:nvPr/>
        </p:nvSpPr>
        <p:spPr bwMode="auto">
          <a:xfrm>
            <a:off x="4213784" y="3202868"/>
            <a:ext cx="3138217" cy="369322"/>
          </a:xfrm>
          <a:prstGeom prst="rect">
            <a:avLst/>
          </a:prstGeom>
          <a:no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Passing perpendicular J</a:t>
            </a:r>
            <a:r>
              <a:rPr kumimoji="0" lang="en-US" sz="1800" b="1" i="0" u="none" strike="noStrike" kern="1200" cap="none" spc="0" normalizeH="0" baseline="-25000" noProof="0" dirty="0">
                <a:ln>
                  <a:noFill/>
                </a:ln>
                <a:solidFill>
                  <a:prstClr val="black"/>
                </a:solidFill>
                <a:effectLst/>
                <a:uLnTx/>
                <a:uFillTx/>
                <a:latin typeface="Arial" pitchFamily="34" charset="0"/>
                <a:ea typeface="+mn-ea"/>
                <a:cs typeface="Arial" pitchFamily="34" charset="0"/>
              </a:rPr>
              <a:t>STT</a:t>
            </a:r>
          </a:p>
        </p:txBody>
      </p:sp>
      <p:sp>
        <p:nvSpPr>
          <p:cNvPr id="53" name="TextBox 88"/>
          <p:cNvSpPr txBox="1">
            <a:spLocks noChangeArrowheads="1"/>
          </p:cNvSpPr>
          <p:nvPr/>
        </p:nvSpPr>
        <p:spPr bwMode="auto">
          <a:xfrm>
            <a:off x="-343031" y="4432792"/>
            <a:ext cx="2847835" cy="369322"/>
          </a:xfrm>
          <a:prstGeom prst="rect">
            <a:avLst/>
          </a:prstGeom>
          <a:no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Lateral asymmetry</a:t>
            </a:r>
            <a:endParaRPr kumimoji="0" lang="en-US" sz="1800" b="1" i="0" u="none" strike="noStrike" kern="1200" cap="none" spc="0" normalizeH="0" baseline="-25000" noProof="0" dirty="0">
              <a:ln>
                <a:noFill/>
              </a:ln>
              <a:solidFill>
                <a:prstClr val="black"/>
              </a:solidFill>
              <a:effectLst/>
              <a:uLnTx/>
              <a:uFillTx/>
              <a:latin typeface="Arial" pitchFamily="34" charset="0"/>
              <a:ea typeface="+mn-ea"/>
              <a:cs typeface="Arial" pitchFamily="34" charset="0"/>
            </a:endParaRPr>
          </a:p>
        </p:txBody>
      </p:sp>
      <p:sp>
        <p:nvSpPr>
          <p:cNvPr id="54" name="TextBox 88"/>
          <p:cNvSpPr txBox="1">
            <a:spLocks noChangeArrowheads="1"/>
          </p:cNvSpPr>
          <p:nvPr/>
        </p:nvSpPr>
        <p:spPr bwMode="auto">
          <a:xfrm>
            <a:off x="7543800" y="4230479"/>
            <a:ext cx="1425054" cy="646321"/>
          </a:xfrm>
          <a:prstGeom prst="rect">
            <a:avLst/>
          </a:prstGeom>
          <a:no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Tilted anisotropy</a:t>
            </a:r>
            <a:endParaRPr kumimoji="0" lang="en-US" sz="1800" b="1" i="0" u="none" strike="noStrike" kern="1200" cap="none" spc="0" normalizeH="0" baseline="-25000" noProof="0" dirty="0">
              <a:ln>
                <a:noFill/>
              </a:ln>
              <a:solidFill>
                <a:prstClr val="black"/>
              </a:solidFill>
              <a:effectLst/>
              <a:uLnTx/>
              <a:uFillTx/>
              <a:latin typeface="Arial" pitchFamily="34" charset="0"/>
              <a:ea typeface="+mn-ea"/>
              <a:cs typeface="Arial" pitchFamily="34" charset="0"/>
            </a:endParaRPr>
          </a:p>
        </p:txBody>
      </p:sp>
      <p:sp>
        <p:nvSpPr>
          <p:cNvPr id="55" name="TextBox 88"/>
          <p:cNvSpPr txBox="1">
            <a:spLocks noChangeArrowheads="1"/>
          </p:cNvSpPr>
          <p:nvPr/>
        </p:nvSpPr>
        <p:spPr bwMode="auto">
          <a:xfrm>
            <a:off x="662071" y="6096000"/>
            <a:ext cx="2194446" cy="369322"/>
          </a:xfrm>
          <a:prstGeom prst="rect">
            <a:avLst/>
          </a:prstGeom>
          <a:solidFill>
            <a:schemeClr val="accent3">
              <a:lumMod val="20000"/>
              <a:lumOff val="80000"/>
            </a:schemeClr>
          </a:solid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pitchFamily="34" charset="0"/>
                <a:ea typeface="+mn-ea"/>
                <a:cs typeface="Arial" pitchFamily="34" charset="0"/>
              </a:rPr>
              <a:t>Issue with scaling</a:t>
            </a:r>
          </a:p>
        </p:txBody>
      </p:sp>
      <p:sp>
        <p:nvSpPr>
          <p:cNvPr id="56" name="TextBox 88"/>
          <p:cNvSpPr txBox="1">
            <a:spLocks noChangeArrowheads="1"/>
          </p:cNvSpPr>
          <p:nvPr/>
        </p:nvSpPr>
        <p:spPr bwMode="auto">
          <a:xfrm>
            <a:off x="6965490" y="2090918"/>
            <a:ext cx="2110853" cy="830987"/>
          </a:xfrm>
          <a:prstGeom prst="rect">
            <a:avLst/>
          </a:prstGeom>
          <a:solidFill>
            <a:schemeClr val="accent6">
              <a:lumMod val="40000"/>
              <a:lumOff val="60000"/>
            </a:schemeClr>
          </a:solid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Arial" pitchFamily="34" charset="0"/>
                <a:ea typeface="+mn-ea"/>
                <a:cs typeface="Arial" pitchFamily="34" charset="0"/>
              </a:rPr>
              <a:t>Does not help much compared to ONLY using J</a:t>
            </a:r>
            <a:r>
              <a:rPr kumimoji="0" lang="en-US" sz="1600" b="1" i="0" u="none" strike="noStrike" kern="1200" cap="none" spc="0" normalizeH="0" baseline="-25000" noProof="0" dirty="0">
                <a:ln>
                  <a:noFill/>
                </a:ln>
                <a:solidFill>
                  <a:srgbClr val="C00000"/>
                </a:solidFill>
                <a:effectLst/>
                <a:uLnTx/>
                <a:uFillTx/>
                <a:latin typeface="Arial" pitchFamily="34" charset="0"/>
                <a:ea typeface="+mn-ea"/>
                <a:cs typeface="Arial" pitchFamily="34" charset="0"/>
              </a:rPr>
              <a:t>STT</a:t>
            </a:r>
            <a:endParaRPr kumimoji="0" lang="en-US" sz="1600" b="0" i="0" u="none" strike="noStrike" kern="1200" cap="none" spc="0" normalizeH="0" baseline="-25000" noProof="0" dirty="0">
              <a:ln>
                <a:noFill/>
              </a:ln>
              <a:solidFill>
                <a:prstClr val="black"/>
              </a:solidFill>
              <a:effectLst/>
              <a:uLnTx/>
              <a:uFillTx/>
              <a:latin typeface="Arial" pitchFamily="34" charset="0"/>
              <a:ea typeface="+mn-ea"/>
              <a:cs typeface="Arial" pitchFamily="34" charset="0"/>
            </a:endParaRPr>
          </a:p>
        </p:txBody>
      </p:sp>
      <p:sp>
        <p:nvSpPr>
          <p:cNvPr id="40" name="TextBox 88"/>
          <p:cNvSpPr txBox="1">
            <a:spLocks noChangeArrowheads="1"/>
          </p:cNvSpPr>
          <p:nvPr/>
        </p:nvSpPr>
        <p:spPr bwMode="auto">
          <a:xfrm>
            <a:off x="34916" y="3564379"/>
            <a:ext cx="3276599" cy="646321"/>
          </a:xfrm>
          <a:prstGeom prst="rect">
            <a:avLst/>
          </a:prstGeom>
          <a:solidFill>
            <a:schemeClr val="accent6">
              <a:lumMod val="40000"/>
              <a:lumOff val="60000"/>
            </a:schemeClr>
          </a:solid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pitchFamily="34" charset="0"/>
                <a:ea typeface="+mn-ea"/>
                <a:cs typeface="Arial" pitchFamily="34" charset="0"/>
              </a:rPr>
              <a:t>Issue with switching  perpendicular nanomagnets</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62" name="Rectangle 61"/>
          <p:cNvSpPr/>
          <p:nvPr/>
        </p:nvSpPr>
        <p:spPr>
          <a:xfrm>
            <a:off x="22747" y="5730573"/>
            <a:ext cx="379785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Yu et al, Nature Nano 9, 548 (2014)</a:t>
            </a:r>
          </a:p>
        </p:txBody>
      </p:sp>
      <p:sp>
        <p:nvSpPr>
          <p:cNvPr id="63" name="Rectangle 62"/>
          <p:cNvSpPr/>
          <p:nvPr/>
        </p:nvSpPr>
        <p:spPr>
          <a:xfrm>
            <a:off x="4332794" y="5105400"/>
            <a:ext cx="478845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You et al, PNAS 112, 10310 (2015)</a:t>
            </a:r>
          </a:p>
        </p:txBody>
      </p:sp>
      <p:sp>
        <p:nvSpPr>
          <p:cNvPr id="7" name="Date Placeholder 6">
            <a:extLst>
              <a:ext uri="{FF2B5EF4-FFF2-40B4-BE49-F238E27FC236}">
                <a16:creationId xmlns:a16="http://schemas.microsoft.com/office/drawing/2014/main" id="{03FDCBB4-E30F-4021-A841-C8F6E7B04A65}"/>
              </a:ext>
            </a:extLst>
          </p:cNvPr>
          <p:cNvSpPr>
            <a:spLocks noGrp="1"/>
          </p:cNvSpPr>
          <p:nvPr>
            <p:ph type="dt" sz="half" idx="10"/>
          </p:nvPr>
        </p:nvSpPr>
        <p:spPr/>
        <p:txBody>
          <a:bodyPr/>
          <a:lstStyle/>
          <a:p>
            <a:r>
              <a:rPr lang="en-US"/>
              <a:t>Priyesh Kumar</a:t>
            </a:r>
          </a:p>
        </p:txBody>
      </p:sp>
      <p:sp>
        <p:nvSpPr>
          <p:cNvPr id="8" name="Footer Placeholder 7">
            <a:extLst>
              <a:ext uri="{FF2B5EF4-FFF2-40B4-BE49-F238E27FC236}">
                <a16:creationId xmlns:a16="http://schemas.microsoft.com/office/drawing/2014/main" id="{51A8AED7-EDA2-4164-898E-BF0B9910E4C3}"/>
              </a:ext>
            </a:extLst>
          </p:cNvPr>
          <p:cNvSpPr>
            <a:spLocks noGrp="1"/>
          </p:cNvSpPr>
          <p:nvPr>
            <p:ph type="ftr" sz="quarter" idx="11"/>
          </p:nvPr>
        </p:nvSpPr>
        <p:spPr/>
        <p:txBody>
          <a:bodyPr/>
          <a:lstStyle/>
          <a:p>
            <a:r>
              <a:rPr lang="en-US"/>
              <a:t>IISER Bhopal</a:t>
            </a:r>
          </a:p>
        </p:txBody>
      </p:sp>
      <p:grpSp>
        <p:nvGrpSpPr>
          <p:cNvPr id="69" name="Group 68">
            <a:extLst>
              <a:ext uri="{FF2B5EF4-FFF2-40B4-BE49-F238E27FC236}">
                <a16:creationId xmlns:a16="http://schemas.microsoft.com/office/drawing/2014/main" id="{CA50C6CE-ECFB-4975-9DBE-67DC681E5408}"/>
              </a:ext>
            </a:extLst>
          </p:cNvPr>
          <p:cNvGrpSpPr/>
          <p:nvPr/>
        </p:nvGrpSpPr>
        <p:grpSpPr>
          <a:xfrm>
            <a:off x="2238334" y="771301"/>
            <a:ext cx="2147816" cy="1884040"/>
            <a:chOff x="3113177" y="1084846"/>
            <a:chExt cx="2147816" cy="1884040"/>
          </a:xfrm>
        </p:grpSpPr>
        <p:cxnSp>
          <p:nvCxnSpPr>
            <p:cNvPr id="72" name="Straight Arrow Connector 71">
              <a:extLst>
                <a:ext uri="{FF2B5EF4-FFF2-40B4-BE49-F238E27FC236}">
                  <a16:creationId xmlns:a16="http://schemas.microsoft.com/office/drawing/2014/main" id="{5AAF6073-ED3E-401C-8A8C-15637EC64EBC}"/>
                </a:ext>
              </a:extLst>
            </p:cNvPr>
            <p:cNvCxnSpPr>
              <a:cxnSpLocks/>
            </p:cNvCxnSpPr>
            <p:nvPr/>
          </p:nvCxnSpPr>
          <p:spPr>
            <a:xfrm flipV="1">
              <a:off x="4140974" y="1457849"/>
              <a:ext cx="0" cy="6405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9D6752B-C67D-4731-80C1-2F5B547C6A7E}"/>
                </a:ext>
              </a:extLst>
            </p:cNvPr>
            <p:cNvCxnSpPr>
              <a:cxnSpLocks/>
            </p:cNvCxnSpPr>
            <p:nvPr/>
          </p:nvCxnSpPr>
          <p:spPr>
            <a:xfrm>
              <a:off x="4140904" y="2095779"/>
              <a:ext cx="88876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2776228-191A-4224-BD24-6F489468CA0D}"/>
                </a:ext>
              </a:extLst>
            </p:cNvPr>
            <p:cNvCxnSpPr>
              <a:cxnSpLocks/>
            </p:cNvCxnSpPr>
            <p:nvPr/>
          </p:nvCxnSpPr>
          <p:spPr>
            <a:xfrm flipH="1">
              <a:off x="3560185" y="2093032"/>
              <a:ext cx="580720" cy="4922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3864BE8-FBD2-4CD5-815C-ECC85D364E67}"/>
                    </a:ext>
                  </a:extLst>
                </p:cNvPr>
                <p:cNvSpPr txBox="1"/>
                <p:nvPr/>
              </p:nvSpPr>
              <p:spPr>
                <a:xfrm>
                  <a:off x="3699207" y="2568776"/>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   (ê</m:t>
                        </m:r>
                        <m:r>
                          <a:rPr lang="en-IN" sz="2000" b="1" i="1" baseline="-25000" dirty="0" smtClean="0">
                            <a:latin typeface="Cambria Math" panose="02040503050406030204" pitchFamily="18" charset="0"/>
                          </a:rPr>
                          <m:t>𝒙</m:t>
                        </m:r>
                        <m:r>
                          <a:rPr lang="en-IN" sz="2000" b="1" i="1" dirty="0" smtClean="0">
                            <a:latin typeface="Cambria Math" panose="02040503050406030204" pitchFamily="18" charset="0"/>
                          </a:rPr>
                          <m:t>)</m:t>
                        </m:r>
                      </m:oMath>
                    </m:oMathPara>
                  </a14:m>
                  <a:endParaRPr lang="en-IN" sz="2000" b="1" dirty="0"/>
                </a:p>
              </p:txBody>
            </p:sp>
          </mc:Choice>
          <mc:Fallback xmlns="">
            <p:sp>
              <p:nvSpPr>
                <p:cNvPr id="75" name="TextBox 74">
                  <a:extLst>
                    <a:ext uri="{FF2B5EF4-FFF2-40B4-BE49-F238E27FC236}">
                      <a16:creationId xmlns:a16="http://schemas.microsoft.com/office/drawing/2014/main" id="{A3864BE8-FBD2-4CD5-815C-ECC85D364E67}"/>
                    </a:ext>
                  </a:extLst>
                </p:cNvPr>
                <p:cNvSpPr txBox="1">
                  <a:spLocks noRot="1" noChangeAspect="1" noMove="1" noResize="1" noEditPoints="1" noAdjustHandles="1" noChangeArrowheads="1" noChangeShapeType="1" noTextEdit="1"/>
                </p:cNvSpPr>
                <p:nvPr/>
              </p:nvSpPr>
              <p:spPr>
                <a:xfrm>
                  <a:off x="3699207" y="2568776"/>
                  <a:ext cx="355412" cy="400110"/>
                </a:xfrm>
                <a:prstGeom prst="rect">
                  <a:avLst/>
                </a:prstGeom>
                <a:blipFill>
                  <a:blip r:embed="rId5"/>
                  <a:stretch>
                    <a:fillRect l="-42373" r="-59322" b="-136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07C9AA4-3225-44B3-A852-C96BFA692CD9}"/>
                    </a:ext>
                  </a:extLst>
                </p:cNvPr>
                <p:cNvSpPr txBox="1"/>
                <p:nvPr/>
              </p:nvSpPr>
              <p:spPr>
                <a:xfrm>
                  <a:off x="3113177" y="2535860"/>
                  <a:ext cx="621119"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a:latin typeface="Cambria Math" panose="02040503050406030204" pitchFamily="18" charset="0"/>
                          </a:rPr>
                          <m:t>− </m:t>
                        </m:r>
                        <m:r>
                          <a:rPr lang="en-IN" sz="2000" b="1" i="1" dirty="0">
                            <a:latin typeface="Cambria Math" panose="02040503050406030204" pitchFamily="18" charset="0"/>
                          </a:rPr>
                          <m:t>𝑱𝒄</m:t>
                        </m:r>
                        <m:r>
                          <a:rPr lang="en-IN" sz="2000" b="1" i="1" baseline="-25000" dirty="0" smtClean="0">
                            <a:latin typeface="Cambria Math" panose="02040503050406030204" pitchFamily="18" charset="0"/>
                          </a:rPr>
                          <m:t>  </m:t>
                        </m:r>
                      </m:oMath>
                    </m:oMathPara>
                  </a14:m>
                  <a:endParaRPr lang="en-IN" sz="2000" b="1" baseline="-25000" dirty="0"/>
                </a:p>
              </p:txBody>
            </p:sp>
          </mc:Choice>
          <mc:Fallback xmlns="">
            <p:sp>
              <p:nvSpPr>
                <p:cNvPr id="76" name="TextBox 75">
                  <a:extLst>
                    <a:ext uri="{FF2B5EF4-FFF2-40B4-BE49-F238E27FC236}">
                      <a16:creationId xmlns:a16="http://schemas.microsoft.com/office/drawing/2014/main" id="{107C9AA4-3225-44B3-A852-C96BFA692CD9}"/>
                    </a:ext>
                  </a:extLst>
                </p:cNvPr>
                <p:cNvSpPr txBox="1">
                  <a:spLocks noRot="1" noChangeAspect="1" noMove="1" noResize="1" noEditPoints="1" noAdjustHandles="1" noChangeArrowheads="1" noChangeShapeType="1" noTextEdit="1"/>
                </p:cNvSpPr>
                <p:nvPr/>
              </p:nvSpPr>
              <p:spPr>
                <a:xfrm>
                  <a:off x="3113177" y="2535860"/>
                  <a:ext cx="621119" cy="400110"/>
                </a:xfrm>
                <a:prstGeom prst="rect">
                  <a:avLst/>
                </a:prstGeom>
                <a:blipFill>
                  <a:blip r:embed="rId6"/>
                  <a:stretch>
                    <a:fillRect l="-980" b="-138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FBAF1C4-6F04-48FE-A027-1F616ED6E04B}"/>
                    </a:ext>
                  </a:extLst>
                </p:cNvPr>
                <p:cNvSpPr txBox="1"/>
                <p:nvPr/>
              </p:nvSpPr>
              <p:spPr>
                <a:xfrm>
                  <a:off x="4905581" y="2131247"/>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(ê</m:t>
                        </m:r>
                        <m:r>
                          <a:rPr lang="en-IN" sz="2000" b="1" i="1" baseline="-25000" dirty="0" smtClean="0">
                            <a:latin typeface="Cambria Math" panose="02040503050406030204" pitchFamily="18" charset="0"/>
                          </a:rPr>
                          <m:t>𝒚</m:t>
                        </m:r>
                        <m:r>
                          <a:rPr lang="en-IN" sz="2000" b="1" i="1" dirty="0" smtClean="0">
                            <a:latin typeface="Cambria Math" panose="02040503050406030204" pitchFamily="18" charset="0"/>
                          </a:rPr>
                          <m:t>)</m:t>
                        </m:r>
                      </m:oMath>
                    </m:oMathPara>
                  </a14:m>
                  <a:endParaRPr lang="en-IN" sz="2000" b="1" dirty="0"/>
                </a:p>
              </p:txBody>
            </p:sp>
          </mc:Choice>
          <mc:Fallback xmlns="">
            <p:sp>
              <p:nvSpPr>
                <p:cNvPr id="77" name="TextBox 76">
                  <a:extLst>
                    <a:ext uri="{FF2B5EF4-FFF2-40B4-BE49-F238E27FC236}">
                      <a16:creationId xmlns:a16="http://schemas.microsoft.com/office/drawing/2014/main" id="{4FBAF1C4-6F04-48FE-A027-1F616ED6E04B}"/>
                    </a:ext>
                  </a:extLst>
                </p:cNvPr>
                <p:cNvSpPr txBox="1">
                  <a:spLocks noRot="1" noChangeAspect="1" noMove="1" noResize="1" noEditPoints="1" noAdjustHandles="1" noChangeArrowheads="1" noChangeShapeType="1" noTextEdit="1"/>
                </p:cNvSpPr>
                <p:nvPr/>
              </p:nvSpPr>
              <p:spPr>
                <a:xfrm>
                  <a:off x="4905581" y="2131247"/>
                  <a:ext cx="355412" cy="400110"/>
                </a:xfrm>
                <a:prstGeom prst="rect">
                  <a:avLst/>
                </a:prstGeom>
                <a:blipFill>
                  <a:blip r:embed="rId7"/>
                  <a:stretch>
                    <a:fillRect l="-52542" r="-35593" b="-151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B52804E-EF16-42EB-8CE3-41F9BAA073D4}"/>
                    </a:ext>
                  </a:extLst>
                </p:cNvPr>
                <p:cNvSpPr txBox="1"/>
                <p:nvPr/>
              </p:nvSpPr>
              <p:spPr>
                <a:xfrm>
                  <a:off x="4550029" y="2133863"/>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IN" sz="2000" b="1" i="1" smtClean="0">
                                <a:latin typeface="Cambria Math" panose="02040503050406030204" pitchFamily="18" charset="0"/>
                              </a:rPr>
                            </m:ctrlPr>
                          </m:dPr>
                          <m:e>
                            <m:r>
                              <a:rPr lang="en-IN" sz="2000" b="1" i="1">
                                <a:latin typeface="Cambria Math" panose="02040503050406030204" pitchFamily="18" charset="0"/>
                              </a:rPr>
                              <m:t>𝒔</m:t>
                            </m:r>
                          </m:e>
                        </m:d>
                        <m:r>
                          <a:rPr lang="en-IN" sz="2000" b="1" i="1" smtClean="0">
                            <a:latin typeface="Cambria Math" panose="02040503050406030204" pitchFamily="18" charset="0"/>
                          </a:rPr>
                          <m:t> </m:t>
                        </m:r>
                      </m:oMath>
                    </m:oMathPara>
                  </a14:m>
                  <a:endParaRPr lang="en-IN" sz="2000" b="1" baseline="-25000" dirty="0"/>
                </a:p>
              </p:txBody>
            </p:sp>
          </mc:Choice>
          <mc:Fallback xmlns="">
            <p:sp>
              <p:nvSpPr>
                <p:cNvPr id="78" name="TextBox 77">
                  <a:extLst>
                    <a:ext uri="{FF2B5EF4-FFF2-40B4-BE49-F238E27FC236}">
                      <a16:creationId xmlns:a16="http://schemas.microsoft.com/office/drawing/2014/main" id="{7B52804E-EF16-42EB-8CE3-41F9BAA073D4}"/>
                    </a:ext>
                  </a:extLst>
                </p:cNvPr>
                <p:cNvSpPr txBox="1">
                  <a:spLocks noRot="1" noChangeAspect="1" noMove="1" noResize="1" noEditPoints="1" noAdjustHandles="1" noChangeArrowheads="1" noChangeShapeType="1" noTextEdit="1"/>
                </p:cNvSpPr>
                <p:nvPr/>
              </p:nvSpPr>
              <p:spPr>
                <a:xfrm>
                  <a:off x="4550029" y="2133863"/>
                  <a:ext cx="355412" cy="400110"/>
                </a:xfrm>
                <a:prstGeom prst="rect">
                  <a:avLst/>
                </a:prstGeom>
                <a:blipFill>
                  <a:blip r:embed="rId8"/>
                  <a:stretch>
                    <a:fillRect l="-34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8C5218E-ED5B-466F-82DF-4697C0DDD5BE}"/>
                    </a:ext>
                  </a:extLst>
                </p:cNvPr>
                <p:cNvSpPr txBox="1"/>
                <p:nvPr/>
              </p:nvSpPr>
              <p:spPr>
                <a:xfrm>
                  <a:off x="4213471" y="1084846"/>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(ê</m:t>
                        </m:r>
                        <m:r>
                          <a:rPr lang="en-IN" sz="2000" b="1" i="1" baseline="-25000" dirty="0" smtClean="0">
                            <a:latin typeface="Cambria Math" panose="02040503050406030204" pitchFamily="18" charset="0"/>
                          </a:rPr>
                          <m:t>𝒛</m:t>
                        </m:r>
                        <m:r>
                          <a:rPr lang="en-IN" sz="2000" b="1" i="1" dirty="0" smtClean="0">
                            <a:latin typeface="Cambria Math" panose="02040503050406030204" pitchFamily="18" charset="0"/>
                          </a:rPr>
                          <m:t>)</m:t>
                        </m:r>
                      </m:oMath>
                    </m:oMathPara>
                  </a14:m>
                  <a:endParaRPr lang="en-IN" sz="2000" b="1" dirty="0"/>
                </a:p>
              </p:txBody>
            </p:sp>
          </mc:Choice>
          <mc:Fallback xmlns="">
            <p:sp>
              <p:nvSpPr>
                <p:cNvPr id="79" name="TextBox 78">
                  <a:extLst>
                    <a:ext uri="{FF2B5EF4-FFF2-40B4-BE49-F238E27FC236}">
                      <a16:creationId xmlns:a16="http://schemas.microsoft.com/office/drawing/2014/main" id="{58C5218E-ED5B-466F-82DF-4697C0DDD5BE}"/>
                    </a:ext>
                  </a:extLst>
                </p:cNvPr>
                <p:cNvSpPr txBox="1">
                  <a:spLocks noRot="1" noChangeAspect="1" noMove="1" noResize="1" noEditPoints="1" noAdjustHandles="1" noChangeArrowheads="1" noChangeShapeType="1" noTextEdit="1"/>
                </p:cNvSpPr>
                <p:nvPr/>
              </p:nvSpPr>
              <p:spPr>
                <a:xfrm>
                  <a:off x="4213471" y="1084846"/>
                  <a:ext cx="355412" cy="400110"/>
                </a:xfrm>
                <a:prstGeom prst="rect">
                  <a:avLst/>
                </a:prstGeom>
                <a:blipFill>
                  <a:blip r:embed="rId9"/>
                  <a:stretch>
                    <a:fillRect l="-51724" r="-36207" b="-153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D2D1853-E105-4BE9-B50A-A80FA82FCA46}"/>
                    </a:ext>
                  </a:extLst>
                </p:cNvPr>
                <p:cNvSpPr txBox="1"/>
                <p:nvPr/>
              </p:nvSpPr>
              <p:spPr>
                <a:xfrm>
                  <a:off x="3876913" y="1087144"/>
                  <a:ext cx="35541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000" b="1" i="1" dirty="0">
                            <a:latin typeface="Cambria Math" panose="02040503050406030204" pitchFamily="18" charset="0"/>
                          </a:rPr>
                          <m:t>𝑱</m:t>
                        </m:r>
                        <m:r>
                          <a:rPr lang="en-IN" sz="2000" b="1" i="1" baseline="-25000" dirty="0">
                            <a:latin typeface="Cambria Math" panose="02040503050406030204" pitchFamily="18" charset="0"/>
                          </a:rPr>
                          <m:t>𝒔</m:t>
                        </m:r>
                      </m:oMath>
                    </m:oMathPara>
                  </a14:m>
                  <a:endParaRPr lang="en-IN" sz="2000" b="1" dirty="0"/>
                </a:p>
              </p:txBody>
            </p:sp>
          </mc:Choice>
          <mc:Fallback xmlns="">
            <p:sp>
              <p:nvSpPr>
                <p:cNvPr id="80" name="TextBox 79">
                  <a:extLst>
                    <a:ext uri="{FF2B5EF4-FFF2-40B4-BE49-F238E27FC236}">
                      <a16:creationId xmlns:a16="http://schemas.microsoft.com/office/drawing/2014/main" id="{AD2D1853-E105-4BE9-B50A-A80FA82FCA46}"/>
                    </a:ext>
                  </a:extLst>
                </p:cNvPr>
                <p:cNvSpPr txBox="1">
                  <a:spLocks noRot="1" noChangeAspect="1" noMove="1" noResize="1" noEditPoints="1" noAdjustHandles="1" noChangeArrowheads="1" noChangeShapeType="1" noTextEdit="1"/>
                </p:cNvSpPr>
                <p:nvPr/>
              </p:nvSpPr>
              <p:spPr>
                <a:xfrm>
                  <a:off x="3876913" y="1087144"/>
                  <a:ext cx="355412" cy="400110"/>
                </a:xfrm>
                <a:prstGeom prst="rect">
                  <a:avLst/>
                </a:prstGeom>
                <a:blipFill>
                  <a:blip r:embed="rId10"/>
                  <a:stretch>
                    <a:fillRect l="-15254" b="-10606"/>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81" name="TextBox 88">
                <a:extLst>
                  <a:ext uri="{FF2B5EF4-FFF2-40B4-BE49-F238E27FC236}">
                    <a16:creationId xmlns:a16="http://schemas.microsoft.com/office/drawing/2014/main" id="{3A3D4CAA-D4D2-48E8-AF36-8ACEF1C1D790}"/>
                  </a:ext>
                </a:extLst>
              </p:cNvPr>
              <p:cNvSpPr txBox="1">
                <a:spLocks noChangeArrowheads="1"/>
              </p:cNvSpPr>
              <p:nvPr/>
            </p:nvSpPr>
            <p:spPr bwMode="auto">
              <a:xfrm>
                <a:off x="26778" y="792442"/>
                <a:ext cx="2882935" cy="646321"/>
              </a:xfrm>
              <a:prstGeom prst="rect">
                <a:avLst/>
              </a:prstGeom>
              <a:solidFill>
                <a:schemeClr val="accent6">
                  <a:lumMod val="40000"/>
                  <a:lumOff val="60000"/>
                </a:schemeClr>
              </a:solid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rPr>
                  <a:t>Magnetization</a:t>
                </a:r>
                <a:r>
                  <a:rPr kumimoji="0" lang="en-US" sz="1800" b="1" i="0" u="none" strike="noStrike" kern="1200" cap="none" spc="0" normalizeH="0" baseline="0" noProof="0" dirty="0">
                    <a:ln>
                      <a:noFill/>
                    </a:ln>
                    <a:solidFill>
                      <a:srgbClr val="C00000"/>
                    </a:solidFill>
                    <a:effectLst/>
                    <a:uLnTx/>
                    <a:uFillTx/>
                    <a:latin typeface="Arial" pitchFamily="34" charset="0"/>
                    <a:ea typeface="+mn-ea"/>
                    <a:cs typeface="Arial" pitchFamily="34" charset="0"/>
                  </a:rPr>
                  <a:t> can rotate only in </a:t>
                </a:r>
                <a14:m>
                  <m:oMath xmlns:m="http://schemas.openxmlformats.org/officeDocument/2006/math">
                    <m:r>
                      <a:rPr kumimoji="0" lang="en-US" sz="1800" b="1"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Arial" pitchFamily="34" charset="0"/>
                      </a:rPr>
                      <m:t>𝟗</m:t>
                    </m:r>
                    <m:sSup>
                      <m:sSupPr>
                        <m:ctrlPr>
                          <a:rPr kumimoji="0" lang="en-US" sz="1800" b="1"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Arial" pitchFamily="34" charset="0"/>
                          </a:rPr>
                        </m:ctrlPr>
                      </m:sSupPr>
                      <m:e>
                        <m:r>
                          <a:rPr kumimoji="0" lang="en-US" sz="1800" b="1"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Arial" pitchFamily="34" charset="0"/>
                          </a:rPr>
                          <m:t>𝟎</m:t>
                        </m:r>
                      </m:e>
                      <m:sup>
                        <m:r>
                          <a:rPr kumimoji="0" lang="en-US" sz="1800" b="1"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Arial" pitchFamily="34" charset="0"/>
                          </a:rPr>
                          <m:t>𝒐</m:t>
                        </m:r>
                      </m:sup>
                    </m:sSup>
                  </m:oMath>
                </a14:m>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1" i="0" u="none" strike="noStrike" kern="1200" cap="none" spc="0" normalizeH="0" baseline="0" noProof="0" dirty="0">
                    <a:ln>
                      <a:noFill/>
                    </a:ln>
                    <a:solidFill>
                      <a:srgbClr val="C00000"/>
                    </a:solidFill>
                    <a:effectLst/>
                    <a:uLnTx/>
                    <a:uFillTx/>
                    <a:latin typeface="Arial" pitchFamily="34" charset="0"/>
                    <a:ea typeface="+mn-ea"/>
                    <a:cs typeface="Arial" pitchFamily="34" charset="0"/>
                  </a:rPr>
                  <a:t>direction</a:t>
                </a:r>
              </a:p>
            </p:txBody>
          </p:sp>
        </mc:Choice>
        <mc:Fallback xmlns="">
          <p:sp>
            <p:nvSpPr>
              <p:cNvPr id="81" name="TextBox 88">
                <a:extLst>
                  <a:ext uri="{FF2B5EF4-FFF2-40B4-BE49-F238E27FC236}">
                    <a16:creationId xmlns:a16="http://schemas.microsoft.com/office/drawing/2014/main" id="{3A3D4CAA-D4D2-48E8-AF36-8ACEF1C1D790}"/>
                  </a:ext>
                </a:extLst>
              </p:cNvPr>
              <p:cNvSpPr txBox="1">
                <a:spLocks noRot="1" noChangeAspect="1" noMove="1" noResize="1" noEditPoints="1" noAdjustHandles="1" noChangeArrowheads="1" noChangeShapeType="1" noTextEdit="1"/>
              </p:cNvSpPr>
              <p:nvPr/>
            </p:nvSpPr>
            <p:spPr bwMode="auto">
              <a:xfrm>
                <a:off x="26778" y="792442"/>
                <a:ext cx="2882935" cy="646321"/>
              </a:xfrm>
              <a:prstGeom prst="rect">
                <a:avLst/>
              </a:prstGeom>
              <a:blipFill>
                <a:blip r:embed="rId11"/>
                <a:stretch>
                  <a:fillRect l="-1480" t="-5660" r="-3594" b="-14151"/>
                </a:stretch>
              </a:blipFill>
              <a:ln>
                <a:noFill/>
              </a:ln>
            </p:spPr>
            <p:txBody>
              <a:bodyPr/>
              <a:lstStyle/>
              <a:p>
                <a:r>
                  <a:rPr lang="en-IN">
                    <a:noFill/>
                  </a:rPr>
                  <a:t> </a:t>
                </a:r>
              </a:p>
            </p:txBody>
          </p:sp>
        </mc:Fallback>
      </mc:AlternateContent>
      <p:grpSp>
        <p:nvGrpSpPr>
          <p:cNvPr id="185" name="Group 184">
            <a:extLst>
              <a:ext uri="{FF2B5EF4-FFF2-40B4-BE49-F238E27FC236}">
                <a16:creationId xmlns:a16="http://schemas.microsoft.com/office/drawing/2014/main" id="{85076E53-A93F-4115-B42A-2E158CEE8555}"/>
              </a:ext>
            </a:extLst>
          </p:cNvPr>
          <p:cNvGrpSpPr/>
          <p:nvPr/>
        </p:nvGrpSpPr>
        <p:grpSpPr>
          <a:xfrm>
            <a:off x="207133" y="1593132"/>
            <a:ext cx="1698530" cy="1892278"/>
            <a:chOff x="819364" y="1295400"/>
            <a:chExt cx="2410714" cy="2685699"/>
          </a:xfrm>
        </p:grpSpPr>
        <p:grpSp>
          <p:nvGrpSpPr>
            <p:cNvPr id="186" name="Group 185">
              <a:extLst>
                <a:ext uri="{FF2B5EF4-FFF2-40B4-BE49-F238E27FC236}">
                  <a16:creationId xmlns:a16="http://schemas.microsoft.com/office/drawing/2014/main" id="{C3802D02-92DD-4246-81F6-C68A4886502D}"/>
                </a:ext>
              </a:extLst>
            </p:cNvPr>
            <p:cNvGrpSpPr/>
            <p:nvPr/>
          </p:nvGrpSpPr>
          <p:grpSpPr>
            <a:xfrm>
              <a:off x="1177402" y="1295400"/>
              <a:ext cx="2052676" cy="2685699"/>
              <a:chOff x="245025" y="1295400"/>
              <a:chExt cx="2418042" cy="3163739"/>
            </a:xfrm>
          </p:grpSpPr>
          <p:cxnSp>
            <p:nvCxnSpPr>
              <p:cNvPr id="195" name="Straight Arrow Connector 194">
                <a:extLst>
                  <a:ext uri="{FF2B5EF4-FFF2-40B4-BE49-F238E27FC236}">
                    <a16:creationId xmlns:a16="http://schemas.microsoft.com/office/drawing/2014/main" id="{67DC6CA9-F627-4A47-918B-916019B66F3E}"/>
                  </a:ext>
                </a:extLst>
              </p:cNvPr>
              <p:cNvCxnSpPr/>
              <p:nvPr/>
            </p:nvCxnSpPr>
            <p:spPr>
              <a:xfrm flipV="1">
                <a:off x="1181788" y="2043607"/>
                <a:ext cx="1302224" cy="140786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89501B3-6020-4ED7-A036-95333259E38A}"/>
                  </a:ext>
                </a:extLst>
              </p:cNvPr>
              <p:cNvSpPr/>
              <p:nvPr/>
            </p:nvSpPr>
            <p:spPr>
              <a:xfrm>
                <a:off x="249671" y="3354021"/>
                <a:ext cx="2248048" cy="493723"/>
              </a:xfrm>
              <a:prstGeom prst="ellipse">
                <a:avLst/>
              </a:prstGeom>
              <a:ln>
                <a:prstDash val="sysDash"/>
              </a:ln>
              <a:scene3d>
                <a:camera prst="orthographicFront">
                  <a:rot lat="20999994"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Can 43">
                <a:extLst>
                  <a:ext uri="{FF2B5EF4-FFF2-40B4-BE49-F238E27FC236}">
                    <a16:creationId xmlns:a16="http://schemas.microsoft.com/office/drawing/2014/main" id="{E4B96295-1966-4AA9-9DB2-A384E5B247F5}"/>
                  </a:ext>
                </a:extLst>
              </p:cNvPr>
              <p:cNvSpPr/>
              <p:nvPr/>
            </p:nvSpPr>
            <p:spPr>
              <a:xfrm>
                <a:off x="249670" y="2675350"/>
                <a:ext cx="2248050" cy="1175941"/>
              </a:xfrm>
              <a:prstGeom prst="can">
                <a:avLst>
                  <a:gd name="adj" fmla="val 37832"/>
                </a:avLst>
              </a:prstGeom>
              <a:solidFill>
                <a:schemeClr val="accent1">
                  <a:alpha val="80000"/>
                </a:schemeClr>
              </a:solidFill>
              <a:scene3d>
                <a:camera prst="orthographicFront">
                  <a:rot lat="20999994"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8" name="Can 44">
                <a:extLst>
                  <a:ext uri="{FF2B5EF4-FFF2-40B4-BE49-F238E27FC236}">
                    <a16:creationId xmlns:a16="http://schemas.microsoft.com/office/drawing/2014/main" id="{FB7C0E6C-47CE-4E66-8EEA-68B9F990E362}"/>
                  </a:ext>
                </a:extLst>
              </p:cNvPr>
              <p:cNvSpPr/>
              <p:nvPr/>
            </p:nvSpPr>
            <p:spPr>
              <a:xfrm>
                <a:off x="245025" y="2058338"/>
                <a:ext cx="2245126" cy="1064927"/>
              </a:xfrm>
              <a:prstGeom prst="can">
                <a:avLst>
                  <a:gd name="adj" fmla="val 26736"/>
                </a:avLst>
              </a:prstGeom>
              <a:solidFill>
                <a:schemeClr val="accent6">
                  <a:lumMod val="75000"/>
                </a:schemeClr>
              </a:solidFill>
              <a:scene3d>
                <a:camera prst="orthographicFront">
                  <a:rot lat="20999994"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400" dirty="0">
                    <a:solidFill>
                      <a:prstClr val="white"/>
                    </a:solidFill>
                  </a:rPr>
                  <a:t>Free           Layer</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9" name="Can 45">
                <a:extLst>
                  <a:ext uri="{FF2B5EF4-FFF2-40B4-BE49-F238E27FC236}">
                    <a16:creationId xmlns:a16="http://schemas.microsoft.com/office/drawing/2014/main" id="{451B17EE-F28F-41A7-8FFB-BA8ECA907C0D}"/>
                  </a:ext>
                </a:extLst>
              </p:cNvPr>
              <p:cNvSpPr/>
              <p:nvPr/>
            </p:nvSpPr>
            <p:spPr>
              <a:xfrm>
                <a:off x="249670" y="1837403"/>
                <a:ext cx="2248051" cy="511492"/>
              </a:xfrm>
              <a:prstGeom prst="can">
                <a:avLst>
                  <a:gd name="adj" fmla="val 38946"/>
                </a:avLst>
              </a:prstGeom>
              <a:solidFill>
                <a:schemeClr val="accent6">
                  <a:lumMod val="20000"/>
                  <a:lumOff val="80000"/>
                </a:schemeClr>
              </a:solidFill>
              <a:scene3d>
                <a:camera prst="orthographicFront">
                  <a:rot lat="20999994"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Insulator</a:t>
                </a:r>
              </a:p>
            </p:txBody>
          </p:sp>
          <p:sp>
            <p:nvSpPr>
              <p:cNvPr id="200" name="Can 46">
                <a:extLst>
                  <a:ext uri="{FF2B5EF4-FFF2-40B4-BE49-F238E27FC236}">
                    <a16:creationId xmlns:a16="http://schemas.microsoft.com/office/drawing/2014/main" id="{E069065A-DCBC-4D7D-9049-FEA8263A2B6E}"/>
                  </a:ext>
                </a:extLst>
              </p:cNvPr>
              <p:cNvSpPr/>
              <p:nvPr/>
            </p:nvSpPr>
            <p:spPr>
              <a:xfrm>
                <a:off x="249670" y="1295400"/>
                <a:ext cx="2248051" cy="748206"/>
              </a:xfrm>
              <a:prstGeom prst="can">
                <a:avLst>
                  <a:gd name="adj" fmla="val 30504"/>
                </a:avLst>
              </a:prstGeom>
              <a:solidFill>
                <a:schemeClr val="accent6">
                  <a:lumMod val="50000"/>
                </a:schemeClr>
              </a:solidFill>
              <a:scene3d>
                <a:camera prst="orthographicFront">
                  <a:rot lat="20999994" lon="188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Fixed </a:t>
                </a:r>
                <a:r>
                  <a:rPr kumimoji="0" lang="en-US" sz="1400" b="0" i="0" u="none" strike="noStrike" kern="1200" cap="none" spc="0" normalizeH="0" baseline="0" noProof="0" dirty="0">
                    <a:ln>
                      <a:noFill/>
                    </a:ln>
                    <a:solidFill>
                      <a:prstClr val="white"/>
                    </a:solidFill>
                    <a:effectLst/>
                    <a:uLnTx/>
                    <a:uFillTx/>
                    <a:latin typeface="Calibri"/>
                    <a:ea typeface="+mn-ea"/>
                    <a:cs typeface="+mn-cs"/>
                  </a:rPr>
                  <a:t>Layer</a:t>
                </a:r>
              </a:p>
            </p:txBody>
          </p:sp>
          <p:cxnSp>
            <p:nvCxnSpPr>
              <p:cNvPr id="201" name="Straight Arrow Connector 200">
                <a:extLst>
                  <a:ext uri="{FF2B5EF4-FFF2-40B4-BE49-F238E27FC236}">
                    <a16:creationId xmlns:a16="http://schemas.microsoft.com/office/drawing/2014/main" id="{00A3AB29-2ACB-4806-B4F4-5766C6A89375}"/>
                  </a:ext>
                </a:extLst>
              </p:cNvPr>
              <p:cNvCxnSpPr>
                <a:cxnSpLocks/>
              </p:cNvCxnSpPr>
              <p:nvPr/>
            </p:nvCxnSpPr>
            <p:spPr>
              <a:xfrm>
                <a:off x="1378995" y="2330058"/>
                <a:ext cx="8421" cy="739352"/>
              </a:xfrm>
              <a:prstGeom prst="straightConnector1">
                <a:avLst/>
              </a:prstGeom>
              <a:ln w="38100">
                <a:solidFill>
                  <a:schemeClr val="tx2">
                    <a:lumMod val="50000"/>
                  </a:schemeClr>
                </a:solidFill>
                <a:headEnd type="arrow" w="sm" len="med"/>
                <a:tailEnd type="arrow" w="sm" len="med"/>
              </a:ln>
              <a:scene3d>
                <a:camera prst="orthographicFront">
                  <a:rot lat="20999994" lon="18899985"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441DCCD-9771-4AAE-A264-BD690E8490F3}"/>
                  </a:ext>
                </a:extLst>
              </p:cNvPr>
              <p:cNvCxnSpPr/>
              <p:nvPr/>
            </p:nvCxnSpPr>
            <p:spPr>
              <a:xfrm flipV="1">
                <a:off x="1106335" y="2776949"/>
                <a:ext cx="1620" cy="579700"/>
              </a:xfrm>
              <a:prstGeom prst="straightConnector1">
                <a:avLst/>
              </a:prstGeom>
              <a:ln w="31750">
                <a:solidFill>
                  <a:schemeClr val="accent5">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2C8E718-D4D7-46F6-BCE1-C1A65F74EF66}"/>
                  </a:ext>
                </a:extLst>
              </p:cNvPr>
              <p:cNvCxnSpPr/>
              <p:nvPr/>
            </p:nvCxnSpPr>
            <p:spPr>
              <a:xfrm flipV="1">
                <a:off x="1632519" y="2885483"/>
                <a:ext cx="1620" cy="579700"/>
              </a:xfrm>
              <a:prstGeom prst="straightConnector1">
                <a:avLst/>
              </a:prstGeom>
              <a:ln w="31750">
                <a:solidFill>
                  <a:schemeClr val="accent5">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4A6B497D-FED3-48B7-A514-4A71DB57C825}"/>
                  </a:ext>
                </a:extLst>
              </p:cNvPr>
              <p:cNvCxnSpPr/>
              <p:nvPr/>
            </p:nvCxnSpPr>
            <p:spPr>
              <a:xfrm flipV="1">
                <a:off x="2043748" y="2926606"/>
                <a:ext cx="1620" cy="579700"/>
              </a:xfrm>
              <a:prstGeom prst="straightConnector1">
                <a:avLst/>
              </a:prstGeom>
              <a:ln w="31750">
                <a:solidFill>
                  <a:schemeClr val="accent5">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455CD13-5CB1-4B41-81A6-67A96C455D1A}"/>
                  </a:ext>
                </a:extLst>
              </p:cNvPr>
              <p:cNvCxnSpPr/>
              <p:nvPr/>
            </p:nvCxnSpPr>
            <p:spPr>
              <a:xfrm flipV="1">
                <a:off x="686693" y="2634766"/>
                <a:ext cx="1620" cy="579700"/>
              </a:xfrm>
              <a:prstGeom prst="straightConnector1">
                <a:avLst/>
              </a:prstGeom>
              <a:ln w="31750">
                <a:solidFill>
                  <a:schemeClr val="accent5">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EF6FA87E-ADF2-4714-8333-8C0DE31F14B6}"/>
                  </a:ext>
                </a:extLst>
              </p:cNvPr>
              <p:cNvCxnSpPr/>
              <p:nvPr/>
            </p:nvCxnSpPr>
            <p:spPr>
              <a:xfrm flipV="1">
                <a:off x="584988" y="3288361"/>
                <a:ext cx="774999" cy="83080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4BBBFCFD-911F-47B9-A8AA-2397837C39EE}"/>
                  </a:ext>
                </a:extLst>
              </p:cNvPr>
              <p:cNvSpPr/>
              <p:nvPr/>
            </p:nvSpPr>
            <p:spPr>
              <a:xfrm>
                <a:off x="650174" y="3790187"/>
                <a:ext cx="571396" cy="66895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C00000"/>
                    </a:solidFill>
                    <a:effectLst/>
                    <a:uLnTx/>
                    <a:uFillTx/>
                    <a:latin typeface="Calibri"/>
                    <a:ea typeface="+mn-ea"/>
                    <a:cs typeface="+mn-cs"/>
                  </a:rPr>
                  <a:t>J</a:t>
                </a:r>
                <a:r>
                  <a:rPr kumimoji="0" lang="en-US" sz="2000" b="1" i="0" u="none" strike="noStrike" kern="1200" cap="none" spc="0" normalizeH="0" baseline="-25000" noProof="0" dirty="0" err="1">
                    <a:ln>
                      <a:noFill/>
                    </a:ln>
                    <a:solidFill>
                      <a:srgbClr val="C00000"/>
                    </a:solidFill>
                    <a:effectLst/>
                    <a:uLnTx/>
                    <a:uFillTx/>
                    <a:latin typeface="Calibri"/>
                    <a:ea typeface="+mn-ea"/>
                    <a:cs typeface="+mn-cs"/>
                  </a:rPr>
                  <a:t>c</a:t>
                </a:r>
                <a:endParaRPr kumimoji="0" lang="en-US" sz="2000" b="1" i="0" u="none" strike="noStrike" kern="1200" cap="none" spc="0" normalizeH="0" baseline="-25000" noProof="0" dirty="0">
                  <a:ln>
                    <a:noFill/>
                  </a:ln>
                  <a:solidFill>
                    <a:srgbClr val="C00000"/>
                  </a:solidFill>
                  <a:effectLst/>
                  <a:uLnTx/>
                  <a:uFillTx/>
                  <a:latin typeface="Calibri"/>
                  <a:ea typeface="+mn-ea"/>
                  <a:cs typeface="+mn-cs"/>
                </a:endParaRPr>
              </a:p>
            </p:txBody>
          </p:sp>
          <p:sp>
            <p:nvSpPr>
              <p:cNvPr id="208" name="Rectangle 207">
                <a:extLst>
                  <a:ext uri="{FF2B5EF4-FFF2-40B4-BE49-F238E27FC236}">
                    <a16:creationId xmlns:a16="http://schemas.microsoft.com/office/drawing/2014/main" id="{95EC4E78-46DF-4983-9880-4A67C24BB973}"/>
                  </a:ext>
                </a:extLst>
              </p:cNvPr>
              <p:cNvSpPr/>
              <p:nvPr/>
            </p:nvSpPr>
            <p:spPr>
              <a:xfrm>
                <a:off x="2097032" y="2912900"/>
                <a:ext cx="566035" cy="66895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4BACC6">
                        <a:lumMod val="50000"/>
                      </a:srgbClr>
                    </a:solidFill>
                    <a:effectLst/>
                    <a:uLnTx/>
                    <a:uFillTx/>
                    <a:latin typeface="Calibri"/>
                    <a:ea typeface="+mn-ea"/>
                    <a:cs typeface="+mn-cs"/>
                  </a:rPr>
                  <a:t>J</a:t>
                </a:r>
                <a:r>
                  <a:rPr kumimoji="0" lang="en-US" sz="2000" b="1" i="0" u="none" strike="noStrike" kern="1200" cap="none" spc="0" normalizeH="0" baseline="-25000" noProof="0" dirty="0" err="1">
                    <a:ln>
                      <a:noFill/>
                    </a:ln>
                    <a:solidFill>
                      <a:srgbClr val="4BACC6">
                        <a:lumMod val="50000"/>
                      </a:srgbClr>
                    </a:solidFill>
                    <a:effectLst/>
                    <a:uLnTx/>
                    <a:uFillTx/>
                    <a:latin typeface="Calibri"/>
                    <a:ea typeface="+mn-ea"/>
                    <a:cs typeface="+mn-cs"/>
                  </a:rPr>
                  <a:t>s</a:t>
                </a:r>
                <a:endParaRPr kumimoji="0" lang="en-US" sz="2000" b="1" i="0" u="none" strike="noStrike" kern="1200" cap="none" spc="0" normalizeH="0" baseline="-25000" noProof="0" dirty="0">
                  <a:ln>
                    <a:noFill/>
                  </a:ln>
                  <a:solidFill>
                    <a:srgbClr val="4BACC6">
                      <a:lumMod val="50000"/>
                    </a:srgbClr>
                  </a:solidFill>
                  <a:effectLst/>
                  <a:uLnTx/>
                  <a:uFillTx/>
                  <a:latin typeface="Calibri"/>
                  <a:ea typeface="+mn-ea"/>
                  <a:cs typeface="+mn-cs"/>
                </a:endParaRPr>
              </a:p>
            </p:txBody>
          </p:sp>
        </p:grpSp>
        <p:grpSp>
          <p:nvGrpSpPr>
            <p:cNvPr id="187" name="Group 186">
              <a:extLst>
                <a:ext uri="{FF2B5EF4-FFF2-40B4-BE49-F238E27FC236}">
                  <a16:creationId xmlns:a16="http://schemas.microsoft.com/office/drawing/2014/main" id="{81142527-BBFA-49AA-9A32-BBA9F0F790C6}"/>
                </a:ext>
              </a:extLst>
            </p:cNvPr>
            <p:cNvGrpSpPr/>
            <p:nvPr/>
          </p:nvGrpSpPr>
          <p:grpSpPr>
            <a:xfrm rot="5400000">
              <a:off x="1015754" y="2400969"/>
              <a:ext cx="215966" cy="366446"/>
              <a:chOff x="2599108" y="867099"/>
              <a:chExt cx="365760" cy="620611"/>
            </a:xfrm>
          </p:grpSpPr>
          <p:sp>
            <p:nvSpPr>
              <p:cNvPr id="193" name="Oval 192">
                <a:extLst>
                  <a:ext uri="{FF2B5EF4-FFF2-40B4-BE49-F238E27FC236}">
                    <a16:creationId xmlns:a16="http://schemas.microsoft.com/office/drawing/2014/main" id="{362A5053-7B95-4F9E-872B-74B9F46E3E9D}"/>
                  </a:ext>
                </a:extLst>
              </p:cNvPr>
              <p:cNvSpPr/>
              <p:nvPr/>
            </p:nvSpPr>
            <p:spPr>
              <a:xfrm>
                <a:off x="2599108" y="102108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94" name="Up Arrow 90">
                <a:extLst>
                  <a:ext uri="{FF2B5EF4-FFF2-40B4-BE49-F238E27FC236}">
                    <a16:creationId xmlns:a16="http://schemas.microsoft.com/office/drawing/2014/main" id="{46D3C2E0-D834-42C1-8820-DE4BE6DDE394}"/>
                  </a:ext>
                </a:extLst>
              </p:cNvPr>
              <p:cNvSpPr/>
              <p:nvPr/>
            </p:nvSpPr>
            <p:spPr>
              <a:xfrm>
                <a:off x="2727192" y="867099"/>
                <a:ext cx="110391" cy="620611"/>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188" name="Straight Arrow Connector 187">
              <a:extLst>
                <a:ext uri="{FF2B5EF4-FFF2-40B4-BE49-F238E27FC236}">
                  <a16:creationId xmlns:a16="http://schemas.microsoft.com/office/drawing/2014/main" id="{844C4131-B97F-471C-B1CB-24462C19A095}"/>
                </a:ext>
              </a:extLst>
            </p:cNvPr>
            <p:cNvCxnSpPr/>
            <p:nvPr/>
          </p:nvCxnSpPr>
          <p:spPr>
            <a:xfrm flipV="1">
              <a:off x="819365" y="2395066"/>
              <a:ext cx="1" cy="318443"/>
            </a:xfrm>
            <a:prstGeom prst="straightConnector1">
              <a:avLst/>
            </a:prstGeom>
            <a:ln w="254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CB89497D-992C-48CD-B075-437FAD250292}"/>
                </a:ext>
              </a:extLst>
            </p:cNvPr>
            <p:cNvGrpSpPr/>
            <p:nvPr/>
          </p:nvGrpSpPr>
          <p:grpSpPr>
            <a:xfrm rot="5400000">
              <a:off x="988457" y="2928579"/>
              <a:ext cx="215966" cy="366446"/>
              <a:chOff x="2599108" y="913329"/>
              <a:chExt cx="365760" cy="620611"/>
            </a:xfrm>
          </p:grpSpPr>
          <p:sp>
            <p:nvSpPr>
              <p:cNvPr id="191" name="Oval 190">
                <a:extLst>
                  <a:ext uri="{FF2B5EF4-FFF2-40B4-BE49-F238E27FC236}">
                    <a16:creationId xmlns:a16="http://schemas.microsoft.com/office/drawing/2014/main" id="{41F88C96-2BDF-4CEE-9346-19415FAD53EA}"/>
                  </a:ext>
                </a:extLst>
              </p:cNvPr>
              <p:cNvSpPr/>
              <p:nvPr/>
            </p:nvSpPr>
            <p:spPr>
              <a:xfrm>
                <a:off x="2599108" y="102108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92" name="Up Arrow 96">
                <a:extLst>
                  <a:ext uri="{FF2B5EF4-FFF2-40B4-BE49-F238E27FC236}">
                    <a16:creationId xmlns:a16="http://schemas.microsoft.com/office/drawing/2014/main" id="{B29A4E81-2C79-4424-81E5-C90C248F8DE9}"/>
                  </a:ext>
                </a:extLst>
              </p:cNvPr>
              <p:cNvSpPr/>
              <p:nvPr/>
            </p:nvSpPr>
            <p:spPr>
              <a:xfrm flipV="1">
                <a:off x="2727192" y="913329"/>
                <a:ext cx="110391" cy="620611"/>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190" name="Straight Arrow Connector 189">
              <a:extLst>
                <a:ext uri="{FF2B5EF4-FFF2-40B4-BE49-F238E27FC236}">
                  <a16:creationId xmlns:a16="http://schemas.microsoft.com/office/drawing/2014/main" id="{6CEB0F1F-A211-4724-8204-7732293275D1}"/>
                </a:ext>
              </a:extLst>
            </p:cNvPr>
            <p:cNvCxnSpPr/>
            <p:nvPr/>
          </p:nvCxnSpPr>
          <p:spPr>
            <a:xfrm>
              <a:off x="819364" y="2953830"/>
              <a:ext cx="1" cy="318443"/>
            </a:xfrm>
            <a:prstGeom prst="straightConnector1">
              <a:avLst/>
            </a:prstGeom>
            <a:ln w="254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96CB1044-5CAC-4AC0-8BE9-DB1F09890803}"/>
              </a:ext>
            </a:extLst>
          </p:cNvPr>
          <p:cNvGrpSpPr/>
          <p:nvPr/>
        </p:nvGrpSpPr>
        <p:grpSpPr>
          <a:xfrm>
            <a:off x="1809219" y="3159801"/>
            <a:ext cx="444824" cy="260422"/>
            <a:chOff x="1856354" y="2386799"/>
            <a:chExt cx="444824" cy="260422"/>
          </a:xfrm>
        </p:grpSpPr>
        <p:grpSp>
          <p:nvGrpSpPr>
            <p:cNvPr id="210" name="Group 209">
              <a:extLst>
                <a:ext uri="{FF2B5EF4-FFF2-40B4-BE49-F238E27FC236}">
                  <a16:creationId xmlns:a16="http://schemas.microsoft.com/office/drawing/2014/main" id="{49CAA720-3F72-40FC-98FE-3D8B49451A4C}"/>
                </a:ext>
              </a:extLst>
            </p:cNvPr>
            <p:cNvGrpSpPr/>
            <p:nvPr/>
          </p:nvGrpSpPr>
          <p:grpSpPr>
            <a:xfrm>
              <a:off x="1856354" y="2389032"/>
              <a:ext cx="152164" cy="258189"/>
              <a:chOff x="2526976" y="2537954"/>
              <a:chExt cx="152164" cy="258189"/>
            </a:xfrm>
          </p:grpSpPr>
          <p:sp>
            <p:nvSpPr>
              <p:cNvPr id="214" name="Oval 213">
                <a:extLst>
                  <a:ext uri="{FF2B5EF4-FFF2-40B4-BE49-F238E27FC236}">
                    <a16:creationId xmlns:a16="http://schemas.microsoft.com/office/drawing/2014/main" id="{9C7CB6DE-A0B9-4A06-BD74-C1D7B5864D2B}"/>
                  </a:ext>
                </a:extLst>
              </p:cNvPr>
              <p:cNvSpPr/>
              <p:nvPr/>
            </p:nvSpPr>
            <p:spPr>
              <a:xfrm>
                <a:off x="2526976" y="2590800"/>
                <a:ext cx="152164" cy="1521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15" name="Up Arrow 57">
                <a:extLst>
                  <a:ext uri="{FF2B5EF4-FFF2-40B4-BE49-F238E27FC236}">
                    <a16:creationId xmlns:a16="http://schemas.microsoft.com/office/drawing/2014/main" id="{7C1FF86C-AF21-47D6-B6EC-900E2FFAD928}"/>
                  </a:ext>
                </a:extLst>
              </p:cNvPr>
              <p:cNvSpPr/>
              <p:nvPr/>
            </p:nvSpPr>
            <p:spPr>
              <a:xfrm>
                <a:off x="2577495" y="2537954"/>
                <a:ext cx="45925" cy="258189"/>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1" name="Group 210">
              <a:extLst>
                <a:ext uri="{FF2B5EF4-FFF2-40B4-BE49-F238E27FC236}">
                  <a16:creationId xmlns:a16="http://schemas.microsoft.com/office/drawing/2014/main" id="{4B87CCC4-535B-4E03-A703-59839BC05E83}"/>
                </a:ext>
              </a:extLst>
            </p:cNvPr>
            <p:cNvGrpSpPr/>
            <p:nvPr/>
          </p:nvGrpSpPr>
          <p:grpSpPr>
            <a:xfrm>
              <a:off x="2149014" y="2386799"/>
              <a:ext cx="152164" cy="258189"/>
              <a:chOff x="2526976" y="2537954"/>
              <a:chExt cx="152164" cy="258189"/>
            </a:xfrm>
          </p:grpSpPr>
          <p:sp>
            <p:nvSpPr>
              <p:cNvPr id="212" name="Oval 211">
                <a:extLst>
                  <a:ext uri="{FF2B5EF4-FFF2-40B4-BE49-F238E27FC236}">
                    <a16:creationId xmlns:a16="http://schemas.microsoft.com/office/drawing/2014/main" id="{B7510267-FBBF-4AFC-BACD-76DB628031F5}"/>
                  </a:ext>
                </a:extLst>
              </p:cNvPr>
              <p:cNvSpPr/>
              <p:nvPr/>
            </p:nvSpPr>
            <p:spPr>
              <a:xfrm>
                <a:off x="2526976" y="2590800"/>
                <a:ext cx="152164" cy="1521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13" name="Up Arrow 60">
                <a:extLst>
                  <a:ext uri="{FF2B5EF4-FFF2-40B4-BE49-F238E27FC236}">
                    <a16:creationId xmlns:a16="http://schemas.microsoft.com/office/drawing/2014/main" id="{FF41F36D-D85C-42F9-BED0-942376A7D430}"/>
                  </a:ext>
                </a:extLst>
              </p:cNvPr>
              <p:cNvSpPr/>
              <p:nvPr/>
            </p:nvSpPr>
            <p:spPr>
              <a:xfrm>
                <a:off x="2577495" y="2537954"/>
                <a:ext cx="45925" cy="258189"/>
              </a:xfrm>
              <a:prstGeom prst="up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spTree>
    <p:extLst>
      <p:ext uri="{BB962C8B-B14F-4D97-AF65-F5344CB8AC3E}">
        <p14:creationId xmlns:p14="http://schemas.microsoft.com/office/powerpoint/2010/main" val="909836304"/>
      </p:ext>
    </p:extLst>
  </p:cSld>
  <p:clrMapOvr>
    <a:masterClrMapping/>
  </p:clrMapOvr>
  <mc:AlternateContent xmlns:mc="http://schemas.openxmlformats.org/markup-compatibility/2006" xmlns:p14="http://schemas.microsoft.com/office/powerpoint/2010/main">
    <mc:Choice Requires="p14">
      <p:transition spd="slow" p14:dur="2000" advTm="139323"/>
    </mc:Choice>
    <mc:Fallback xmlns="">
      <p:transition spd="slow" advTm="13932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ED28-A251-4755-97FF-4D40851D14CA}"/>
              </a:ext>
            </a:extLst>
          </p:cNvPr>
          <p:cNvSpPr>
            <a:spLocks noGrp="1"/>
          </p:cNvSpPr>
          <p:nvPr>
            <p:ph type="title"/>
          </p:nvPr>
        </p:nvSpPr>
        <p:spPr/>
        <p:txBody>
          <a:bodyPr>
            <a:normAutofit/>
          </a:bodyPr>
          <a:lstStyle/>
          <a:p>
            <a:r>
              <a:rPr lang="en-IN" sz="4000" dirty="0"/>
              <a:t>Contents</a:t>
            </a:r>
          </a:p>
        </p:txBody>
      </p:sp>
      <p:sp>
        <p:nvSpPr>
          <p:cNvPr id="3" name="Content Placeholder 2">
            <a:extLst>
              <a:ext uri="{FF2B5EF4-FFF2-40B4-BE49-F238E27FC236}">
                <a16:creationId xmlns:a16="http://schemas.microsoft.com/office/drawing/2014/main" id="{C8F6E685-2D0E-4850-BE8A-C94F47A5D847}"/>
              </a:ext>
            </a:extLst>
          </p:cNvPr>
          <p:cNvSpPr>
            <a:spLocks noGrp="1"/>
          </p:cNvSpPr>
          <p:nvPr>
            <p:ph idx="1"/>
          </p:nvPr>
        </p:nvSpPr>
        <p:spPr/>
        <p:txBody>
          <a:bodyPr numCol="2">
            <a:noAutofit/>
          </a:bodyPr>
          <a:lstStyle/>
          <a:p>
            <a:r>
              <a:rPr lang="en-IN" sz="1800" dirty="0">
                <a:solidFill>
                  <a:schemeClr val="bg1">
                    <a:lumMod val="85000"/>
                  </a:schemeClr>
                </a:solidFill>
              </a:rPr>
              <a:t>Introduction</a:t>
            </a:r>
          </a:p>
          <a:p>
            <a:pPr lvl="1"/>
            <a:r>
              <a:rPr lang="en-IN" sz="1800" dirty="0">
                <a:solidFill>
                  <a:schemeClr val="bg1">
                    <a:lumMod val="85000"/>
                  </a:schemeClr>
                </a:solidFill>
              </a:rPr>
              <a:t>Spintronics and nanomagnetics</a:t>
            </a:r>
          </a:p>
          <a:p>
            <a:pPr lvl="1"/>
            <a:r>
              <a:rPr lang="en-IN" sz="1800" dirty="0">
                <a:solidFill>
                  <a:schemeClr val="bg1">
                    <a:lumMod val="85000"/>
                  </a:schemeClr>
                </a:solidFill>
              </a:rPr>
              <a:t>Magnetic anisotropy</a:t>
            </a:r>
          </a:p>
          <a:p>
            <a:pPr lvl="1"/>
            <a:r>
              <a:rPr lang="en-IN" sz="1800" dirty="0">
                <a:solidFill>
                  <a:schemeClr val="bg1">
                    <a:lumMod val="85000"/>
                  </a:schemeClr>
                </a:solidFill>
              </a:rPr>
              <a:t>Magneto-resistance</a:t>
            </a:r>
          </a:p>
          <a:p>
            <a:pPr lvl="1"/>
            <a:r>
              <a:rPr lang="en-IN" sz="1800" dirty="0">
                <a:solidFill>
                  <a:schemeClr val="bg1">
                    <a:lumMod val="85000"/>
                  </a:schemeClr>
                </a:solidFill>
              </a:rPr>
              <a:t>Magnetization dynamics</a:t>
            </a:r>
          </a:p>
          <a:p>
            <a:pPr lvl="1"/>
            <a:r>
              <a:rPr lang="en-IN" sz="1800" dirty="0">
                <a:solidFill>
                  <a:schemeClr val="bg1">
                    <a:lumMod val="85000"/>
                  </a:schemeClr>
                </a:solidFill>
              </a:rPr>
              <a:t>Switching using magnetic field</a:t>
            </a:r>
          </a:p>
          <a:p>
            <a:pPr lvl="1"/>
            <a:r>
              <a:rPr lang="en-IN" sz="1800" dirty="0">
                <a:solidFill>
                  <a:schemeClr val="bg1">
                    <a:lumMod val="85000"/>
                  </a:schemeClr>
                </a:solidFill>
              </a:rPr>
              <a:t>Spin-transfer-torque</a:t>
            </a:r>
          </a:p>
          <a:p>
            <a:pPr lvl="1"/>
            <a:r>
              <a:rPr lang="en-IN" sz="1800" dirty="0">
                <a:solidFill>
                  <a:schemeClr val="bg1">
                    <a:lumMod val="85000"/>
                  </a:schemeClr>
                </a:solidFill>
              </a:rPr>
              <a:t>Spin Hall effect and spin-orbit-torque</a:t>
            </a:r>
          </a:p>
          <a:p>
            <a:pPr lvl="1"/>
            <a:r>
              <a:rPr lang="en-IN" sz="1800" dirty="0">
                <a:solidFill>
                  <a:schemeClr val="bg1">
                    <a:lumMod val="85000"/>
                  </a:schemeClr>
                </a:solidFill>
              </a:rPr>
              <a:t>Ferromagnetic resonance and spin pumping</a:t>
            </a:r>
          </a:p>
          <a:p>
            <a:pPr marL="457200" lvl="1" indent="0">
              <a:buNone/>
            </a:pPr>
            <a:endParaRPr lang="en-IN" sz="1800" dirty="0"/>
          </a:p>
          <a:p>
            <a:r>
              <a:rPr lang="en-IN" sz="1800" dirty="0">
                <a:solidFill>
                  <a:schemeClr val="bg1">
                    <a:lumMod val="85000"/>
                  </a:schemeClr>
                </a:solidFill>
              </a:rPr>
              <a:t>Plan of works</a:t>
            </a:r>
          </a:p>
          <a:p>
            <a:pPr lvl="1"/>
            <a:r>
              <a:rPr lang="en-IN" sz="1800" dirty="0">
                <a:solidFill>
                  <a:schemeClr val="bg1">
                    <a:lumMod val="85000"/>
                  </a:schemeClr>
                </a:solidFill>
              </a:rPr>
              <a:t>Probing the resistivity of ultra-thin spin-orbit materials</a:t>
            </a:r>
          </a:p>
          <a:p>
            <a:pPr lvl="1"/>
            <a:r>
              <a:rPr lang="en-IN" sz="1800" dirty="0">
                <a:solidFill>
                  <a:schemeClr val="bg1">
                    <a:lumMod val="85000"/>
                  </a:schemeClr>
                </a:solidFill>
              </a:rPr>
              <a:t>Spin-torque ferromagnetic resonance</a:t>
            </a:r>
          </a:p>
          <a:p>
            <a:pPr lvl="1"/>
            <a:r>
              <a:rPr lang="en-IN" sz="1800" dirty="0">
                <a:solidFill>
                  <a:schemeClr val="bg1">
                    <a:lumMod val="85000"/>
                  </a:schemeClr>
                </a:solidFill>
              </a:rPr>
              <a:t>Switch magnetization using               spin-orbit-torque</a:t>
            </a:r>
          </a:p>
          <a:p>
            <a:pPr lvl="1"/>
            <a:endParaRPr lang="en-IN" sz="1800" dirty="0"/>
          </a:p>
          <a:p>
            <a:pPr marL="457200" lvl="1" indent="0">
              <a:buNone/>
            </a:pPr>
            <a:endParaRPr lang="en-IN" sz="1800" dirty="0"/>
          </a:p>
          <a:p>
            <a:r>
              <a:rPr lang="en-IN" sz="1800" dirty="0"/>
              <a:t>Experimental</a:t>
            </a:r>
          </a:p>
          <a:p>
            <a:pPr lvl="1"/>
            <a:r>
              <a:rPr lang="en-IN" sz="1800" dirty="0"/>
              <a:t>Electron beam lithography (EBL) and scanning electron microscopy (SEM) </a:t>
            </a:r>
          </a:p>
          <a:p>
            <a:pPr lvl="1"/>
            <a:r>
              <a:rPr lang="en-IN" sz="1800" dirty="0"/>
              <a:t>Ferromagnetic resonance (FMR)</a:t>
            </a:r>
          </a:p>
          <a:p>
            <a:pPr lvl="1"/>
            <a:r>
              <a:rPr lang="en-IN" sz="1800" dirty="0"/>
              <a:t>Vibrating sample magnetometer (VSM)</a:t>
            </a:r>
          </a:p>
          <a:p>
            <a:pPr lvl="1"/>
            <a:r>
              <a:rPr lang="en-IN" sz="1800" dirty="0"/>
              <a:t>Electrical characterization using probe station and accessories</a:t>
            </a:r>
          </a:p>
          <a:p>
            <a:pPr lvl="1"/>
            <a:r>
              <a:rPr lang="en-IN" sz="1800" dirty="0"/>
              <a:t>Four-probe setup</a:t>
            </a:r>
          </a:p>
          <a:p>
            <a:pPr lvl="1"/>
            <a:r>
              <a:rPr lang="en-IN" sz="1800" dirty="0"/>
              <a:t>Signal generator, oscilloscope, spectrum analyser, bias-tee and power supply </a:t>
            </a:r>
          </a:p>
          <a:p>
            <a:pPr lvl="1"/>
            <a:r>
              <a:rPr lang="en-IN" sz="1800" dirty="0">
                <a:solidFill>
                  <a:schemeClr val="bg1">
                    <a:lumMod val="85000"/>
                  </a:schemeClr>
                </a:solidFill>
              </a:rPr>
              <a:t>X-Ray diffraction (XRD)</a:t>
            </a:r>
          </a:p>
          <a:p>
            <a:pPr lvl="1"/>
            <a:r>
              <a:rPr lang="en-IN" sz="1800" dirty="0">
                <a:solidFill>
                  <a:schemeClr val="bg1">
                    <a:lumMod val="85000"/>
                  </a:schemeClr>
                </a:solidFill>
              </a:rPr>
              <a:t>Atomic/Magnetic force microscopy (AFM/MFM)</a:t>
            </a:r>
          </a:p>
          <a:p>
            <a:pPr lvl="1"/>
            <a:r>
              <a:rPr lang="en-IN" sz="1800" dirty="0">
                <a:solidFill>
                  <a:schemeClr val="bg1">
                    <a:lumMod val="85000"/>
                  </a:schemeClr>
                </a:solidFill>
              </a:rPr>
              <a:t>Sputtering</a:t>
            </a:r>
          </a:p>
          <a:p>
            <a:pPr marL="457200" lvl="1" indent="0">
              <a:buNone/>
            </a:pPr>
            <a:endParaRPr lang="en-IN" sz="1800" dirty="0"/>
          </a:p>
          <a:p>
            <a:pPr marL="0" indent="0">
              <a:buNone/>
            </a:pPr>
            <a:endParaRPr lang="en-IN" sz="1800" dirty="0"/>
          </a:p>
          <a:p>
            <a:endParaRPr lang="en-IN" sz="1800" dirty="0"/>
          </a:p>
        </p:txBody>
      </p:sp>
      <p:sp>
        <p:nvSpPr>
          <p:cNvPr id="4" name="Date Placeholder 3">
            <a:extLst>
              <a:ext uri="{FF2B5EF4-FFF2-40B4-BE49-F238E27FC236}">
                <a16:creationId xmlns:a16="http://schemas.microsoft.com/office/drawing/2014/main" id="{925F22C3-46F3-43CB-8FE8-5905AED2A14B}"/>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0636FCE5-0C92-490B-9E2E-F601C5937BAE}"/>
              </a:ext>
            </a:extLst>
          </p:cNvPr>
          <p:cNvSpPr>
            <a:spLocks noGrp="1"/>
          </p:cNvSpPr>
          <p:nvPr>
            <p:ph type="ftr" sz="quarter" idx="11"/>
          </p:nvPr>
        </p:nvSpPr>
        <p:spPr/>
        <p:txBody>
          <a:bodyPr/>
          <a:lstStyle/>
          <a:p>
            <a:r>
              <a:rPr lang="en-US"/>
              <a:t>IISER Bhopal</a:t>
            </a:r>
            <a:endParaRPr lang="en-US" dirty="0"/>
          </a:p>
        </p:txBody>
      </p:sp>
      <p:sp>
        <p:nvSpPr>
          <p:cNvPr id="7" name="Slide Number Placeholder 6">
            <a:extLst>
              <a:ext uri="{FF2B5EF4-FFF2-40B4-BE49-F238E27FC236}">
                <a16:creationId xmlns:a16="http://schemas.microsoft.com/office/drawing/2014/main" id="{57C6CC62-0474-4E9B-B066-382000A6B65D}"/>
              </a:ext>
            </a:extLst>
          </p:cNvPr>
          <p:cNvSpPr>
            <a:spLocks noGrp="1"/>
          </p:cNvSpPr>
          <p:nvPr>
            <p:ph type="sldNum" sz="quarter" idx="12"/>
          </p:nvPr>
        </p:nvSpPr>
        <p:spPr/>
        <p:txBody>
          <a:bodyPr/>
          <a:lstStyle/>
          <a:p>
            <a:fld id="{4E3495D0-1C20-4D5C-AE9D-42F7DC54160D}" type="slidenum">
              <a:rPr lang="en-US" smtClean="0"/>
              <a:t>32</a:t>
            </a:fld>
            <a:endParaRPr lang="en-US"/>
          </a:p>
        </p:txBody>
      </p:sp>
    </p:spTree>
    <p:extLst>
      <p:ext uri="{BB962C8B-B14F-4D97-AF65-F5344CB8AC3E}">
        <p14:creationId xmlns:p14="http://schemas.microsoft.com/office/powerpoint/2010/main" val="3347826061"/>
      </p:ext>
    </p:extLst>
  </p:cSld>
  <p:clrMapOvr>
    <a:masterClrMapping/>
  </p:clrMapOvr>
  <mc:AlternateContent xmlns:mc="http://schemas.openxmlformats.org/markup-compatibility/2006" xmlns:p14="http://schemas.microsoft.com/office/powerpoint/2010/main">
    <mc:Choice Requires="p14">
      <p:transition spd="slow" p14:dur="2000" advTm="6340"/>
    </mc:Choice>
    <mc:Fallback xmlns="">
      <p:transition spd="slow" advTm="634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6D0B-86FA-421F-8016-A39251414D0F}"/>
              </a:ext>
            </a:extLst>
          </p:cNvPr>
          <p:cNvSpPr>
            <a:spLocks noGrp="1"/>
          </p:cNvSpPr>
          <p:nvPr>
            <p:ph type="title"/>
          </p:nvPr>
        </p:nvSpPr>
        <p:spPr/>
        <p:txBody>
          <a:bodyPr>
            <a:noAutofit/>
          </a:bodyPr>
          <a:lstStyle/>
          <a:p>
            <a:r>
              <a:rPr lang="en-IN" dirty="0"/>
              <a:t>Scanning electron microscope (SEM)</a:t>
            </a:r>
          </a:p>
        </p:txBody>
      </p:sp>
      <p:sp>
        <p:nvSpPr>
          <p:cNvPr id="4" name="Date Placeholder 3">
            <a:extLst>
              <a:ext uri="{FF2B5EF4-FFF2-40B4-BE49-F238E27FC236}">
                <a16:creationId xmlns:a16="http://schemas.microsoft.com/office/drawing/2014/main" id="{D6FF8C8F-D998-44D6-80FF-15E9D1658BF2}"/>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63442B04-A81C-45B8-B2BC-F7598D29B035}"/>
              </a:ext>
            </a:extLst>
          </p:cNvPr>
          <p:cNvSpPr>
            <a:spLocks noGrp="1"/>
          </p:cNvSpPr>
          <p:nvPr>
            <p:ph type="ftr" sz="quarter" idx="11"/>
          </p:nvPr>
        </p:nvSpPr>
        <p:spPr/>
        <p:txBody>
          <a:bodyPr/>
          <a:lstStyle/>
          <a:p>
            <a:r>
              <a:rPr lang="en-US"/>
              <a:t>IISER Bhopal</a:t>
            </a:r>
            <a:endParaRPr lang="en-US" dirty="0"/>
          </a:p>
        </p:txBody>
      </p:sp>
      <p:sp>
        <p:nvSpPr>
          <p:cNvPr id="142" name="TextBox 141">
            <a:extLst>
              <a:ext uri="{FF2B5EF4-FFF2-40B4-BE49-F238E27FC236}">
                <a16:creationId xmlns:a16="http://schemas.microsoft.com/office/drawing/2014/main" id="{2FE1F046-AC7C-4378-BFC3-78F2AB9BCFB0}"/>
              </a:ext>
            </a:extLst>
          </p:cNvPr>
          <p:cNvSpPr txBox="1"/>
          <p:nvPr/>
        </p:nvSpPr>
        <p:spPr>
          <a:xfrm>
            <a:off x="4097983" y="882158"/>
            <a:ext cx="4814006" cy="1569660"/>
          </a:xfrm>
          <a:prstGeom prst="rect">
            <a:avLst/>
          </a:prstGeom>
          <a:noFill/>
        </p:spPr>
        <p:txBody>
          <a:bodyPr wrap="square" rtlCol="0">
            <a:spAutoFit/>
          </a:bodyPr>
          <a:lstStyle/>
          <a:p>
            <a:pPr marL="342900" indent="-342900">
              <a:buFont typeface="Arial" panose="020B0604020202020204" pitchFamily="34" charset="0"/>
              <a:buChar char="•"/>
            </a:pPr>
            <a:r>
              <a:rPr lang="en-IN" sz="2400" dirty="0">
                <a:ea typeface="Calibri" panose="020F0502020204030204" pitchFamily="34" charset="0"/>
                <a:cs typeface="Times New Roman" panose="02020603050405020304" pitchFamily="18" charset="0"/>
              </a:rPr>
              <a:t>It was developed due to the limitation of optical microscope</a:t>
            </a:r>
          </a:p>
          <a:p>
            <a:pPr marL="342900" indent="-342900">
              <a:buFont typeface="Arial" panose="020B0604020202020204" pitchFamily="34" charset="0"/>
              <a:buChar char="•"/>
            </a:pPr>
            <a:r>
              <a:rPr lang="en-IN" sz="2400" dirty="0">
                <a:ea typeface="Calibri" panose="020F0502020204030204" pitchFamily="34" charset="0"/>
                <a:cs typeface="Times New Roman" panose="02020603050405020304" pitchFamily="18" charset="0"/>
              </a:rPr>
              <a:t>SEM is used to visualize the surface of an object</a:t>
            </a:r>
          </a:p>
        </p:txBody>
      </p:sp>
      <p:pic>
        <p:nvPicPr>
          <p:cNvPr id="99" name="Picture 98">
            <a:extLst>
              <a:ext uri="{FF2B5EF4-FFF2-40B4-BE49-F238E27FC236}">
                <a16:creationId xmlns:a16="http://schemas.microsoft.com/office/drawing/2014/main" id="{930DED51-261B-4B82-B938-C7B0C382E123}"/>
              </a:ext>
            </a:extLst>
          </p:cNvPr>
          <p:cNvPicPr>
            <a:picLocks noChangeAspect="1"/>
          </p:cNvPicPr>
          <p:nvPr/>
        </p:nvPicPr>
        <p:blipFill>
          <a:blip r:embed="rId4"/>
          <a:stretch>
            <a:fillRect/>
          </a:stretch>
        </p:blipFill>
        <p:spPr>
          <a:xfrm>
            <a:off x="472127" y="796578"/>
            <a:ext cx="3078491" cy="2205826"/>
          </a:xfrm>
          <a:prstGeom prst="rect">
            <a:avLst/>
          </a:prstGeom>
        </p:spPr>
      </p:pic>
      <p:grpSp>
        <p:nvGrpSpPr>
          <p:cNvPr id="100" name="Group 99">
            <a:extLst>
              <a:ext uri="{FF2B5EF4-FFF2-40B4-BE49-F238E27FC236}">
                <a16:creationId xmlns:a16="http://schemas.microsoft.com/office/drawing/2014/main" id="{5601D464-58F0-4C04-A362-C8255CDF5D57}"/>
              </a:ext>
            </a:extLst>
          </p:cNvPr>
          <p:cNvGrpSpPr/>
          <p:nvPr/>
        </p:nvGrpSpPr>
        <p:grpSpPr>
          <a:xfrm>
            <a:off x="5276653" y="3215521"/>
            <a:ext cx="3867347" cy="3043129"/>
            <a:chOff x="4594609" y="977496"/>
            <a:chExt cx="4549391" cy="3828926"/>
          </a:xfrm>
        </p:grpSpPr>
        <p:sp>
          <p:nvSpPr>
            <p:cNvPr id="101" name="TextBox 100">
              <a:extLst>
                <a:ext uri="{FF2B5EF4-FFF2-40B4-BE49-F238E27FC236}">
                  <a16:creationId xmlns:a16="http://schemas.microsoft.com/office/drawing/2014/main" id="{A36225EC-6DC0-41F9-83C1-91AC3251052F}"/>
                </a:ext>
              </a:extLst>
            </p:cNvPr>
            <p:cNvSpPr txBox="1"/>
            <p:nvPr/>
          </p:nvSpPr>
          <p:spPr>
            <a:xfrm>
              <a:off x="4594609" y="1719047"/>
              <a:ext cx="575728" cy="462299"/>
            </a:xfrm>
            <a:prstGeom prst="rect">
              <a:avLst/>
            </a:prstGeom>
            <a:noFill/>
          </p:spPr>
          <p:txBody>
            <a:bodyPr wrap="square" rtlCol="0">
              <a:spAutoFit/>
            </a:bodyPr>
            <a:lstStyle/>
            <a:p>
              <a:r>
                <a:rPr lang="en-IN" dirty="0"/>
                <a:t>(a)</a:t>
              </a:r>
            </a:p>
          </p:txBody>
        </p:sp>
        <p:sp>
          <p:nvSpPr>
            <p:cNvPr id="102" name="TextBox 101">
              <a:extLst>
                <a:ext uri="{FF2B5EF4-FFF2-40B4-BE49-F238E27FC236}">
                  <a16:creationId xmlns:a16="http://schemas.microsoft.com/office/drawing/2014/main" id="{FF7F0BBD-254C-4A6B-A67F-EEEAD53DCD58}"/>
                </a:ext>
              </a:extLst>
            </p:cNvPr>
            <p:cNvSpPr txBox="1"/>
            <p:nvPr/>
          </p:nvSpPr>
          <p:spPr>
            <a:xfrm>
              <a:off x="4594609" y="3260060"/>
              <a:ext cx="575730" cy="462299"/>
            </a:xfrm>
            <a:prstGeom prst="rect">
              <a:avLst/>
            </a:prstGeom>
            <a:noFill/>
          </p:spPr>
          <p:txBody>
            <a:bodyPr wrap="square" rtlCol="0">
              <a:spAutoFit/>
            </a:bodyPr>
            <a:lstStyle/>
            <a:p>
              <a:r>
                <a:rPr lang="en-IN" dirty="0"/>
                <a:t>(b)</a:t>
              </a:r>
            </a:p>
          </p:txBody>
        </p:sp>
        <p:pic>
          <p:nvPicPr>
            <p:cNvPr id="103" name="Picture 102">
              <a:extLst>
                <a:ext uri="{FF2B5EF4-FFF2-40B4-BE49-F238E27FC236}">
                  <a16:creationId xmlns:a16="http://schemas.microsoft.com/office/drawing/2014/main" id="{20BFCC19-503F-4832-859E-237A401C6CEA}"/>
                </a:ext>
              </a:extLst>
            </p:cNvPr>
            <p:cNvPicPr>
              <a:picLocks noChangeAspect="1"/>
            </p:cNvPicPr>
            <p:nvPr/>
          </p:nvPicPr>
          <p:blipFill>
            <a:blip r:embed="rId5"/>
            <a:stretch>
              <a:fillRect/>
            </a:stretch>
          </p:blipFill>
          <p:spPr>
            <a:xfrm>
              <a:off x="5170340" y="977496"/>
              <a:ext cx="3826119" cy="3241595"/>
            </a:xfrm>
            <a:prstGeom prst="rect">
              <a:avLst/>
            </a:prstGeom>
          </p:spPr>
        </p:pic>
        <p:sp>
          <p:nvSpPr>
            <p:cNvPr id="104" name="TextBox 103">
              <a:extLst>
                <a:ext uri="{FF2B5EF4-FFF2-40B4-BE49-F238E27FC236}">
                  <a16:creationId xmlns:a16="http://schemas.microsoft.com/office/drawing/2014/main" id="{926825B6-E8C5-4D74-9133-2F3CC54EE636}"/>
                </a:ext>
              </a:extLst>
            </p:cNvPr>
            <p:cNvSpPr txBox="1"/>
            <p:nvPr/>
          </p:nvSpPr>
          <p:spPr>
            <a:xfrm>
              <a:off x="4594609" y="4160091"/>
              <a:ext cx="4549391" cy="646331"/>
            </a:xfrm>
            <a:prstGeom prst="rect">
              <a:avLst/>
            </a:prstGeom>
            <a:noFill/>
          </p:spPr>
          <p:txBody>
            <a:bodyPr wrap="square" rtlCol="0">
              <a:spAutoFit/>
            </a:bodyPr>
            <a:lstStyle/>
            <a:p>
              <a:pPr algn="ctr"/>
              <a:r>
                <a:rPr lang="en-US" dirty="0">
                  <a:solidFill>
                    <a:srgbClr val="231F20"/>
                  </a:solidFill>
                  <a:latin typeface="Times New Roman" panose="02020603050405020304" pitchFamily="18" charset="0"/>
                  <a:cs typeface="Times New Roman" panose="02020603050405020304" pitchFamily="18" charset="0"/>
                </a:rPr>
                <a:t>Illustration of resolution in (a) Airy disk and (b) wave front</a:t>
              </a:r>
              <a:r>
                <a:rPr lang="en-US" sz="1350" dirty="0">
                  <a:solidFill>
                    <a:srgbClr val="231F20"/>
                  </a:solidFill>
                  <a:latin typeface="Times New Roman" panose="02020603050405020304" pitchFamily="18" charset="0"/>
                  <a:cs typeface="Times New Roman" panose="02020603050405020304" pitchFamily="18" charset="0"/>
                </a:rPr>
                <a:t>.</a:t>
              </a:r>
              <a:endParaRPr lang="en-IN" sz="1350" dirty="0">
                <a:latin typeface="Times New Roman" panose="02020603050405020304" pitchFamily="18" charset="0"/>
                <a:cs typeface="Times New Roman" panose="02020603050405020304" pitchFamily="18" charset="0"/>
              </a:endParaRPr>
            </a:p>
          </p:txBody>
        </p:sp>
      </p:grpSp>
      <p:pic>
        <p:nvPicPr>
          <p:cNvPr id="8" name="Picture 7">
            <a:extLst>
              <a:ext uri="{FF2B5EF4-FFF2-40B4-BE49-F238E27FC236}">
                <a16:creationId xmlns:a16="http://schemas.microsoft.com/office/drawing/2014/main" id="{56669738-8C3E-42AD-B8E6-2EB2C9C392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359" y="3593194"/>
            <a:ext cx="3129087" cy="2306299"/>
          </a:xfrm>
          <a:prstGeom prst="rect">
            <a:avLst/>
          </a:prstGeom>
        </p:spPr>
      </p:pic>
      <p:sp>
        <p:nvSpPr>
          <p:cNvPr id="205" name="TextBox 204">
            <a:extLst>
              <a:ext uri="{FF2B5EF4-FFF2-40B4-BE49-F238E27FC236}">
                <a16:creationId xmlns:a16="http://schemas.microsoft.com/office/drawing/2014/main" id="{BC22B090-094A-4BA7-8C2C-E80841A987F7}"/>
              </a:ext>
            </a:extLst>
          </p:cNvPr>
          <p:cNvSpPr txBox="1"/>
          <p:nvPr/>
        </p:nvSpPr>
        <p:spPr>
          <a:xfrm>
            <a:off x="652359" y="5782307"/>
            <a:ext cx="2737203" cy="369332"/>
          </a:xfrm>
          <a:prstGeom prst="rect">
            <a:avLst/>
          </a:prstGeom>
          <a:noFill/>
        </p:spPr>
        <p:txBody>
          <a:bodyPr wrap="square" rtlCol="0">
            <a:spAutoFit/>
          </a:bodyPr>
          <a:lstStyle/>
          <a:p>
            <a:pPr algn="ctr"/>
            <a:r>
              <a:rPr lang="en-US" dirty="0">
                <a:solidFill>
                  <a:srgbClr val="231F20"/>
                </a:solidFill>
                <a:latin typeface="Times New Roman" panose="02020603050405020304" pitchFamily="18" charset="0"/>
                <a:cs typeface="Times New Roman" panose="02020603050405020304" pitchFamily="18" charset="0"/>
              </a:rPr>
              <a:t>Field-emission electron gun</a:t>
            </a:r>
            <a:endParaRPr lang="en-IN" sz="135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856BA2AE-68AB-47FF-9981-0F4D21720453}"/>
              </a:ext>
            </a:extLst>
          </p:cNvPr>
          <p:cNvSpPr>
            <a:spLocks noGrp="1"/>
          </p:cNvSpPr>
          <p:nvPr>
            <p:ph type="sldNum" sz="quarter" idx="12"/>
          </p:nvPr>
        </p:nvSpPr>
        <p:spPr/>
        <p:txBody>
          <a:bodyPr/>
          <a:lstStyle/>
          <a:p>
            <a:fld id="{4E3495D0-1C20-4D5C-AE9D-42F7DC54160D}" type="slidenum">
              <a:rPr lang="en-US" smtClean="0"/>
              <a:t>33</a:t>
            </a:fld>
            <a:endParaRPr lang="en-US"/>
          </a:p>
        </p:txBody>
      </p:sp>
    </p:spTree>
    <p:custDataLst>
      <p:tags r:id="rId1"/>
    </p:custDataLst>
    <p:extLst>
      <p:ext uri="{BB962C8B-B14F-4D97-AF65-F5344CB8AC3E}">
        <p14:creationId xmlns:p14="http://schemas.microsoft.com/office/powerpoint/2010/main" val="2762782256"/>
      </p:ext>
    </p:extLst>
  </p:cSld>
  <p:clrMapOvr>
    <a:masterClrMapping/>
  </p:clrMapOvr>
  <mc:AlternateContent xmlns:mc="http://schemas.openxmlformats.org/markup-compatibility/2006" xmlns:p14="http://schemas.microsoft.com/office/powerpoint/2010/main">
    <mc:Choice Requires="p14">
      <p:transition spd="slow" p14:dur="2000" advTm="106552"/>
    </mc:Choice>
    <mc:Fallback xmlns="">
      <p:transition spd="slow" advTm="106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6D0B-86FA-421F-8016-A39251414D0F}"/>
              </a:ext>
            </a:extLst>
          </p:cNvPr>
          <p:cNvSpPr>
            <a:spLocks noGrp="1"/>
          </p:cNvSpPr>
          <p:nvPr>
            <p:ph type="title"/>
          </p:nvPr>
        </p:nvSpPr>
        <p:spPr/>
        <p:txBody>
          <a:bodyPr>
            <a:noAutofit/>
          </a:bodyPr>
          <a:lstStyle/>
          <a:p>
            <a:r>
              <a:rPr lang="en-IN" dirty="0"/>
              <a:t>Working principle of SEM</a:t>
            </a:r>
          </a:p>
        </p:txBody>
      </p:sp>
      <p:sp>
        <p:nvSpPr>
          <p:cNvPr id="4" name="Date Placeholder 3">
            <a:extLst>
              <a:ext uri="{FF2B5EF4-FFF2-40B4-BE49-F238E27FC236}">
                <a16:creationId xmlns:a16="http://schemas.microsoft.com/office/drawing/2014/main" id="{D6FF8C8F-D998-44D6-80FF-15E9D1658BF2}"/>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63442B04-A81C-45B8-B2BC-F7598D29B035}"/>
              </a:ext>
            </a:extLst>
          </p:cNvPr>
          <p:cNvSpPr>
            <a:spLocks noGrp="1"/>
          </p:cNvSpPr>
          <p:nvPr>
            <p:ph type="ftr" sz="quarter" idx="11"/>
          </p:nvPr>
        </p:nvSpPr>
        <p:spPr/>
        <p:txBody>
          <a:bodyPr/>
          <a:lstStyle/>
          <a:p>
            <a:r>
              <a:rPr lang="en-US"/>
              <a:t>IISER Bhopal</a:t>
            </a:r>
            <a:endParaRPr lang="en-US" dirty="0"/>
          </a:p>
        </p:txBody>
      </p:sp>
      <p:sp>
        <p:nvSpPr>
          <p:cNvPr id="143" name="TextBox 142">
            <a:extLst>
              <a:ext uri="{FF2B5EF4-FFF2-40B4-BE49-F238E27FC236}">
                <a16:creationId xmlns:a16="http://schemas.microsoft.com/office/drawing/2014/main" id="{1438D2C2-4109-4F66-9E4F-2A158402084A}"/>
              </a:ext>
            </a:extLst>
          </p:cNvPr>
          <p:cNvSpPr txBox="1"/>
          <p:nvPr/>
        </p:nvSpPr>
        <p:spPr>
          <a:xfrm>
            <a:off x="60605" y="1206667"/>
            <a:ext cx="4087055" cy="1569660"/>
          </a:xfrm>
          <a:prstGeom prst="rect">
            <a:avLst/>
          </a:prstGeom>
          <a:noFill/>
        </p:spPr>
        <p:txBody>
          <a:bodyPr wrap="square" rtlCol="0">
            <a:spAutoFit/>
          </a:bodyPr>
          <a:lstStyle/>
          <a:p>
            <a:r>
              <a:rPr lang="en-IN" sz="2400" dirty="0">
                <a:cs typeface="Times New Roman" panose="02020603050405020304" pitchFamily="18" charset="0"/>
              </a:rPr>
              <a:t>The electrons interact with the atom that make up the sample producing signals that contain information </a:t>
            </a:r>
            <a:r>
              <a:rPr lang="en-IN" sz="2400" dirty="0">
                <a:latin typeface="Times New Roman" panose="02020603050405020304" pitchFamily="18" charset="0"/>
                <a:ea typeface="Calibri" panose="020F0502020204030204" pitchFamily="34" charset="0"/>
                <a:cs typeface="Times New Roman" panose="02020603050405020304" pitchFamily="18" charset="0"/>
              </a:rPr>
              <a:t>about the sample</a:t>
            </a:r>
            <a:endParaRPr lang="en-IN" sz="2400" dirty="0">
              <a:cs typeface="Times New Roman" panose="02020603050405020304" pitchFamily="18" charset="0"/>
            </a:endParaRPr>
          </a:p>
        </p:txBody>
      </p:sp>
      <p:grpSp>
        <p:nvGrpSpPr>
          <p:cNvPr id="10" name="Group 9">
            <a:extLst>
              <a:ext uri="{FF2B5EF4-FFF2-40B4-BE49-F238E27FC236}">
                <a16:creationId xmlns:a16="http://schemas.microsoft.com/office/drawing/2014/main" id="{CF7A58CB-1EB4-4D6B-ABED-B662984429B6}"/>
              </a:ext>
            </a:extLst>
          </p:cNvPr>
          <p:cNvGrpSpPr/>
          <p:nvPr/>
        </p:nvGrpSpPr>
        <p:grpSpPr>
          <a:xfrm>
            <a:off x="2472439" y="1323461"/>
            <a:ext cx="6714930" cy="5171591"/>
            <a:chOff x="2472439" y="835781"/>
            <a:chExt cx="6714930" cy="5171591"/>
          </a:xfrm>
        </p:grpSpPr>
        <p:grpSp>
          <p:nvGrpSpPr>
            <p:cNvPr id="7" name="Group 6">
              <a:extLst>
                <a:ext uri="{FF2B5EF4-FFF2-40B4-BE49-F238E27FC236}">
                  <a16:creationId xmlns:a16="http://schemas.microsoft.com/office/drawing/2014/main" id="{EE7E9A18-EF2A-4D1A-A0D6-7D4C3C4C22C7}"/>
                </a:ext>
              </a:extLst>
            </p:cNvPr>
            <p:cNvGrpSpPr/>
            <p:nvPr/>
          </p:nvGrpSpPr>
          <p:grpSpPr>
            <a:xfrm>
              <a:off x="2472439" y="835781"/>
              <a:ext cx="6714930" cy="5171591"/>
              <a:chOff x="3187219" y="1182747"/>
              <a:chExt cx="6142176" cy="4768312"/>
            </a:xfrm>
          </p:grpSpPr>
          <p:sp>
            <p:nvSpPr>
              <p:cNvPr id="52" name="Arrow: Pentagon 51">
                <a:extLst>
                  <a:ext uri="{FF2B5EF4-FFF2-40B4-BE49-F238E27FC236}">
                    <a16:creationId xmlns:a16="http://schemas.microsoft.com/office/drawing/2014/main" id="{96FE8507-8A51-40E0-BBD5-20D2592682D4}"/>
                  </a:ext>
                </a:extLst>
              </p:cNvPr>
              <p:cNvSpPr/>
              <p:nvPr/>
            </p:nvSpPr>
            <p:spPr>
              <a:xfrm rot="5400000">
                <a:off x="6075680" y="1325577"/>
                <a:ext cx="349067" cy="164451"/>
              </a:xfrm>
              <a:prstGeom prst="homePlat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5AC22CD4-5FD7-4D8C-BEEB-AEDCCBD8CF62}"/>
                  </a:ext>
                </a:extLst>
              </p:cNvPr>
              <p:cNvSpPr/>
              <p:nvPr/>
            </p:nvSpPr>
            <p:spPr>
              <a:xfrm>
                <a:off x="5246590" y="1681655"/>
                <a:ext cx="783772" cy="24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E65063CA-B072-4113-8F52-D8A18C0938BF}"/>
                  </a:ext>
                </a:extLst>
              </p:cNvPr>
              <p:cNvSpPr/>
              <p:nvPr/>
            </p:nvSpPr>
            <p:spPr>
              <a:xfrm>
                <a:off x="6466568" y="1681655"/>
                <a:ext cx="783770" cy="24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55" name="Oval 54">
                <a:extLst>
                  <a:ext uri="{FF2B5EF4-FFF2-40B4-BE49-F238E27FC236}">
                    <a16:creationId xmlns:a16="http://schemas.microsoft.com/office/drawing/2014/main" id="{CEEB6D43-15BC-427A-B71E-C1BA8E945C00}"/>
                  </a:ext>
                </a:extLst>
              </p:cNvPr>
              <p:cNvSpPr/>
              <p:nvPr/>
            </p:nvSpPr>
            <p:spPr>
              <a:xfrm>
                <a:off x="5638476" y="2176426"/>
                <a:ext cx="1219977" cy="451302"/>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1E7A030F-03DC-4E3E-9CEB-E20E9337C787}"/>
                  </a:ext>
                </a:extLst>
              </p:cNvPr>
              <p:cNvSpPr/>
              <p:nvPr/>
            </p:nvSpPr>
            <p:spPr>
              <a:xfrm>
                <a:off x="5246590" y="2847107"/>
                <a:ext cx="391886" cy="49181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A3B78964-A42C-41C6-918B-7DC882329ADE}"/>
                  </a:ext>
                </a:extLst>
              </p:cNvPr>
              <p:cNvSpPr/>
              <p:nvPr/>
            </p:nvSpPr>
            <p:spPr>
              <a:xfrm>
                <a:off x="5638476" y="4894243"/>
                <a:ext cx="1223332" cy="24723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58" name="Oval 57">
                <a:extLst>
                  <a:ext uri="{FF2B5EF4-FFF2-40B4-BE49-F238E27FC236}">
                    <a16:creationId xmlns:a16="http://schemas.microsoft.com/office/drawing/2014/main" id="{467B73B3-1F58-4111-9A63-15ABC7AC6345}"/>
                  </a:ext>
                </a:extLst>
              </p:cNvPr>
              <p:cNvSpPr/>
              <p:nvPr/>
            </p:nvSpPr>
            <p:spPr>
              <a:xfrm>
                <a:off x="5638476" y="4168383"/>
                <a:ext cx="1219977" cy="451302"/>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DC38607D-866D-4420-9F3A-02675641951C}"/>
                  </a:ext>
                </a:extLst>
              </p:cNvPr>
              <p:cNvSpPr/>
              <p:nvPr/>
            </p:nvSpPr>
            <p:spPr>
              <a:xfrm rot="2135657">
                <a:off x="5085703" y="4103668"/>
                <a:ext cx="255457" cy="60097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B64E4F0B-E3C6-405A-8C24-50E516F28D7D}"/>
                  </a:ext>
                </a:extLst>
              </p:cNvPr>
              <p:cNvSpPr/>
              <p:nvPr/>
            </p:nvSpPr>
            <p:spPr>
              <a:xfrm>
                <a:off x="5246589" y="1681654"/>
                <a:ext cx="783772" cy="24723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E6C4F0C3-A94A-4323-B1FA-0FEE335D45F9}"/>
                  </a:ext>
                </a:extLst>
              </p:cNvPr>
              <p:cNvSpPr/>
              <p:nvPr/>
            </p:nvSpPr>
            <p:spPr>
              <a:xfrm>
                <a:off x="6466567" y="1681654"/>
                <a:ext cx="783770" cy="24723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E2CF2CCA-3B9C-4D89-A5A0-895FCF5E0CB3}"/>
                  </a:ext>
                </a:extLst>
              </p:cNvPr>
              <p:cNvSpPr/>
              <p:nvPr/>
            </p:nvSpPr>
            <p:spPr>
              <a:xfrm>
                <a:off x="5246590" y="3617271"/>
                <a:ext cx="391886" cy="22279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A9C5EC55-5A09-4086-92E1-5A6D60073062}"/>
                  </a:ext>
                </a:extLst>
              </p:cNvPr>
              <p:cNvSpPr/>
              <p:nvPr/>
            </p:nvSpPr>
            <p:spPr>
              <a:xfrm>
                <a:off x="6858454" y="3599002"/>
                <a:ext cx="391885" cy="22279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64" name="Freeform: Shape 63">
                <a:extLst>
                  <a:ext uri="{FF2B5EF4-FFF2-40B4-BE49-F238E27FC236}">
                    <a16:creationId xmlns:a16="http://schemas.microsoft.com/office/drawing/2014/main" id="{F6D17D3A-8452-4B20-B119-7CFCC48B7083}"/>
                  </a:ext>
                </a:extLst>
              </p:cNvPr>
              <p:cNvSpPr/>
              <p:nvPr/>
            </p:nvSpPr>
            <p:spPr>
              <a:xfrm>
                <a:off x="5409002" y="2894452"/>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65" name="Freeform: Shape 64">
                <a:extLst>
                  <a:ext uri="{FF2B5EF4-FFF2-40B4-BE49-F238E27FC236}">
                    <a16:creationId xmlns:a16="http://schemas.microsoft.com/office/drawing/2014/main" id="{201D3766-9DBB-49BF-86DC-7D15C8A8B02F}"/>
                  </a:ext>
                </a:extLst>
              </p:cNvPr>
              <p:cNvSpPr/>
              <p:nvPr/>
            </p:nvSpPr>
            <p:spPr>
              <a:xfrm>
                <a:off x="5466152" y="2902398"/>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dirty="0">
                  <a:latin typeface="Times New Roman" panose="02020603050405020304" pitchFamily="18" charset="0"/>
                  <a:cs typeface="Times New Roman" panose="02020603050405020304" pitchFamily="18" charset="0"/>
                </a:endParaRPr>
              </a:p>
            </p:txBody>
          </p:sp>
          <p:sp>
            <p:nvSpPr>
              <p:cNvPr id="66" name="Freeform: Shape 65">
                <a:extLst>
                  <a:ext uri="{FF2B5EF4-FFF2-40B4-BE49-F238E27FC236}">
                    <a16:creationId xmlns:a16="http://schemas.microsoft.com/office/drawing/2014/main" id="{AAB6A659-83EF-4498-BA4A-BA98837E48BA}"/>
                  </a:ext>
                </a:extLst>
              </p:cNvPr>
              <p:cNvSpPr/>
              <p:nvPr/>
            </p:nvSpPr>
            <p:spPr>
              <a:xfrm>
                <a:off x="5294702" y="2890428"/>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67" name="Freeform: Shape 66">
                <a:extLst>
                  <a:ext uri="{FF2B5EF4-FFF2-40B4-BE49-F238E27FC236}">
                    <a16:creationId xmlns:a16="http://schemas.microsoft.com/office/drawing/2014/main" id="{FACBCEF1-5997-405A-B745-39B29DFAB22F}"/>
                  </a:ext>
                </a:extLst>
              </p:cNvPr>
              <p:cNvSpPr/>
              <p:nvPr/>
            </p:nvSpPr>
            <p:spPr>
              <a:xfrm>
                <a:off x="5351852" y="2902398"/>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68" name="Freeform: Shape 67">
                <a:extLst>
                  <a:ext uri="{FF2B5EF4-FFF2-40B4-BE49-F238E27FC236}">
                    <a16:creationId xmlns:a16="http://schemas.microsoft.com/office/drawing/2014/main" id="{428FC0B2-3FDB-45F0-A394-E220EE9D92C6}"/>
                  </a:ext>
                </a:extLst>
              </p:cNvPr>
              <p:cNvSpPr/>
              <p:nvPr/>
            </p:nvSpPr>
            <p:spPr>
              <a:xfrm>
                <a:off x="5514566" y="2897453"/>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798015B5-42F3-4E5D-B6F8-C99C1E1EF346}"/>
                  </a:ext>
                </a:extLst>
              </p:cNvPr>
              <p:cNvSpPr/>
              <p:nvPr/>
            </p:nvSpPr>
            <p:spPr>
              <a:xfrm>
                <a:off x="6861807" y="2827923"/>
                <a:ext cx="391886" cy="49181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70" name="Freeform: Shape 69">
                <a:extLst>
                  <a:ext uri="{FF2B5EF4-FFF2-40B4-BE49-F238E27FC236}">
                    <a16:creationId xmlns:a16="http://schemas.microsoft.com/office/drawing/2014/main" id="{7F973220-2844-4092-88DB-F5B50021C829}"/>
                  </a:ext>
                </a:extLst>
              </p:cNvPr>
              <p:cNvSpPr/>
              <p:nvPr/>
            </p:nvSpPr>
            <p:spPr>
              <a:xfrm>
                <a:off x="7024219" y="2875268"/>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71" name="Freeform: Shape 70">
                <a:extLst>
                  <a:ext uri="{FF2B5EF4-FFF2-40B4-BE49-F238E27FC236}">
                    <a16:creationId xmlns:a16="http://schemas.microsoft.com/office/drawing/2014/main" id="{9AB306C4-689D-4226-9AE1-56FA6D716893}"/>
                  </a:ext>
                </a:extLst>
              </p:cNvPr>
              <p:cNvSpPr/>
              <p:nvPr/>
            </p:nvSpPr>
            <p:spPr>
              <a:xfrm>
                <a:off x="7084116" y="2883215"/>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72" name="Freeform: Shape 71">
                <a:extLst>
                  <a:ext uri="{FF2B5EF4-FFF2-40B4-BE49-F238E27FC236}">
                    <a16:creationId xmlns:a16="http://schemas.microsoft.com/office/drawing/2014/main" id="{C9D243B9-C9B8-4D4C-AC32-3B1F45AD7D8E}"/>
                  </a:ext>
                </a:extLst>
              </p:cNvPr>
              <p:cNvSpPr/>
              <p:nvPr/>
            </p:nvSpPr>
            <p:spPr>
              <a:xfrm>
                <a:off x="6909919" y="2871245"/>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73" name="Freeform: Shape 72">
                <a:extLst>
                  <a:ext uri="{FF2B5EF4-FFF2-40B4-BE49-F238E27FC236}">
                    <a16:creationId xmlns:a16="http://schemas.microsoft.com/office/drawing/2014/main" id="{7B6101FE-CC43-4009-B38C-F00486F6EF0C}"/>
                  </a:ext>
                </a:extLst>
              </p:cNvPr>
              <p:cNvSpPr/>
              <p:nvPr/>
            </p:nvSpPr>
            <p:spPr>
              <a:xfrm>
                <a:off x="6967069" y="2883215"/>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74" name="Freeform: Shape 73">
                <a:extLst>
                  <a:ext uri="{FF2B5EF4-FFF2-40B4-BE49-F238E27FC236}">
                    <a16:creationId xmlns:a16="http://schemas.microsoft.com/office/drawing/2014/main" id="{4149FDA4-4199-41F0-BE0B-69B426505BE9}"/>
                  </a:ext>
                </a:extLst>
              </p:cNvPr>
              <p:cNvSpPr/>
              <p:nvPr/>
            </p:nvSpPr>
            <p:spPr>
              <a:xfrm>
                <a:off x="7129783" y="2878269"/>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3A1D0319-3C78-41CA-954A-234C51601EE2}"/>
                  </a:ext>
                </a:extLst>
              </p:cNvPr>
              <p:cNvSpPr txBox="1"/>
              <p:nvPr/>
            </p:nvSpPr>
            <p:spPr>
              <a:xfrm>
                <a:off x="7683994" y="1182747"/>
                <a:ext cx="1645401" cy="369332"/>
              </a:xfrm>
              <a:prstGeom prst="rect">
                <a:avLst/>
              </a:prstGeom>
              <a:noFill/>
            </p:spPr>
            <p:txBody>
              <a:bodyPr wrap="square" rtlCol="0">
                <a:spAutoFit/>
              </a:bodyPr>
              <a:lstStyle/>
              <a:p>
                <a:pPr algn="ctr"/>
                <a:r>
                  <a:rPr lang="en-IN" sz="2000" dirty="0">
                    <a:cs typeface="Times New Roman" panose="02020603050405020304" pitchFamily="18" charset="0"/>
                  </a:rPr>
                  <a:t>Electron source</a:t>
                </a:r>
              </a:p>
            </p:txBody>
          </p:sp>
          <p:sp>
            <p:nvSpPr>
              <p:cNvPr id="76" name="TextBox 75">
                <a:extLst>
                  <a:ext uri="{FF2B5EF4-FFF2-40B4-BE49-F238E27FC236}">
                    <a16:creationId xmlns:a16="http://schemas.microsoft.com/office/drawing/2014/main" id="{E3C611AA-5C24-473D-BFB1-39EF568A8A8C}"/>
                  </a:ext>
                </a:extLst>
              </p:cNvPr>
              <p:cNvSpPr txBox="1"/>
              <p:nvPr/>
            </p:nvSpPr>
            <p:spPr>
              <a:xfrm>
                <a:off x="7964080" y="1627492"/>
                <a:ext cx="823703" cy="369332"/>
              </a:xfrm>
              <a:prstGeom prst="rect">
                <a:avLst/>
              </a:prstGeom>
              <a:noFill/>
            </p:spPr>
            <p:txBody>
              <a:bodyPr wrap="square" rtlCol="0">
                <a:spAutoFit/>
              </a:bodyPr>
              <a:lstStyle/>
              <a:p>
                <a:pPr algn="ctr"/>
                <a:r>
                  <a:rPr lang="en-IN" sz="2000" dirty="0">
                    <a:cs typeface="Times New Roman" panose="02020603050405020304" pitchFamily="18" charset="0"/>
                  </a:rPr>
                  <a:t>Anode</a:t>
                </a:r>
              </a:p>
            </p:txBody>
          </p:sp>
          <p:sp>
            <p:nvSpPr>
              <p:cNvPr id="77" name="TextBox 76">
                <a:extLst>
                  <a:ext uri="{FF2B5EF4-FFF2-40B4-BE49-F238E27FC236}">
                    <a16:creationId xmlns:a16="http://schemas.microsoft.com/office/drawing/2014/main" id="{16FB6C61-4C72-4CE6-B8B8-874CACA72710}"/>
                  </a:ext>
                </a:extLst>
              </p:cNvPr>
              <p:cNvSpPr txBox="1"/>
              <p:nvPr/>
            </p:nvSpPr>
            <p:spPr>
              <a:xfrm>
                <a:off x="7645683" y="2244559"/>
                <a:ext cx="1631482" cy="368910"/>
              </a:xfrm>
              <a:prstGeom prst="rect">
                <a:avLst/>
              </a:prstGeom>
              <a:noFill/>
            </p:spPr>
            <p:txBody>
              <a:bodyPr wrap="square" rtlCol="0">
                <a:spAutoFit/>
              </a:bodyPr>
              <a:lstStyle/>
              <a:p>
                <a:pPr algn="ctr"/>
                <a:r>
                  <a:rPr lang="en-IN" sz="2000" dirty="0">
                    <a:cs typeface="Times New Roman" panose="02020603050405020304" pitchFamily="18" charset="0"/>
                  </a:rPr>
                  <a:t>Condenser lens</a:t>
                </a:r>
              </a:p>
            </p:txBody>
          </p:sp>
          <p:sp>
            <p:nvSpPr>
              <p:cNvPr id="78" name="TextBox 77">
                <a:extLst>
                  <a:ext uri="{FF2B5EF4-FFF2-40B4-BE49-F238E27FC236}">
                    <a16:creationId xmlns:a16="http://schemas.microsoft.com/office/drawing/2014/main" id="{CCF5516D-6F72-4E88-9E9C-3FE332931705}"/>
                  </a:ext>
                </a:extLst>
              </p:cNvPr>
              <p:cNvSpPr txBox="1"/>
              <p:nvPr/>
            </p:nvSpPr>
            <p:spPr>
              <a:xfrm>
                <a:off x="7821399" y="4051121"/>
                <a:ext cx="1096348" cy="652685"/>
              </a:xfrm>
              <a:prstGeom prst="rect">
                <a:avLst/>
              </a:prstGeom>
              <a:noFill/>
            </p:spPr>
            <p:txBody>
              <a:bodyPr wrap="square" rtlCol="0">
                <a:spAutoFit/>
              </a:bodyPr>
              <a:lstStyle/>
              <a:p>
                <a:pPr algn="ctr"/>
                <a:r>
                  <a:rPr lang="en-IN" sz="2000" dirty="0">
                    <a:cs typeface="Times New Roman" panose="02020603050405020304" pitchFamily="18" charset="0"/>
                  </a:rPr>
                  <a:t>Objective lens</a:t>
                </a:r>
              </a:p>
            </p:txBody>
          </p:sp>
          <p:sp>
            <p:nvSpPr>
              <p:cNvPr id="79" name="TextBox 78">
                <a:extLst>
                  <a:ext uri="{FF2B5EF4-FFF2-40B4-BE49-F238E27FC236}">
                    <a16:creationId xmlns:a16="http://schemas.microsoft.com/office/drawing/2014/main" id="{00354E1C-7DA4-4AFC-A4D0-6437C6453755}"/>
                  </a:ext>
                </a:extLst>
              </p:cNvPr>
              <p:cNvSpPr txBox="1"/>
              <p:nvPr/>
            </p:nvSpPr>
            <p:spPr>
              <a:xfrm>
                <a:off x="7985984" y="2893979"/>
                <a:ext cx="996680" cy="369332"/>
              </a:xfrm>
              <a:prstGeom prst="rect">
                <a:avLst/>
              </a:prstGeom>
              <a:noFill/>
            </p:spPr>
            <p:txBody>
              <a:bodyPr wrap="square" rtlCol="0">
                <a:spAutoFit/>
              </a:bodyPr>
              <a:lstStyle/>
              <a:p>
                <a:pPr algn="ctr"/>
                <a:r>
                  <a:rPr lang="en-IN" sz="2000" dirty="0">
                    <a:cs typeface="Times New Roman" panose="02020603050405020304" pitchFamily="18" charset="0"/>
                  </a:rPr>
                  <a:t>Scan coil</a:t>
                </a:r>
              </a:p>
            </p:txBody>
          </p:sp>
          <p:sp>
            <p:nvSpPr>
              <p:cNvPr id="81" name="TextBox 80">
                <a:extLst>
                  <a:ext uri="{FF2B5EF4-FFF2-40B4-BE49-F238E27FC236}">
                    <a16:creationId xmlns:a16="http://schemas.microsoft.com/office/drawing/2014/main" id="{2D8CDD6C-55D9-4DE2-B743-DCDDC00115C9}"/>
                  </a:ext>
                </a:extLst>
              </p:cNvPr>
              <p:cNvSpPr txBox="1"/>
              <p:nvPr/>
            </p:nvSpPr>
            <p:spPr>
              <a:xfrm>
                <a:off x="7924713" y="4833193"/>
                <a:ext cx="1326581" cy="369332"/>
              </a:xfrm>
              <a:prstGeom prst="rect">
                <a:avLst/>
              </a:prstGeom>
              <a:noFill/>
            </p:spPr>
            <p:txBody>
              <a:bodyPr wrap="square" rtlCol="0">
                <a:spAutoFit/>
              </a:bodyPr>
              <a:lstStyle/>
              <a:p>
                <a:pPr algn="ctr"/>
                <a:r>
                  <a:rPr lang="en-IN" sz="2000" dirty="0">
                    <a:cs typeface="Times New Roman" panose="02020603050405020304" pitchFamily="18" charset="0"/>
                  </a:rPr>
                  <a:t>Sample</a:t>
                </a:r>
              </a:p>
            </p:txBody>
          </p:sp>
          <p:sp>
            <p:nvSpPr>
              <p:cNvPr id="82" name="TextBox 81">
                <a:extLst>
                  <a:ext uri="{FF2B5EF4-FFF2-40B4-BE49-F238E27FC236}">
                    <a16:creationId xmlns:a16="http://schemas.microsoft.com/office/drawing/2014/main" id="{FF9C9C19-7762-4E0F-B3CF-68CC317359A7}"/>
                  </a:ext>
                </a:extLst>
              </p:cNvPr>
              <p:cNvSpPr txBox="1"/>
              <p:nvPr/>
            </p:nvSpPr>
            <p:spPr>
              <a:xfrm>
                <a:off x="3187219" y="4082491"/>
                <a:ext cx="1645400" cy="936462"/>
              </a:xfrm>
              <a:prstGeom prst="rect">
                <a:avLst/>
              </a:prstGeom>
              <a:noFill/>
            </p:spPr>
            <p:txBody>
              <a:bodyPr wrap="square" rtlCol="0">
                <a:spAutoFit/>
              </a:bodyPr>
              <a:lstStyle/>
              <a:p>
                <a:pPr algn="ctr"/>
                <a:r>
                  <a:rPr lang="en-IN" sz="2000" dirty="0">
                    <a:cs typeface="Times New Roman" panose="02020603050405020304" pitchFamily="18" charset="0"/>
                  </a:rPr>
                  <a:t>Secondary electron detector</a:t>
                </a:r>
              </a:p>
            </p:txBody>
          </p:sp>
          <p:cxnSp>
            <p:nvCxnSpPr>
              <p:cNvPr id="83" name="Straight Connector 82">
                <a:extLst>
                  <a:ext uri="{FF2B5EF4-FFF2-40B4-BE49-F238E27FC236}">
                    <a16:creationId xmlns:a16="http://schemas.microsoft.com/office/drawing/2014/main" id="{D2CBC0CD-9D0A-425E-AA01-74577FA73702}"/>
                  </a:ext>
                </a:extLst>
              </p:cNvPr>
              <p:cNvCxnSpPr>
                <a:cxnSpLocks/>
              </p:cNvCxnSpPr>
              <p:nvPr/>
            </p:nvCxnSpPr>
            <p:spPr>
              <a:xfrm flipH="1" flipV="1">
                <a:off x="5349206" y="4406727"/>
                <a:ext cx="582887" cy="478944"/>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DC724A2-8E0A-4E13-A2E5-253594B03FC5}"/>
                  </a:ext>
                </a:extLst>
              </p:cNvPr>
              <p:cNvCxnSpPr>
                <a:cxnSpLocks/>
              </p:cNvCxnSpPr>
              <p:nvPr/>
            </p:nvCxnSpPr>
            <p:spPr>
              <a:xfrm flipH="1" flipV="1">
                <a:off x="5307200" y="4485424"/>
                <a:ext cx="462636" cy="400935"/>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99FD901-183B-4E85-986C-D66ACB754C5F}"/>
                  </a:ext>
                </a:extLst>
              </p:cNvPr>
              <p:cNvCxnSpPr>
                <a:cxnSpLocks/>
              </p:cNvCxnSpPr>
              <p:nvPr/>
            </p:nvCxnSpPr>
            <p:spPr>
              <a:xfrm flipH="1" flipV="1">
                <a:off x="5332261" y="4445293"/>
                <a:ext cx="535419" cy="454355"/>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54AE756-349A-4A91-8286-74F6FEF71A21}"/>
                  </a:ext>
                </a:extLst>
              </p:cNvPr>
              <p:cNvSpPr txBox="1"/>
              <p:nvPr/>
            </p:nvSpPr>
            <p:spPr>
              <a:xfrm>
                <a:off x="4900062" y="5298374"/>
                <a:ext cx="2415965" cy="652685"/>
              </a:xfrm>
              <a:prstGeom prst="rect">
                <a:avLst/>
              </a:prstGeom>
              <a:noFill/>
            </p:spPr>
            <p:txBody>
              <a:bodyPr wrap="square" rtlCol="0">
                <a:spAutoFit/>
              </a:bodyPr>
              <a:lstStyle/>
              <a:p>
                <a:pPr algn="ctr"/>
                <a:r>
                  <a:rPr lang="en-IN" sz="2000" dirty="0">
                    <a:cs typeface="Times New Roman" panose="02020603050405020304" pitchFamily="18" charset="0"/>
                  </a:rPr>
                  <a:t>Basic components of SEM</a:t>
                </a:r>
              </a:p>
            </p:txBody>
          </p:sp>
          <p:cxnSp>
            <p:nvCxnSpPr>
              <p:cNvPr id="87" name="Straight Connector 86">
                <a:extLst>
                  <a:ext uri="{FF2B5EF4-FFF2-40B4-BE49-F238E27FC236}">
                    <a16:creationId xmlns:a16="http://schemas.microsoft.com/office/drawing/2014/main" id="{7EC1152A-9F91-4013-A0AD-462E92F0783C}"/>
                  </a:ext>
                </a:extLst>
              </p:cNvPr>
              <p:cNvCxnSpPr>
                <a:cxnSpLocks/>
              </p:cNvCxnSpPr>
              <p:nvPr/>
            </p:nvCxnSpPr>
            <p:spPr>
              <a:xfrm flipV="1">
                <a:off x="4870982" y="1210154"/>
                <a:ext cx="0" cy="4015118"/>
              </a:xfrm>
              <a:prstGeom prst="line">
                <a:avLst/>
              </a:prstGeom>
              <a:ln w="254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7EFC68D-E47E-4B13-A94F-C97CCEDCA888}"/>
                  </a:ext>
                </a:extLst>
              </p:cNvPr>
              <p:cNvCxnSpPr>
                <a:cxnSpLocks/>
              </p:cNvCxnSpPr>
              <p:nvPr/>
            </p:nvCxnSpPr>
            <p:spPr>
              <a:xfrm flipV="1">
                <a:off x="4870982" y="5221114"/>
                <a:ext cx="2589854" cy="2128"/>
              </a:xfrm>
              <a:prstGeom prst="line">
                <a:avLst/>
              </a:prstGeom>
              <a:ln w="254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FAE5C5F-D569-4A27-8B77-10E7B713C1C4}"/>
                  </a:ext>
                </a:extLst>
              </p:cNvPr>
              <p:cNvCxnSpPr>
                <a:cxnSpLocks/>
              </p:cNvCxnSpPr>
              <p:nvPr/>
            </p:nvCxnSpPr>
            <p:spPr>
              <a:xfrm flipV="1">
                <a:off x="7451409" y="1210154"/>
                <a:ext cx="0" cy="4015118"/>
              </a:xfrm>
              <a:prstGeom prst="line">
                <a:avLst/>
              </a:prstGeom>
              <a:ln w="2540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E94E84A-0A04-46A4-89EE-DCC1A9DA1A6B}"/>
                  </a:ext>
                </a:extLst>
              </p:cNvPr>
              <p:cNvCxnSpPr>
                <a:cxnSpLocks/>
              </p:cNvCxnSpPr>
              <p:nvPr/>
            </p:nvCxnSpPr>
            <p:spPr>
              <a:xfrm flipV="1">
                <a:off x="4861555" y="1202789"/>
                <a:ext cx="2589854" cy="9535"/>
              </a:xfrm>
              <a:prstGeom prst="line">
                <a:avLst/>
              </a:prstGeom>
              <a:ln w="25400"/>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88C1EBC1-7822-4A0C-9108-26ADDAE25B69}"/>
                  </a:ext>
                </a:extLst>
              </p:cNvPr>
              <p:cNvCxnSpPr>
                <a:cxnSpLocks/>
              </p:cNvCxnSpPr>
              <p:nvPr/>
            </p:nvCxnSpPr>
            <p:spPr>
              <a:xfrm>
                <a:off x="6332441" y="1346937"/>
                <a:ext cx="13669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D746A85-F649-4B32-A992-A616D3420E37}"/>
                  </a:ext>
                </a:extLst>
              </p:cNvPr>
              <p:cNvCxnSpPr>
                <a:cxnSpLocks/>
              </p:cNvCxnSpPr>
              <p:nvPr/>
            </p:nvCxnSpPr>
            <p:spPr>
              <a:xfrm>
                <a:off x="7250337" y="1815977"/>
                <a:ext cx="6875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03694BB-F547-4B69-A6B5-5B0FB1E80375}"/>
                  </a:ext>
                </a:extLst>
              </p:cNvPr>
              <p:cNvCxnSpPr>
                <a:cxnSpLocks/>
              </p:cNvCxnSpPr>
              <p:nvPr/>
            </p:nvCxnSpPr>
            <p:spPr>
              <a:xfrm>
                <a:off x="6857016" y="2419113"/>
                <a:ext cx="8423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B1F91CA-9379-47CD-BBD8-81DAEA1EE21B}"/>
                  </a:ext>
                </a:extLst>
              </p:cNvPr>
              <p:cNvCxnSpPr>
                <a:cxnSpLocks/>
              </p:cNvCxnSpPr>
              <p:nvPr/>
            </p:nvCxnSpPr>
            <p:spPr>
              <a:xfrm>
                <a:off x="7250337" y="3073829"/>
                <a:ext cx="6875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40D57D1-7E5C-4046-8B98-D64A70EFB27A}"/>
                  </a:ext>
                </a:extLst>
              </p:cNvPr>
              <p:cNvCxnSpPr>
                <a:cxnSpLocks/>
              </p:cNvCxnSpPr>
              <p:nvPr/>
            </p:nvCxnSpPr>
            <p:spPr>
              <a:xfrm>
                <a:off x="6864183" y="4410904"/>
                <a:ext cx="1006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90FBAD9-3FD1-40BF-ADE6-AF7AC9B3392F}"/>
                  </a:ext>
                </a:extLst>
              </p:cNvPr>
              <p:cNvCxnSpPr>
                <a:cxnSpLocks/>
              </p:cNvCxnSpPr>
              <p:nvPr/>
            </p:nvCxnSpPr>
            <p:spPr>
              <a:xfrm>
                <a:off x="6864183" y="5017860"/>
                <a:ext cx="12153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7172145-340C-4ACF-B503-8AC281FC9E11}"/>
                  </a:ext>
                </a:extLst>
              </p:cNvPr>
              <p:cNvCxnSpPr>
                <a:cxnSpLocks/>
              </p:cNvCxnSpPr>
              <p:nvPr/>
            </p:nvCxnSpPr>
            <p:spPr>
              <a:xfrm flipH="1">
                <a:off x="4690963" y="4338615"/>
                <a:ext cx="384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Arrow: Pentagon 98">
                <a:extLst>
                  <a:ext uri="{FF2B5EF4-FFF2-40B4-BE49-F238E27FC236}">
                    <a16:creationId xmlns:a16="http://schemas.microsoft.com/office/drawing/2014/main" id="{FA60FFC8-68CA-445E-8767-B81BE5E32783}"/>
                  </a:ext>
                </a:extLst>
              </p:cNvPr>
              <p:cNvSpPr/>
              <p:nvPr/>
            </p:nvSpPr>
            <p:spPr>
              <a:xfrm rot="5400000">
                <a:off x="6075922" y="1331349"/>
                <a:ext cx="349067" cy="164451"/>
              </a:xfrm>
              <a:prstGeom prst="homePlat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0" name="Rectangle 99">
                <a:extLst>
                  <a:ext uri="{FF2B5EF4-FFF2-40B4-BE49-F238E27FC236}">
                    <a16:creationId xmlns:a16="http://schemas.microsoft.com/office/drawing/2014/main" id="{A287B3A5-90B4-4B3A-973C-B5700561FE18}"/>
                  </a:ext>
                </a:extLst>
              </p:cNvPr>
              <p:cNvSpPr/>
              <p:nvPr/>
            </p:nvSpPr>
            <p:spPr>
              <a:xfrm>
                <a:off x="5246832" y="1687427"/>
                <a:ext cx="783772" cy="24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1" name="Rectangle 100">
                <a:extLst>
                  <a:ext uri="{FF2B5EF4-FFF2-40B4-BE49-F238E27FC236}">
                    <a16:creationId xmlns:a16="http://schemas.microsoft.com/office/drawing/2014/main" id="{9034E4C4-47BA-43E8-B20D-D2539647FCA0}"/>
                  </a:ext>
                </a:extLst>
              </p:cNvPr>
              <p:cNvSpPr/>
              <p:nvPr/>
            </p:nvSpPr>
            <p:spPr>
              <a:xfrm>
                <a:off x="6466810" y="1687427"/>
                <a:ext cx="783770" cy="247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2" name="Oval 101">
                <a:extLst>
                  <a:ext uri="{FF2B5EF4-FFF2-40B4-BE49-F238E27FC236}">
                    <a16:creationId xmlns:a16="http://schemas.microsoft.com/office/drawing/2014/main" id="{9FAA07EC-53E9-4614-8B36-7155174756CF}"/>
                  </a:ext>
                </a:extLst>
              </p:cNvPr>
              <p:cNvSpPr/>
              <p:nvPr/>
            </p:nvSpPr>
            <p:spPr>
              <a:xfrm>
                <a:off x="5638718" y="2182198"/>
                <a:ext cx="1219977" cy="451302"/>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3" name="Rectangle 102">
                <a:extLst>
                  <a:ext uri="{FF2B5EF4-FFF2-40B4-BE49-F238E27FC236}">
                    <a16:creationId xmlns:a16="http://schemas.microsoft.com/office/drawing/2014/main" id="{1D9065D1-DF16-4CFC-82A6-8C8401EB5E41}"/>
                  </a:ext>
                </a:extLst>
              </p:cNvPr>
              <p:cNvSpPr/>
              <p:nvPr/>
            </p:nvSpPr>
            <p:spPr>
              <a:xfrm>
                <a:off x="5246832" y="2852879"/>
                <a:ext cx="391886" cy="49181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4" name="Rectangle 103">
                <a:extLst>
                  <a:ext uri="{FF2B5EF4-FFF2-40B4-BE49-F238E27FC236}">
                    <a16:creationId xmlns:a16="http://schemas.microsoft.com/office/drawing/2014/main" id="{7824F39D-6CD6-466A-A244-F6832B704D4D}"/>
                  </a:ext>
                </a:extLst>
              </p:cNvPr>
              <p:cNvSpPr/>
              <p:nvPr/>
            </p:nvSpPr>
            <p:spPr>
              <a:xfrm>
                <a:off x="5638718" y="4900015"/>
                <a:ext cx="1223332" cy="24723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5" name="Oval 104">
                <a:extLst>
                  <a:ext uri="{FF2B5EF4-FFF2-40B4-BE49-F238E27FC236}">
                    <a16:creationId xmlns:a16="http://schemas.microsoft.com/office/drawing/2014/main" id="{F64D22A0-D71E-4F3C-894F-584AD7745BD1}"/>
                  </a:ext>
                </a:extLst>
              </p:cNvPr>
              <p:cNvSpPr/>
              <p:nvPr/>
            </p:nvSpPr>
            <p:spPr>
              <a:xfrm>
                <a:off x="5638718" y="4174155"/>
                <a:ext cx="1219977" cy="451302"/>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6" name="Rectangle 105">
                <a:extLst>
                  <a:ext uri="{FF2B5EF4-FFF2-40B4-BE49-F238E27FC236}">
                    <a16:creationId xmlns:a16="http://schemas.microsoft.com/office/drawing/2014/main" id="{D167AAD6-9D1A-483E-96F9-E0595AACBA3B}"/>
                  </a:ext>
                </a:extLst>
              </p:cNvPr>
              <p:cNvSpPr/>
              <p:nvPr/>
            </p:nvSpPr>
            <p:spPr>
              <a:xfrm rot="2135657">
                <a:off x="5085945" y="4109440"/>
                <a:ext cx="255457" cy="60097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7" name="Rectangle 106">
                <a:extLst>
                  <a:ext uri="{FF2B5EF4-FFF2-40B4-BE49-F238E27FC236}">
                    <a16:creationId xmlns:a16="http://schemas.microsoft.com/office/drawing/2014/main" id="{71C37231-5734-430F-A6AB-13C9992F36BF}"/>
                  </a:ext>
                </a:extLst>
              </p:cNvPr>
              <p:cNvSpPr/>
              <p:nvPr/>
            </p:nvSpPr>
            <p:spPr>
              <a:xfrm>
                <a:off x="5246831" y="1687426"/>
                <a:ext cx="783772" cy="24723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8" name="Rectangle 107">
                <a:extLst>
                  <a:ext uri="{FF2B5EF4-FFF2-40B4-BE49-F238E27FC236}">
                    <a16:creationId xmlns:a16="http://schemas.microsoft.com/office/drawing/2014/main" id="{92CF70D3-1D76-496D-B9B8-E8679733596B}"/>
                  </a:ext>
                </a:extLst>
              </p:cNvPr>
              <p:cNvSpPr/>
              <p:nvPr/>
            </p:nvSpPr>
            <p:spPr>
              <a:xfrm>
                <a:off x="6466809" y="1687426"/>
                <a:ext cx="783770" cy="24723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09" name="Rectangle 108">
                <a:extLst>
                  <a:ext uri="{FF2B5EF4-FFF2-40B4-BE49-F238E27FC236}">
                    <a16:creationId xmlns:a16="http://schemas.microsoft.com/office/drawing/2014/main" id="{3D98DF0B-364F-492C-9435-24EAF1D5DB7F}"/>
                  </a:ext>
                </a:extLst>
              </p:cNvPr>
              <p:cNvSpPr/>
              <p:nvPr/>
            </p:nvSpPr>
            <p:spPr>
              <a:xfrm>
                <a:off x="5246832" y="3623043"/>
                <a:ext cx="391886" cy="22279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10" name="Rectangle 109">
                <a:extLst>
                  <a:ext uri="{FF2B5EF4-FFF2-40B4-BE49-F238E27FC236}">
                    <a16:creationId xmlns:a16="http://schemas.microsoft.com/office/drawing/2014/main" id="{B1222668-AA00-4B55-B1EA-CCC3B224A7A4}"/>
                  </a:ext>
                </a:extLst>
              </p:cNvPr>
              <p:cNvSpPr/>
              <p:nvPr/>
            </p:nvSpPr>
            <p:spPr>
              <a:xfrm>
                <a:off x="6858696" y="3604774"/>
                <a:ext cx="391885" cy="22279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11" name="Freeform: Shape 110">
                <a:extLst>
                  <a:ext uri="{FF2B5EF4-FFF2-40B4-BE49-F238E27FC236}">
                    <a16:creationId xmlns:a16="http://schemas.microsoft.com/office/drawing/2014/main" id="{38ACB506-7121-4CCB-9A90-8E8CB7B21079}"/>
                  </a:ext>
                </a:extLst>
              </p:cNvPr>
              <p:cNvSpPr/>
              <p:nvPr/>
            </p:nvSpPr>
            <p:spPr>
              <a:xfrm>
                <a:off x="5409244" y="2900224"/>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12" name="Freeform: Shape 111">
                <a:extLst>
                  <a:ext uri="{FF2B5EF4-FFF2-40B4-BE49-F238E27FC236}">
                    <a16:creationId xmlns:a16="http://schemas.microsoft.com/office/drawing/2014/main" id="{14C6FB34-602C-48F2-8D80-63A7BF521359}"/>
                  </a:ext>
                </a:extLst>
              </p:cNvPr>
              <p:cNvSpPr/>
              <p:nvPr/>
            </p:nvSpPr>
            <p:spPr>
              <a:xfrm>
                <a:off x="5466394" y="2908170"/>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dirty="0">
                  <a:latin typeface="Times New Roman" panose="02020603050405020304" pitchFamily="18" charset="0"/>
                  <a:cs typeface="Times New Roman" panose="02020603050405020304" pitchFamily="18" charset="0"/>
                </a:endParaRPr>
              </a:p>
            </p:txBody>
          </p:sp>
          <p:sp>
            <p:nvSpPr>
              <p:cNvPr id="113" name="Freeform: Shape 112">
                <a:extLst>
                  <a:ext uri="{FF2B5EF4-FFF2-40B4-BE49-F238E27FC236}">
                    <a16:creationId xmlns:a16="http://schemas.microsoft.com/office/drawing/2014/main" id="{BFA793CC-6FE6-4434-81D0-777D55439ABE}"/>
                  </a:ext>
                </a:extLst>
              </p:cNvPr>
              <p:cNvSpPr/>
              <p:nvPr/>
            </p:nvSpPr>
            <p:spPr>
              <a:xfrm>
                <a:off x="5294944" y="2896200"/>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14" name="Freeform: Shape 113">
                <a:extLst>
                  <a:ext uri="{FF2B5EF4-FFF2-40B4-BE49-F238E27FC236}">
                    <a16:creationId xmlns:a16="http://schemas.microsoft.com/office/drawing/2014/main" id="{507EF0A2-7399-4047-B80F-A0B212CDAE38}"/>
                  </a:ext>
                </a:extLst>
              </p:cNvPr>
              <p:cNvSpPr/>
              <p:nvPr/>
            </p:nvSpPr>
            <p:spPr>
              <a:xfrm>
                <a:off x="5352094" y="2908170"/>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15" name="Freeform: Shape 114">
                <a:extLst>
                  <a:ext uri="{FF2B5EF4-FFF2-40B4-BE49-F238E27FC236}">
                    <a16:creationId xmlns:a16="http://schemas.microsoft.com/office/drawing/2014/main" id="{6B7A8BCC-0C9B-4317-9338-A02C455F5E78}"/>
                  </a:ext>
                </a:extLst>
              </p:cNvPr>
              <p:cNvSpPr/>
              <p:nvPr/>
            </p:nvSpPr>
            <p:spPr>
              <a:xfrm>
                <a:off x="5514808" y="2903225"/>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16" name="Rectangle 115">
                <a:extLst>
                  <a:ext uri="{FF2B5EF4-FFF2-40B4-BE49-F238E27FC236}">
                    <a16:creationId xmlns:a16="http://schemas.microsoft.com/office/drawing/2014/main" id="{712D6BEA-583A-476C-A941-6932F9990621}"/>
                  </a:ext>
                </a:extLst>
              </p:cNvPr>
              <p:cNvSpPr/>
              <p:nvPr/>
            </p:nvSpPr>
            <p:spPr>
              <a:xfrm>
                <a:off x="6862049" y="2833695"/>
                <a:ext cx="391886" cy="49181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17" name="Freeform: Shape 116">
                <a:extLst>
                  <a:ext uri="{FF2B5EF4-FFF2-40B4-BE49-F238E27FC236}">
                    <a16:creationId xmlns:a16="http://schemas.microsoft.com/office/drawing/2014/main" id="{1913B368-B149-4975-A99D-971223F3BAC5}"/>
                  </a:ext>
                </a:extLst>
              </p:cNvPr>
              <p:cNvSpPr/>
              <p:nvPr/>
            </p:nvSpPr>
            <p:spPr>
              <a:xfrm>
                <a:off x="7024461" y="2881040"/>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18" name="Freeform: Shape 117">
                <a:extLst>
                  <a:ext uri="{FF2B5EF4-FFF2-40B4-BE49-F238E27FC236}">
                    <a16:creationId xmlns:a16="http://schemas.microsoft.com/office/drawing/2014/main" id="{36C14F0E-70EB-43FD-A4CC-7D5A72D3B46A}"/>
                  </a:ext>
                </a:extLst>
              </p:cNvPr>
              <p:cNvSpPr/>
              <p:nvPr/>
            </p:nvSpPr>
            <p:spPr>
              <a:xfrm>
                <a:off x="7084358" y="2888987"/>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19" name="Freeform: Shape 118">
                <a:extLst>
                  <a:ext uri="{FF2B5EF4-FFF2-40B4-BE49-F238E27FC236}">
                    <a16:creationId xmlns:a16="http://schemas.microsoft.com/office/drawing/2014/main" id="{583E62A7-52E9-494A-8DDA-F2B563C1FFA5}"/>
                  </a:ext>
                </a:extLst>
              </p:cNvPr>
              <p:cNvSpPr/>
              <p:nvPr/>
            </p:nvSpPr>
            <p:spPr>
              <a:xfrm>
                <a:off x="6910161" y="2877017"/>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20" name="Freeform: Shape 119">
                <a:extLst>
                  <a:ext uri="{FF2B5EF4-FFF2-40B4-BE49-F238E27FC236}">
                    <a16:creationId xmlns:a16="http://schemas.microsoft.com/office/drawing/2014/main" id="{687C23E7-8E06-40FC-BB41-0E9D8E9369AD}"/>
                  </a:ext>
                </a:extLst>
              </p:cNvPr>
              <p:cNvSpPr/>
              <p:nvPr/>
            </p:nvSpPr>
            <p:spPr>
              <a:xfrm>
                <a:off x="6967311" y="2888987"/>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sp>
            <p:nvSpPr>
              <p:cNvPr id="121" name="Freeform: Shape 120">
                <a:extLst>
                  <a:ext uri="{FF2B5EF4-FFF2-40B4-BE49-F238E27FC236}">
                    <a16:creationId xmlns:a16="http://schemas.microsoft.com/office/drawing/2014/main" id="{9747EAB1-42F1-4164-BCA5-42B2E1163CFB}"/>
                  </a:ext>
                </a:extLst>
              </p:cNvPr>
              <p:cNvSpPr/>
              <p:nvPr/>
            </p:nvSpPr>
            <p:spPr>
              <a:xfrm>
                <a:off x="7130025" y="2884041"/>
                <a:ext cx="82820" cy="405902"/>
              </a:xfrm>
              <a:custGeom>
                <a:avLst/>
                <a:gdLst>
                  <a:gd name="connsiteX0" fmla="*/ 54039 w 110427"/>
                  <a:gd name="connsiteY0" fmla="*/ 0 h 541203"/>
                  <a:gd name="connsiteX1" fmla="*/ 26047 w 110427"/>
                  <a:gd name="connsiteY1" fmla="*/ 46654 h 541203"/>
                  <a:gd name="connsiteX2" fmla="*/ 63370 w 110427"/>
                  <a:gd name="connsiteY2" fmla="*/ 83976 h 541203"/>
                  <a:gd name="connsiteX3" fmla="*/ 91362 w 110427"/>
                  <a:gd name="connsiteY3" fmla="*/ 102637 h 541203"/>
                  <a:gd name="connsiteX4" fmla="*/ 110023 w 110427"/>
                  <a:gd name="connsiteY4" fmla="*/ 130629 h 541203"/>
                  <a:gd name="connsiteX5" fmla="*/ 82031 w 110427"/>
                  <a:gd name="connsiteY5" fmla="*/ 205274 h 541203"/>
                  <a:gd name="connsiteX6" fmla="*/ 54039 w 110427"/>
                  <a:gd name="connsiteY6" fmla="*/ 223935 h 541203"/>
                  <a:gd name="connsiteX7" fmla="*/ 35378 w 110427"/>
                  <a:gd name="connsiteY7" fmla="*/ 251927 h 541203"/>
                  <a:gd name="connsiteX8" fmla="*/ 7386 w 110427"/>
                  <a:gd name="connsiteY8" fmla="*/ 261258 h 541203"/>
                  <a:gd name="connsiteX9" fmla="*/ 44709 w 110427"/>
                  <a:gd name="connsiteY9" fmla="*/ 335903 h 541203"/>
                  <a:gd name="connsiteX10" fmla="*/ 91362 w 110427"/>
                  <a:gd name="connsiteY10" fmla="*/ 373225 h 541203"/>
                  <a:gd name="connsiteX11" fmla="*/ 72700 w 110427"/>
                  <a:gd name="connsiteY11" fmla="*/ 447870 h 541203"/>
                  <a:gd name="connsiteX12" fmla="*/ 44709 w 110427"/>
                  <a:gd name="connsiteY12" fmla="*/ 466531 h 541203"/>
                  <a:gd name="connsiteX13" fmla="*/ 26047 w 110427"/>
                  <a:gd name="connsiteY13" fmla="*/ 485192 h 541203"/>
                  <a:gd name="connsiteX14" fmla="*/ 44709 w 110427"/>
                  <a:gd name="connsiteY14" fmla="*/ 541176 h 5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27" h="541203">
                    <a:moveTo>
                      <a:pt x="54039" y="0"/>
                    </a:moveTo>
                    <a:cubicBezTo>
                      <a:pt x="44708" y="15551"/>
                      <a:pt x="30446" y="29060"/>
                      <a:pt x="26047" y="46654"/>
                    </a:cubicBezTo>
                    <a:cubicBezTo>
                      <a:pt x="17754" y="79828"/>
                      <a:pt x="46783" y="75683"/>
                      <a:pt x="63370" y="83976"/>
                    </a:cubicBezTo>
                    <a:cubicBezTo>
                      <a:pt x="73400" y="88991"/>
                      <a:pt x="82031" y="96417"/>
                      <a:pt x="91362" y="102637"/>
                    </a:cubicBezTo>
                    <a:cubicBezTo>
                      <a:pt x="97582" y="111968"/>
                      <a:pt x="108632" y="119502"/>
                      <a:pt x="110023" y="130629"/>
                    </a:cubicBezTo>
                    <a:cubicBezTo>
                      <a:pt x="112990" y="154364"/>
                      <a:pt x="99238" y="188067"/>
                      <a:pt x="82031" y="205274"/>
                    </a:cubicBezTo>
                    <a:cubicBezTo>
                      <a:pt x="74102" y="213203"/>
                      <a:pt x="63370" y="217715"/>
                      <a:pt x="54039" y="223935"/>
                    </a:cubicBezTo>
                    <a:cubicBezTo>
                      <a:pt x="47819" y="233266"/>
                      <a:pt x="44135" y="244922"/>
                      <a:pt x="35378" y="251927"/>
                    </a:cubicBezTo>
                    <a:cubicBezTo>
                      <a:pt x="27698" y="258071"/>
                      <a:pt x="9771" y="251716"/>
                      <a:pt x="7386" y="261258"/>
                    </a:cubicBezTo>
                    <a:cubicBezTo>
                      <a:pt x="-12146" y="339388"/>
                      <a:pt x="9384" y="318240"/>
                      <a:pt x="44709" y="335903"/>
                    </a:cubicBezTo>
                    <a:cubicBezTo>
                      <a:pt x="68248" y="347673"/>
                      <a:pt x="74005" y="355869"/>
                      <a:pt x="91362" y="373225"/>
                    </a:cubicBezTo>
                    <a:cubicBezTo>
                      <a:pt x="90897" y="375550"/>
                      <a:pt x="80351" y="438306"/>
                      <a:pt x="72700" y="447870"/>
                    </a:cubicBezTo>
                    <a:cubicBezTo>
                      <a:pt x="65695" y="456626"/>
                      <a:pt x="53465" y="459526"/>
                      <a:pt x="44709" y="466531"/>
                    </a:cubicBezTo>
                    <a:cubicBezTo>
                      <a:pt x="37840" y="472026"/>
                      <a:pt x="32268" y="478972"/>
                      <a:pt x="26047" y="485192"/>
                    </a:cubicBezTo>
                    <a:cubicBezTo>
                      <a:pt x="35889" y="544244"/>
                      <a:pt x="16459" y="541176"/>
                      <a:pt x="44709" y="541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latin typeface="Times New Roman" panose="02020603050405020304" pitchFamily="18" charset="0"/>
                  <a:cs typeface="Times New Roman" panose="02020603050405020304" pitchFamily="18" charset="0"/>
                </a:endParaRPr>
              </a:p>
            </p:txBody>
          </p:sp>
          <p:cxnSp>
            <p:nvCxnSpPr>
              <p:cNvPr id="127" name="Straight Connector 126">
                <a:extLst>
                  <a:ext uri="{FF2B5EF4-FFF2-40B4-BE49-F238E27FC236}">
                    <a16:creationId xmlns:a16="http://schemas.microsoft.com/office/drawing/2014/main" id="{20E76ABF-A959-4B0F-90C3-6972F2E6D4E2}"/>
                  </a:ext>
                </a:extLst>
              </p:cNvPr>
              <p:cNvCxnSpPr>
                <a:cxnSpLocks/>
              </p:cNvCxnSpPr>
              <p:nvPr/>
            </p:nvCxnSpPr>
            <p:spPr>
              <a:xfrm flipH="1" flipV="1">
                <a:off x="5349448" y="4412499"/>
                <a:ext cx="582887" cy="478944"/>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D3A5EC5-3271-4650-84A0-C5B7EE88B922}"/>
                  </a:ext>
                </a:extLst>
              </p:cNvPr>
              <p:cNvCxnSpPr>
                <a:cxnSpLocks/>
              </p:cNvCxnSpPr>
              <p:nvPr/>
            </p:nvCxnSpPr>
            <p:spPr>
              <a:xfrm flipH="1" flipV="1">
                <a:off x="5307442" y="4491196"/>
                <a:ext cx="462636" cy="400935"/>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63F6420-2F9B-420B-B7B5-31DAE49915E2}"/>
                  </a:ext>
                </a:extLst>
              </p:cNvPr>
              <p:cNvCxnSpPr>
                <a:cxnSpLocks/>
              </p:cNvCxnSpPr>
              <p:nvPr/>
            </p:nvCxnSpPr>
            <p:spPr>
              <a:xfrm flipH="1" flipV="1">
                <a:off x="5332503" y="4451065"/>
                <a:ext cx="535419" cy="454355"/>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4CDFB71-89ED-48E3-91FD-AD72F4647AEC}"/>
                  </a:ext>
                </a:extLst>
              </p:cNvPr>
              <p:cNvCxnSpPr>
                <a:cxnSpLocks/>
              </p:cNvCxnSpPr>
              <p:nvPr/>
            </p:nvCxnSpPr>
            <p:spPr>
              <a:xfrm flipV="1">
                <a:off x="4871224" y="1215926"/>
                <a:ext cx="0" cy="4015118"/>
              </a:xfrm>
              <a:prstGeom prst="line">
                <a:avLst/>
              </a:prstGeom>
              <a:ln w="2540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471DA0C5-64F9-4C2F-AF65-F7A07FBAAF12}"/>
                  </a:ext>
                </a:extLst>
              </p:cNvPr>
              <p:cNvCxnSpPr>
                <a:cxnSpLocks/>
              </p:cNvCxnSpPr>
              <p:nvPr/>
            </p:nvCxnSpPr>
            <p:spPr>
              <a:xfrm flipV="1">
                <a:off x="4861797" y="5226886"/>
                <a:ext cx="2589854" cy="2128"/>
              </a:xfrm>
              <a:prstGeom prst="line">
                <a:avLst/>
              </a:prstGeom>
              <a:ln w="25400"/>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7B811911-F6E9-474A-8DDD-EAB2FF660E51}"/>
                  </a:ext>
                </a:extLst>
              </p:cNvPr>
              <p:cNvCxnSpPr>
                <a:cxnSpLocks/>
              </p:cNvCxnSpPr>
              <p:nvPr/>
            </p:nvCxnSpPr>
            <p:spPr>
              <a:xfrm>
                <a:off x="6332683" y="1352709"/>
                <a:ext cx="13669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3A58F18-C691-4AD7-88E8-437F70AD23D0}"/>
                  </a:ext>
                </a:extLst>
              </p:cNvPr>
              <p:cNvCxnSpPr>
                <a:cxnSpLocks/>
              </p:cNvCxnSpPr>
              <p:nvPr/>
            </p:nvCxnSpPr>
            <p:spPr>
              <a:xfrm>
                <a:off x="7250579" y="1821749"/>
                <a:ext cx="6875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21DE70C-B80F-4BEF-AE6F-53D815C5B33D}"/>
                  </a:ext>
                </a:extLst>
              </p:cNvPr>
              <p:cNvCxnSpPr>
                <a:cxnSpLocks/>
              </p:cNvCxnSpPr>
              <p:nvPr/>
            </p:nvCxnSpPr>
            <p:spPr>
              <a:xfrm>
                <a:off x="6857258" y="2424885"/>
                <a:ext cx="8423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C82DD7D-9C4E-44CB-B437-70D42F81B825}"/>
                  </a:ext>
                </a:extLst>
              </p:cNvPr>
              <p:cNvCxnSpPr>
                <a:cxnSpLocks/>
              </p:cNvCxnSpPr>
              <p:nvPr/>
            </p:nvCxnSpPr>
            <p:spPr>
              <a:xfrm>
                <a:off x="7250579" y="3079601"/>
                <a:ext cx="68757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9BB6A31-3FB4-4892-8B86-B39246F807EC}"/>
                  </a:ext>
                </a:extLst>
              </p:cNvPr>
              <p:cNvCxnSpPr>
                <a:cxnSpLocks/>
              </p:cNvCxnSpPr>
              <p:nvPr/>
            </p:nvCxnSpPr>
            <p:spPr>
              <a:xfrm>
                <a:off x="6864425" y="4416676"/>
                <a:ext cx="1006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55D12432-65D3-4FCD-A6A4-D520F192201B}"/>
                  </a:ext>
                </a:extLst>
              </p:cNvPr>
              <p:cNvCxnSpPr>
                <a:cxnSpLocks/>
              </p:cNvCxnSpPr>
              <p:nvPr/>
            </p:nvCxnSpPr>
            <p:spPr>
              <a:xfrm>
                <a:off x="6864425" y="5023632"/>
                <a:ext cx="12153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F222EFD-E128-4F95-871C-42503FB888A0}"/>
                  </a:ext>
                </a:extLst>
              </p:cNvPr>
              <p:cNvCxnSpPr>
                <a:cxnSpLocks/>
              </p:cNvCxnSpPr>
              <p:nvPr/>
            </p:nvCxnSpPr>
            <p:spPr>
              <a:xfrm flipH="1">
                <a:off x="4691205" y="4344387"/>
                <a:ext cx="3844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2" name="TextBox 221">
              <a:extLst>
                <a:ext uri="{FF2B5EF4-FFF2-40B4-BE49-F238E27FC236}">
                  <a16:creationId xmlns:a16="http://schemas.microsoft.com/office/drawing/2014/main" id="{DA4B84CD-F90B-4403-94C6-3CFB8F7C1EED}"/>
                </a:ext>
              </a:extLst>
            </p:cNvPr>
            <p:cNvSpPr txBox="1"/>
            <p:nvPr/>
          </p:nvSpPr>
          <p:spPr>
            <a:xfrm>
              <a:off x="2510751" y="2976139"/>
              <a:ext cx="1798833" cy="1015663"/>
            </a:xfrm>
            <a:prstGeom prst="rect">
              <a:avLst/>
            </a:prstGeom>
            <a:noFill/>
          </p:spPr>
          <p:txBody>
            <a:bodyPr wrap="square" rtlCol="0">
              <a:spAutoFit/>
            </a:bodyPr>
            <a:lstStyle/>
            <a:p>
              <a:pPr algn="ctr"/>
              <a:r>
                <a:rPr lang="en-IN" sz="2000" dirty="0">
                  <a:cs typeface="Times New Roman" panose="02020603050405020304" pitchFamily="18" charset="0"/>
                </a:rPr>
                <a:t>Backscatter electron detector</a:t>
              </a:r>
            </a:p>
          </p:txBody>
        </p:sp>
        <p:cxnSp>
          <p:nvCxnSpPr>
            <p:cNvPr id="224" name="Straight Arrow Connector 223">
              <a:extLst>
                <a:ext uri="{FF2B5EF4-FFF2-40B4-BE49-F238E27FC236}">
                  <a16:creationId xmlns:a16="http://schemas.microsoft.com/office/drawing/2014/main" id="{4840E9CD-E46B-4950-9E69-B3B783B834ED}"/>
                </a:ext>
              </a:extLst>
            </p:cNvPr>
            <p:cNvCxnSpPr>
              <a:cxnSpLocks/>
            </p:cNvCxnSpPr>
            <p:nvPr/>
          </p:nvCxnSpPr>
          <p:spPr>
            <a:xfrm flipH="1" flipV="1">
              <a:off x="3960402" y="3577210"/>
              <a:ext cx="727007" cy="6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A4561E4-556E-4E03-95E3-4D8E1FF05698}"/>
              </a:ext>
            </a:extLst>
          </p:cNvPr>
          <p:cNvSpPr>
            <a:spLocks noGrp="1"/>
          </p:cNvSpPr>
          <p:nvPr>
            <p:ph type="sldNum" sz="quarter" idx="12"/>
          </p:nvPr>
        </p:nvSpPr>
        <p:spPr/>
        <p:txBody>
          <a:bodyPr/>
          <a:lstStyle/>
          <a:p>
            <a:fld id="{4E3495D0-1C20-4D5C-AE9D-42F7DC54160D}" type="slidenum">
              <a:rPr lang="en-US" smtClean="0"/>
              <a:t>34</a:t>
            </a:fld>
            <a:endParaRPr lang="en-US"/>
          </a:p>
        </p:txBody>
      </p:sp>
    </p:spTree>
    <p:extLst>
      <p:ext uri="{BB962C8B-B14F-4D97-AF65-F5344CB8AC3E}">
        <p14:creationId xmlns:p14="http://schemas.microsoft.com/office/powerpoint/2010/main" val="3777523496"/>
      </p:ext>
    </p:extLst>
  </p:cSld>
  <p:clrMapOvr>
    <a:masterClrMapping/>
  </p:clrMapOvr>
  <mc:AlternateContent xmlns:mc="http://schemas.openxmlformats.org/markup-compatibility/2006" xmlns:p14="http://schemas.microsoft.com/office/powerpoint/2010/main">
    <mc:Choice Requires="p14">
      <p:transition spd="slow" p14:dur="2000" advTm="105335"/>
    </mc:Choice>
    <mc:Fallback xmlns="">
      <p:transition spd="slow" advTm="10533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3678-0D53-4964-B977-8BF40FDDE13E}"/>
              </a:ext>
            </a:extLst>
          </p:cNvPr>
          <p:cNvSpPr>
            <a:spLocks noGrp="1"/>
          </p:cNvSpPr>
          <p:nvPr>
            <p:ph type="title"/>
          </p:nvPr>
        </p:nvSpPr>
        <p:spPr/>
        <p:txBody>
          <a:bodyPr/>
          <a:lstStyle/>
          <a:p>
            <a:r>
              <a:rPr lang="en-US" sz="4400" dirty="0">
                <a:cs typeface="Times New Roman" panose="02020603050405020304" pitchFamily="18" charset="0"/>
              </a:rPr>
              <a:t>Electronic beam </a:t>
            </a:r>
            <a:r>
              <a:rPr lang="en-US" dirty="0">
                <a:cs typeface="Times New Roman" panose="02020603050405020304" pitchFamily="18" charset="0"/>
              </a:rPr>
              <a:t>l</a:t>
            </a:r>
            <a:r>
              <a:rPr lang="en-US" sz="4400" dirty="0">
                <a:cs typeface="Times New Roman" panose="02020603050405020304" pitchFamily="18" charset="0"/>
              </a:rPr>
              <a:t>ithography (EBL)</a:t>
            </a:r>
            <a:endParaRPr lang="en-IN" dirty="0"/>
          </a:p>
        </p:txBody>
      </p:sp>
      <p:sp>
        <p:nvSpPr>
          <p:cNvPr id="4" name="Date Placeholder 3">
            <a:extLst>
              <a:ext uri="{FF2B5EF4-FFF2-40B4-BE49-F238E27FC236}">
                <a16:creationId xmlns:a16="http://schemas.microsoft.com/office/drawing/2014/main" id="{4A475EF1-A265-4725-A4D1-E984C4D702A5}"/>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70F6A966-FBCF-4FC0-8D2C-013A2882F76D}"/>
              </a:ext>
            </a:extLst>
          </p:cNvPr>
          <p:cNvSpPr>
            <a:spLocks noGrp="1"/>
          </p:cNvSpPr>
          <p:nvPr>
            <p:ph type="ftr" sz="quarter" idx="11"/>
          </p:nvPr>
        </p:nvSpPr>
        <p:spPr/>
        <p:txBody>
          <a:bodyPr/>
          <a:lstStyle/>
          <a:p>
            <a:r>
              <a:rPr lang="en-US"/>
              <a:t>IISER Bhopal</a:t>
            </a:r>
            <a:endParaRPr lang="en-US" dirty="0"/>
          </a:p>
        </p:txBody>
      </p:sp>
      <p:grpSp>
        <p:nvGrpSpPr>
          <p:cNvPr id="64" name="Group 63">
            <a:extLst>
              <a:ext uri="{FF2B5EF4-FFF2-40B4-BE49-F238E27FC236}">
                <a16:creationId xmlns:a16="http://schemas.microsoft.com/office/drawing/2014/main" id="{432E8421-CA08-4102-902D-DEF0B3A5348F}"/>
              </a:ext>
            </a:extLst>
          </p:cNvPr>
          <p:cNvGrpSpPr/>
          <p:nvPr/>
        </p:nvGrpSpPr>
        <p:grpSpPr>
          <a:xfrm>
            <a:off x="337421" y="1248783"/>
            <a:ext cx="2077375" cy="699856"/>
            <a:chOff x="3323265" y="972026"/>
            <a:chExt cx="2077375" cy="699856"/>
          </a:xfrm>
        </p:grpSpPr>
        <p:sp>
          <p:nvSpPr>
            <p:cNvPr id="7" name="Rectangle 6">
              <a:extLst>
                <a:ext uri="{FF2B5EF4-FFF2-40B4-BE49-F238E27FC236}">
                  <a16:creationId xmlns:a16="http://schemas.microsoft.com/office/drawing/2014/main" id="{7FBF9104-F55E-470D-B75A-03D20B816B7A}"/>
                </a:ext>
              </a:extLst>
            </p:cNvPr>
            <p:cNvSpPr/>
            <p:nvPr/>
          </p:nvSpPr>
          <p:spPr>
            <a:xfrm>
              <a:off x="3323265" y="1148100"/>
              <a:ext cx="207737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8" name="Rectangle 7">
              <a:extLst>
                <a:ext uri="{FF2B5EF4-FFF2-40B4-BE49-F238E27FC236}">
                  <a16:creationId xmlns:a16="http://schemas.microsoft.com/office/drawing/2014/main" id="{5C095FD3-CF9C-4028-B3BB-D2932875A015}"/>
                </a:ext>
              </a:extLst>
            </p:cNvPr>
            <p:cNvSpPr/>
            <p:nvPr/>
          </p:nvSpPr>
          <p:spPr>
            <a:xfrm>
              <a:off x="3323265" y="972026"/>
              <a:ext cx="2077375" cy="1760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grpSp>
      <p:grpSp>
        <p:nvGrpSpPr>
          <p:cNvPr id="63" name="Group 62">
            <a:extLst>
              <a:ext uri="{FF2B5EF4-FFF2-40B4-BE49-F238E27FC236}">
                <a16:creationId xmlns:a16="http://schemas.microsoft.com/office/drawing/2014/main" id="{BEDF5DE8-2C81-4548-8D39-00C182AB71C9}"/>
              </a:ext>
            </a:extLst>
          </p:cNvPr>
          <p:cNvGrpSpPr/>
          <p:nvPr/>
        </p:nvGrpSpPr>
        <p:grpSpPr>
          <a:xfrm>
            <a:off x="354886" y="2380342"/>
            <a:ext cx="2077375" cy="1109602"/>
            <a:chOff x="3268545" y="1802778"/>
            <a:chExt cx="2077375" cy="1109602"/>
          </a:xfrm>
        </p:grpSpPr>
        <p:sp>
          <p:nvSpPr>
            <p:cNvPr id="9" name="Rectangle 8">
              <a:extLst>
                <a:ext uri="{FF2B5EF4-FFF2-40B4-BE49-F238E27FC236}">
                  <a16:creationId xmlns:a16="http://schemas.microsoft.com/office/drawing/2014/main" id="{B85D8E4E-4828-4908-A895-334EDF8D9E42}"/>
                </a:ext>
              </a:extLst>
            </p:cNvPr>
            <p:cNvSpPr/>
            <p:nvPr/>
          </p:nvSpPr>
          <p:spPr>
            <a:xfrm>
              <a:off x="3268545" y="2388598"/>
              <a:ext cx="207737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0" name="Rectangle 9">
              <a:extLst>
                <a:ext uri="{FF2B5EF4-FFF2-40B4-BE49-F238E27FC236}">
                  <a16:creationId xmlns:a16="http://schemas.microsoft.com/office/drawing/2014/main" id="{D4AD3CCA-E405-4E86-8AC9-0A6BAA30A34B}"/>
                </a:ext>
              </a:extLst>
            </p:cNvPr>
            <p:cNvSpPr/>
            <p:nvPr/>
          </p:nvSpPr>
          <p:spPr>
            <a:xfrm>
              <a:off x="3268545" y="2218151"/>
              <a:ext cx="2077375" cy="1760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1" name="Rectangle 10">
              <a:extLst>
                <a:ext uri="{FF2B5EF4-FFF2-40B4-BE49-F238E27FC236}">
                  <a16:creationId xmlns:a16="http://schemas.microsoft.com/office/drawing/2014/main" id="{E9D2CE0D-5E1C-4729-81E4-8D088C20AA07}"/>
                </a:ext>
              </a:extLst>
            </p:cNvPr>
            <p:cNvSpPr/>
            <p:nvPr/>
          </p:nvSpPr>
          <p:spPr>
            <a:xfrm>
              <a:off x="4595391" y="2218151"/>
              <a:ext cx="337351" cy="176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2" name="Rectangle 11">
              <a:extLst>
                <a:ext uri="{FF2B5EF4-FFF2-40B4-BE49-F238E27FC236}">
                  <a16:creationId xmlns:a16="http://schemas.microsoft.com/office/drawing/2014/main" id="{119A343F-0F26-4D56-8A1F-576089ACA755}"/>
                </a:ext>
              </a:extLst>
            </p:cNvPr>
            <p:cNvSpPr/>
            <p:nvPr/>
          </p:nvSpPr>
          <p:spPr>
            <a:xfrm>
              <a:off x="3622541" y="2226132"/>
              <a:ext cx="337351" cy="16246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cxnSp>
          <p:nvCxnSpPr>
            <p:cNvPr id="13" name="Straight Arrow Connector 12">
              <a:extLst>
                <a:ext uri="{FF2B5EF4-FFF2-40B4-BE49-F238E27FC236}">
                  <a16:creationId xmlns:a16="http://schemas.microsoft.com/office/drawing/2014/main" id="{19871F2C-25BD-478D-8B48-56A7C6D90999}"/>
                </a:ext>
              </a:extLst>
            </p:cNvPr>
            <p:cNvCxnSpPr>
              <a:cxnSpLocks/>
            </p:cNvCxnSpPr>
            <p:nvPr/>
          </p:nvCxnSpPr>
          <p:spPr>
            <a:xfrm>
              <a:off x="3720658" y="1802778"/>
              <a:ext cx="0" cy="4153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38249A-1CB5-4A46-8F92-1FC1DCB0AB50}"/>
                </a:ext>
              </a:extLst>
            </p:cNvPr>
            <p:cNvCxnSpPr>
              <a:cxnSpLocks/>
            </p:cNvCxnSpPr>
            <p:nvPr/>
          </p:nvCxnSpPr>
          <p:spPr>
            <a:xfrm>
              <a:off x="3864524" y="1802778"/>
              <a:ext cx="0" cy="4153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48673C-57A1-4EF4-9BF6-FD017200755C}"/>
                </a:ext>
              </a:extLst>
            </p:cNvPr>
            <p:cNvCxnSpPr>
              <a:cxnSpLocks/>
            </p:cNvCxnSpPr>
            <p:nvPr/>
          </p:nvCxnSpPr>
          <p:spPr>
            <a:xfrm>
              <a:off x="4697850" y="1802778"/>
              <a:ext cx="0" cy="4153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0DDD90-7B0C-4BAC-A0BE-DD0221A91AF9}"/>
                </a:ext>
              </a:extLst>
            </p:cNvPr>
            <p:cNvCxnSpPr>
              <a:cxnSpLocks/>
            </p:cNvCxnSpPr>
            <p:nvPr/>
          </p:nvCxnSpPr>
          <p:spPr>
            <a:xfrm>
              <a:off x="4832495" y="1802778"/>
              <a:ext cx="0" cy="4153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C167C4B-48B7-4BC6-B6D6-CE7D37E2E9EA}"/>
              </a:ext>
            </a:extLst>
          </p:cNvPr>
          <p:cNvGrpSpPr/>
          <p:nvPr/>
        </p:nvGrpSpPr>
        <p:grpSpPr>
          <a:xfrm>
            <a:off x="346851" y="3780115"/>
            <a:ext cx="2077375" cy="701033"/>
            <a:chOff x="1224115" y="3649016"/>
            <a:chExt cx="2077375" cy="701033"/>
          </a:xfrm>
        </p:grpSpPr>
        <p:sp>
          <p:nvSpPr>
            <p:cNvPr id="17" name="Rectangle 16">
              <a:extLst>
                <a:ext uri="{FF2B5EF4-FFF2-40B4-BE49-F238E27FC236}">
                  <a16:creationId xmlns:a16="http://schemas.microsoft.com/office/drawing/2014/main" id="{6A059711-BCD5-4525-9F22-071E05462B99}"/>
                </a:ext>
              </a:extLst>
            </p:cNvPr>
            <p:cNvSpPr/>
            <p:nvPr/>
          </p:nvSpPr>
          <p:spPr>
            <a:xfrm>
              <a:off x="1224115" y="3826267"/>
              <a:ext cx="207737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8" name="Rectangle 17">
              <a:extLst>
                <a:ext uri="{FF2B5EF4-FFF2-40B4-BE49-F238E27FC236}">
                  <a16:creationId xmlns:a16="http://schemas.microsoft.com/office/drawing/2014/main" id="{DDA403E1-DC2B-488E-8CE7-06C57C70480C}"/>
                </a:ext>
              </a:extLst>
            </p:cNvPr>
            <p:cNvSpPr/>
            <p:nvPr/>
          </p:nvSpPr>
          <p:spPr>
            <a:xfrm>
              <a:off x="1224115" y="3655820"/>
              <a:ext cx="2077375" cy="1760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9" name="Rectangle 18">
              <a:extLst>
                <a:ext uri="{FF2B5EF4-FFF2-40B4-BE49-F238E27FC236}">
                  <a16:creationId xmlns:a16="http://schemas.microsoft.com/office/drawing/2014/main" id="{31173D5E-1DE2-4551-AB9A-2488AEDFDFC8}"/>
                </a:ext>
              </a:extLst>
            </p:cNvPr>
            <p:cNvSpPr/>
            <p:nvPr/>
          </p:nvSpPr>
          <p:spPr>
            <a:xfrm>
              <a:off x="2518016" y="3654643"/>
              <a:ext cx="337351" cy="176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0" name="Rectangle 19">
              <a:extLst>
                <a:ext uri="{FF2B5EF4-FFF2-40B4-BE49-F238E27FC236}">
                  <a16:creationId xmlns:a16="http://schemas.microsoft.com/office/drawing/2014/main" id="{6A3DDBC7-3699-4087-A209-34042762A859}"/>
                </a:ext>
              </a:extLst>
            </p:cNvPr>
            <p:cNvSpPr/>
            <p:nvPr/>
          </p:nvSpPr>
          <p:spPr>
            <a:xfrm>
              <a:off x="1578111" y="3649016"/>
              <a:ext cx="337351" cy="176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grpSp>
      <p:grpSp>
        <p:nvGrpSpPr>
          <p:cNvPr id="52" name="Group 51">
            <a:extLst>
              <a:ext uri="{FF2B5EF4-FFF2-40B4-BE49-F238E27FC236}">
                <a16:creationId xmlns:a16="http://schemas.microsoft.com/office/drawing/2014/main" id="{3F9EEE94-FE38-4494-ADC6-F9341D2FB405}"/>
              </a:ext>
            </a:extLst>
          </p:cNvPr>
          <p:cNvGrpSpPr/>
          <p:nvPr/>
        </p:nvGrpSpPr>
        <p:grpSpPr>
          <a:xfrm>
            <a:off x="348804" y="4851112"/>
            <a:ext cx="2085270" cy="745575"/>
            <a:chOff x="1224115" y="4746150"/>
            <a:chExt cx="2085270" cy="745575"/>
          </a:xfrm>
        </p:grpSpPr>
        <p:sp>
          <p:nvSpPr>
            <p:cNvPr id="25" name="Rectangle 24">
              <a:extLst>
                <a:ext uri="{FF2B5EF4-FFF2-40B4-BE49-F238E27FC236}">
                  <a16:creationId xmlns:a16="http://schemas.microsoft.com/office/drawing/2014/main" id="{1F6822A4-AA46-470A-90A3-26FFA20F0D08}"/>
                </a:ext>
              </a:extLst>
            </p:cNvPr>
            <p:cNvSpPr/>
            <p:nvPr/>
          </p:nvSpPr>
          <p:spPr>
            <a:xfrm>
              <a:off x="1224115" y="4967943"/>
              <a:ext cx="207737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6" name="Rectangle 25">
              <a:extLst>
                <a:ext uri="{FF2B5EF4-FFF2-40B4-BE49-F238E27FC236}">
                  <a16:creationId xmlns:a16="http://schemas.microsoft.com/office/drawing/2014/main" id="{30131770-A41D-4152-894B-4120BE538975}"/>
                </a:ext>
              </a:extLst>
            </p:cNvPr>
            <p:cNvSpPr/>
            <p:nvPr/>
          </p:nvSpPr>
          <p:spPr>
            <a:xfrm>
              <a:off x="1224115" y="4797496"/>
              <a:ext cx="2077375" cy="17607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7" name="Rectangle 26">
              <a:extLst>
                <a:ext uri="{FF2B5EF4-FFF2-40B4-BE49-F238E27FC236}">
                  <a16:creationId xmlns:a16="http://schemas.microsoft.com/office/drawing/2014/main" id="{B62CAA00-335B-46C3-963B-A9219943EB0A}"/>
                </a:ext>
              </a:extLst>
            </p:cNvPr>
            <p:cNvSpPr/>
            <p:nvPr/>
          </p:nvSpPr>
          <p:spPr>
            <a:xfrm>
              <a:off x="2518016" y="4796319"/>
              <a:ext cx="337351" cy="145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8" name="Rectangle 27">
              <a:extLst>
                <a:ext uri="{FF2B5EF4-FFF2-40B4-BE49-F238E27FC236}">
                  <a16:creationId xmlns:a16="http://schemas.microsoft.com/office/drawing/2014/main" id="{0F087AC4-D945-47B5-8BC2-E1649E12D587}"/>
                </a:ext>
              </a:extLst>
            </p:cNvPr>
            <p:cNvSpPr/>
            <p:nvPr/>
          </p:nvSpPr>
          <p:spPr>
            <a:xfrm>
              <a:off x="1578111" y="4790692"/>
              <a:ext cx="337351" cy="176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32" name="Rectangle 31">
              <a:extLst>
                <a:ext uri="{FF2B5EF4-FFF2-40B4-BE49-F238E27FC236}">
                  <a16:creationId xmlns:a16="http://schemas.microsoft.com/office/drawing/2014/main" id="{A196B008-0EE5-4371-9554-EC5928C1270F}"/>
                </a:ext>
              </a:extLst>
            </p:cNvPr>
            <p:cNvSpPr/>
            <p:nvPr/>
          </p:nvSpPr>
          <p:spPr>
            <a:xfrm>
              <a:off x="1578111" y="4927851"/>
              <a:ext cx="337351" cy="5252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33" name="Rectangle 32">
              <a:extLst>
                <a:ext uri="{FF2B5EF4-FFF2-40B4-BE49-F238E27FC236}">
                  <a16:creationId xmlns:a16="http://schemas.microsoft.com/office/drawing/2014/main" id="{53936DCD-6F68-48B5-B060-7ED58F51F499}"/>
                </a:ext>
              </a:extLst>
            </p:cNvPr>
            <p:cNvSpPr/>
            <p:nvPr/>
          </p:nvSpPr>
          <p:spPr>
            <a:xfrm>
              <a:off x="2518016" y="4912018"/>
              <a:ext cx="337351" cy="5252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34" name="Rectangle 33">
              <a:extLst>
                <a:ext uri="{FF2B5EF4-FFF2-40B4-BE49-F238E27FC236}">
                  <a16:creationId xmlns:a16="http://schemas.microsoft.com/office/drawing/2014/main" id="{E15F3DF6-C94C-42A5-A448-8058AD1A8505}"/>
                </a:ext>
              </a:extLst>
            </p:cNvPr>
            <p:cNvSpPr/>
            <p:nvPr/>
          </p:nvSpPr>
          <p:spPr>
            <a:xfrm>
              <a:off x="1917556" y="4746150"/>
              <a:ext cx="592565" cy="5134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35" name="Rectangle 34">
              <a:extLst>
                <a:ext uri="{FF2B5EF4-FFF2-40B4-BE49-F238E27FC236}">
                  <a16:creationId xmlns:a16="http://schemas.microsoft.com/office/drawing/2014/main" id="{90615C83-D938-4931-8360-C59F12FA39C8}"/>
                </a:ext>
              </a:extLst>
            </p:cNvPr>
            <p:cNvSpPr/>
            <p:nvPr/>
          </p:nvSpPr>
          <p:spPr>
            <a:xfrm>
              <a:off x="2857232" y="4747198"/>
              <a:ext cx="452153" cy="457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36" name="Rectangle 35">
              <a:extLst>
                <a:ext uri="{FF2B5EF4-FFF2-40B4-BE49-F238E27FC236}">
                  <a16:creationId xmlns:a16="http://schemas.microsoft.com/office/drawing/2014/main" id="{E604AE92-1257-422D-AF70-755541EC5624}"/>
                </a:ext>
              </a:extLst>
            </p:cNvPr>
            <p:cNvSpPr/>
            <p:nvPr/>
          </p:nvSpPr>
          <p:spPr>
            <a:xfrm>
              <a:off x="1224115" y="4748375"/>
              <a:ext cx="353996" cy="457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grpSp>
      <p:grpSp>
        <p:nvGrpSpPr>
          <p:cNvPr id="51" name="Group 50">
            <a:extLst>
              <a:ext uri="{FF2B5EF4-FFF2-40B4-BE49-F238E27FC236}">
                <a16:creationId xmlns:a16="http://schemas.microsoft.com/office/drawing/2014/main" id="{4B3F3195-C1A2-4DA2-A38B-08D34F26A157}"/>
              </a:ext>
            </a:extLst>
          </p:cNvPr>
          <p:cNvGrpSpPr/>
          <p:nvPr/>
        </p:nvGrpSpPr>
        <p:grpSpPr>
          <a:xfrm>
            <a:off x="348040" y="5911872"/>
            <a:ext cx="2077375" cy="579707"/>
            <a:chOff x="1224115" y="5911872"/>
            <a:chExt cx="2077375" cy="579707"/>
          </a:xfrm>
        </p:grpSpPr>
        <p:sp>
          <p:nvSpPr>
            <p:cNvPr id="42" name="Rectangle 41">
              <a:extLst>
                <a:ext uri="{FF2B5EF4-FFF2-40B4-BE49-F238E27FC236}">
                  <a16:creationId xmlns:a16="http://schemas.microsoft.com/office/drawing/2014/main" id="{B84178C6-1B9F-4F48-BAEA-E06914756D30}"/>
                </a:ext>
              </a:extLst>
            </p:cNvPr>
            <p:cNvSpPr/>
            <p:nvPr/>
          </p:nvSpPr>
          <p:spPr>
            <a:xfrm>
              <a:off x="1224115" y="5967797"/>
              <a:ext cx="207737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43" name="Rectangle 42">
              <a:extLst>
                <a:ext uri="{FF2B5EF4-FFF2-40B4-BE49-F238E27FC236}">
                  <a16:creationId xmlns:a16="http://schemas.microsoft.com/office/drawing/2014/main" id="{BB180B85-0E44-48E9-A8E4-1741CD2557D6}"/>
                </a:ext>
              </a:extLst>
            </p:cNvPr>
            <p:cNvSpPr/>
            <p:nvPr/>
          </p:nvSpPr>
          <p:spPr>
            <a:xfrm>
              <a:off x="1578111" y="5927631"/>
              <a:ext cx="337351" cy="5252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44" name="Rectangle 43">
              <a:extLst>
                <a:ext uri="{FF2B5EF4-FFF2-40B4-BE49-F238E27FC236}">
                  <a16:creationId xmlns:a16="http://schemas.microsoft.com/office/drawing/2014/main" id="{365CAA38-0857-46E0-8935-FC2E574D0ADB}"/>
                </a:ext>
              </a:extLst>
            </p:cNvPr>
            <p:cNvSpPr/>
            <p:nvPr/>
          </p:nvSpPr>
          <p:spPr>
            <a:xfrm>
              <a:off x="2518016" y="5911872"/>
              <a:ext cx="337351" cy="5252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grpSp>
      <p:sp>
        <p:nvSpPr>
          <p:cNvPr id="49" name="TextBox 48">
            <a:extLst>
              <a:ext uri="{FF2B5EF4-FFF2-40B4-BE49-F238E27FC236}">
                <a16:creationId xmlns:a16="http://schemas.microsoft.com/office/drawing/2014/main" id="{71177E91-B976-49D2-A8FC-5D060F7FD16B}"/>
              </a:ext>
            </a:extLst>
          </p:cNvPr>
          <p:cNvSpPr txBox="1"/>
          <p:nvPr/>
        </p:nvSpPr>
        <p:spPr>
          <a:xfrm>
            <a:off x="651604" y="852479"/>
            <a:ext cx="1675256" cy="461665"/>
          </a:xfrm>
          <a:prstGeom prst="rect">
            <a:avLst/>
          </a:prstGeom>
          <a:noFill/>
        </p:spPr>
        <p:txBody>
          <a:bodyPr wrap="square" rtlCol="0">
            <a:spAutoFit/>
          </a:bodyPr>
          <a:lstStyle/>
          <a:p>
            <a:pPr algn="ctr"/>
            <a:r>
              <a:rPr lang="en-IN" sz="2400" dirty="0">
                <a:cs typeface="Times New Roman" panose="02020603050405020304" pitchFamily="18" charset="0"/>
              </a:rPr>
              <a:t>Resist layer</a:t>
            </a:r>
          </a:p>
        </p:txBody>
      </p:sp>
      <p:sp>
        <p:nvSpPr>
          <p:cNvPr id="50" name="TextBox 49">
            <a:extLst>
              <a:ext uri="{FF2B5EF4-FFF2-40B4-BE49-F238E27FC236}">
                <a16:creationId xmlns:a16="http://schemas.microsoft.com/office/drawing/2014/main" id="{002B8E33-A4F8-4540-872C-D28D5D8F7A5D}"/>
              </a:ext>
            </a:extLst>
          </p:cNvPr>
          <p:cNvSpPr txBox="1"/>
          <p:nvPr/>
        </p:nvSpPr>
        <p:spPr>
          <a:xfrm>
            <a:off x="656658" y="1450531"/>
            <a:ext cx="1450430" cy="381541"/>
          </a:xfrm>
          <a:prstGeom prst="rect">
            <a:avLst/>
          </a:prstGeom>
          <a:noFill/>
        </p:spPr>
        <p:txBody>
          <a:bodyPr wrap="square" rtlCol="0">
            <a:spAutoFit/>
          </a:bodyPr>
          <a:lstStyle/>
          <a:p>
            <a:pPr algn="ctr"/>
            <a:r>
              <a:rPr lang="en-IN" sz="2400" dirty="0">
                <a:cs typeface="Times New Roman" panose="02020603050405020304" pitchFamily="18" charset="0"/>
              </a:rPr>
              <a:t>Substrate</a:t>
            </a:r>
          </a:p>
        </p:txBody>
      </p:sp>
      <p:sp>
        <p:nvSpPr>
          <p:cNvPr id="54" name="TextBox 53">
            <a:extLst>
              <a:ext uri="{FF2B5EF4-FFF2-40B4-BE49-F238E27FC236}">
                <a16:creationId xmlns:a16="http://schemas.microsoft.com/office/drawing/2014/main" id="{2E25B288-3FAB-4164-B5C8-959ED854E010}"/>
              </a:ext>
            </a:extLst>
          </p:cNvPr>
          <p:cNvSpPr txBox="1"/>
          <p:nvPr/>
        </p:nvSpPr>
        <p:spPr>
          <a:xfrm>
            <a:off x="0" y="1990646"/>
            <a:ext cx="3044167" cy="461665"/>
          </a:xfrm>
          <a:prstGeom prst="rect">
            <a:avLst/>
          </a:prstGeom>
          <a:noFill/>
        </p:spPr>
        <p:txBody>
          <a:bodyPr wrap="none" rtlCol="0">
            <a:spAutoFit/>
          </a:bodyPr>
          <a:lstStyle/>
          <a:p>
            <a:pPr algn="ctr"/>
            <a:r>
              <a:rPr lang="en-IN" sz="2400" dirty="0">
                <a:cs typeface="Times New Roman" panose="02020603050405020304" pitchFamily="18" charset="0"/>
              </a:rPr>
              <a:t>Exposure with e-beam</a:t>
            </a:r>
          </a:p>
        </p:txBody>
      </p:sp>
      <p:sp>
        <p:nvSpPr>
          <p:cNvPr id="55" name="TextBox 54">
            <a:extLst>
              <a:ext uri="{FF2B5EF4-FFF2-40B4-BE49-F238E27FC236}">
                <a16:creationId xmlns:a16="http://schemas.microsoft.com/office/drawing/2014/main" id="{DECE8D86-CBFB-4718-8E30-E59D98508CA9}"/>
              </a:ext>
            </a:extLst>
          </p:cNvPr>
          <p:cNvSpPr txBox="1"/>
          <p:nvPr/>
        </p:nvSpPr>
        <p:spPr>
          <a:xfrm>
            <a:off x="2432261" y="3426468"/>
            <a:ext cx="1911870" cy="461665"/>
          </a:xfrm>
          <a:prstGeom prst="rect">
            <a:avLst/>
          </a:prstGeom>
          <a:noFill/>
        </p:spPr>
        <p:txBody>
          <a:bodyPr wrap="none" rtlCol="0">
            <a:spAutoFit/>
          </a:bodyPr>
          <a:lstStyle/>
          <a:p>
            <a:pPr algn="ctr"/>
            <a:r>
              <a:rPr lang="en-IN" sz="2400" dirty="0">
                <a:cs typeface="Times New Roman" panose="02020603050405020304" pitchFamily="18" charset="0"/>
              </a:rPr>
              <a:t>Development</a:t>
            </a:r>
          </a:p>
        </p:txBody>
      </p:sp>
      <p:sp>
        <p:nvSpPr>
          <p:cNvPr id="60" name="TextBox 59">
            <a:extLst>
              <a:ext uri="{FF2B5EF4-FFF2-40B4-BE49-F238E27FC236}">
                <a16:creationId xmlns:a16="http://schemas.microsoft.com/office/drawing/2014/main" id="{1EB26D22-02BF-48C6-AE84-27739BCC5967}"/>
              </a:ext>
            </a:extLst>
          </p:cNvPr>
          <p:cNvSpPr txBox="1"/>
          <p:nvPr/>
        </p:nvSpPr>
        <p:spPr>
          <a:xfrm>
            <a:off x="2425414" y="4488500"/>
            <a:ext cx="2458005" cy="461665"/>
          </a:xfrm>
          <a:prstGeom prst="rect">
            <a:avLst/>
          </a:prstGeom>
          <a:noFill/>
        </p:spPr>
        <p:txBody>
          <a:bodyPr wrap="square" rtlCol="0">
            <a:spAutoFit/>
          </a:bodyPr>
          <a:lstStyle/>
          <a:p>
            <a:pPr algn="ctr"/>
            <a:r>
              <a:rPr lang="en-IN" sz="2400" dirty="0">
                <a:cs typeface="Times New Roman" panose="02020603050405020304" pitchFamily="18" charset="0"/>
              </a:rPr>
              <a:t>Metal deposition</a:t>
            </a:r>
          </a:p>
        </p:txBody>
      </p:sp>
      <p:sp>
        <p:nvSpPr>
          <p:cNvPr id="61" name="TextBox 60">
            <a:extLst>
              <a:ext uri="{FF2B5EF4-FFF2-40B4-BE49-F238E27FC236}">
                <a16:creationId xmlns:a16="http://schemas.microsoft.com/office/drawing/2014/main" id="{92E7F115-45E8-44C9-A732-941F218B17F1}"/>
              </a:ext>
            </a:extLst>
          </p:cNvPr>
          <p:cNvSpPr txBox="1"/>
          <p:nvPr/>
        </p:nvSpPr>
        <p:spPr>
          <a:xfrm>
            <a:off x="2432261" y="5733797"/>
            <a:ext cx="1093002" cy="387668"/>
          </a:xfrm>
          <a:prstGeom prst="rect">
            <a:avLst/>
          </a:prstGeom>
          <a:noFill/>
        </p:spPr>
        <p:txBody>
          <a:bodyPr wrap="square" rtlCol="0">
            <a:spAutoFit/>
          </a:bodyPr>
          <a:lstStyle/>
          <a:p>
            <a:pPr algn="ctr"/>
            <a:r>
              <a:rPr lang="en-IN" sz="2400" dirty="0">
                <a:cs typeface="Times New Roman" panose="02020603050405020304" pitchFamily="18" charset="0"/>
              </a:rPr>
              <a:t>Lift-off</a:t>
            </a:r>
          </a:p>
        </p:txBody>
      </p:sp>
      <p:sp>
        <p:nvSpPr>
          <p:cNvPr id="66" name="TextBox 65">
            <a:extLst>
              <a:ext uri="{FF2B5EF4-FFF2-40B4-BE49-F238E27FC236}">
                <a16:creationId xmlns:a16="http://schemas.microsoft.com/office/drawing/2014/main" id="{96F74F05-6B8B-4380-A42B-2E0BB952601A}"/>
              </a:ext>
            </a:extLst>
          </p:cNvPr>
          <p:cNvSpPr txBox="1"/>
          <p:nvPr/>
        </p:nvSpPr>
        <p:spPr>
          <a:xfrm>
            <a:off x="5536764" y="2390810"/>
            <a:ext cx="2515841" cy="400110"/>
          </a:xfrm>
          <a:prstGeom prst="rect">
            <a:avLst/>
          </a:prstGeom>
          <a:solidFill>
            <a:schemeClr val="accent4">
              <a:lumMod val="20000"/>
              <a:lumOff val="80000"/>
            </a:schemeClr>
          </a:solidFill>
        </p:spPr>
        <p:txBody>
          <a:bodyPr wrap="square" rtlCol="0">
            <a:spAutoFit/>
          </a:bodyPr>
          <a:lstStyle/>
          <a:p>
            <a:pPr algn="ctr"/>
            <a:r>
              <a:rPr lang="en-IN" sz="2000" b="1" dirty="0"/>
              <a:t>Positive-resist: </a:t>
            </a:r>
            <a:r>
              <a:rPr lang="en-IN" sz="2000" dirty="0"/>
              <a:t>PMMA</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62C689D-5C59-4D32-A5FA-0D11DF7A2AF5}"/>
                  </a:ext>
                </a:extLst>
              </p:cNvPr>
              <p:cNvSpPr txBox="1"/>
              <p:nvPr/>
            </p:nvSpPr>
            <p:spPr>
              <a:xfrm>
                <a:off x="4639401" y="2857284"/>
                <a:ext cx="4311153" cy="1631216"/>
              </a:xfrm>
              <a:prstGeom prst="rect">
                <a:avLst/>
              </a:prstGeom>
              <a:solidFill>
                <a:schemeClr val="accent4">
                  <a:lumMod val="20000"/>
                  <a:lumOff val="80000"/>
                </a:schemeClr>
              </a:solidFill>
            </p:spPr>
            <p:txBody>
              <a:bodyPr wrap="square" rtlCol="0">
                <a:spAutoFit/>
              </a:bodyPr>
              <a:lstStyle/>
              <a:p>
                <a:r>
                  <a:rPr lang="en-IN" sz="2000" b="1" dirty="0"/>
                  <a:t>For achieving 100 nm thickness:</a:t>
                </a:r>
              </a:p>
              <a:p>
                <a:pPr marL="342900" indent="-342900">
                  <a:buFont typeface="Arial" panose="020B0604020202020204" pitchFamily="34" charset="0"/>
                  <a:buChar char="•"/>
                </a:pPr>
                <a:r>
                  <a:rPr lang="en-IN" sz="2000" dirty="0"/>
                  <a:t>0.9 ml PMMA for 2 inch wafer</a:t>
                </a:r>
              </a:p>
              <a:p>
                <a:pPr marL="342900" indent="-342900">
                  <a:buFont typeface="Arial" panose="020B0604020202020204" pitchFamily="34" charset="0"/>
                  <a:buChar char="•"/>
                </a:pPr>
                <a:r>
                  <a:rPr lang="en-IN" sz="2000" dirty="0"/>
                  <a:t>At 500 RPM for 5 s for spreading and then 2100 RPM for 30 s</a:t>
                </a:r>
              </a:p>
              <a:p>
                <a:pPr marL="342900" indent="-342900">
                  <a:buFont typeface="Arial" panose="020B0604020202020204" pitchFamily="34" charset="0"/>
                  <a:buChar char="•"/>
                </a:pPr>
                <a:r>
                  <a:rPr lang="en-IN" sz="2000" dirty="0"/>
                  <a:t>Pre bake: </a:t>
                </a:r>
                <a14:m>
                  <m:oMath xmlns:m="http://schemas.openxmlformats.org/officeDocument/2006/math">
                    <m:sSup>
                      <m:sSupPr>
                        <m:ctrlPr>
                          <a:rPr lang="en-IN" sz="2000" i="1" dirty="0" smtClean="0">
                            <a:latin typeface="Cambria Math" panose="02040503050406030204" pitchFamily="18" charset="0"/>
                          </a:rPr>
                        </m:ctrlPr>
                      </m:sSupPr>
                      <m:e>
                        <m:r>
                          <a:rPr lang="en-IN" sz="2000" i="1" dirty="0" smtClean="0">
                            <a:latin typeface="Cambria Math" panose="02040503050406030204" pitchFamily="18" charset="0"/>
                          </a:rPr>
                          <m:t>180</m:t>
                        </m:r>
                      </m:e>
                      <m:sup>
                        <m:r>
                          <a:rPr lang="en-IN" sz="2000" i="1" dirty="0" smtClean="0">
                            <a:latin typeface="Cambria Math" panose="02040503050406030204" pitchFamily="18" charset="0"/>
                          </a:rPr>
                          <m:t>𝑜</m:t>
                        </m:r>
                      </m:sup>
                    </m:sSup>
                    <m:r>
                      <a:rPr lang="en-IN" sz="2000" b="0" i="1" dirty="0" smtClean="0">
                        <a:latin typeface="Cambria Math" panose="02040503050406030204" pitchFamily="18" charset="0"/>
                      </a:rPr>
                      <m:t>𝐶</m:t>
                    </m:r>
                  </m:oMath>
                </a14:m>
                <a:r>
                  <a:rPr lang="en-IN" sz="2000" dirty="0"/>
                  <a:t> for 90 s</a:t>
                </a:r>
              </a:p>
            </p:txBody>
          </p:sp>
        </mc:Choice>
        <mc:Fallback xmlns="">
          <p:sp>
            <p:nvSpPr>
              <p:cNvPr id="67" name="TextBox 66">
                <a:extLst>
                  <a:ext uri="{FF2B5EF4-FFF2-40B4-BE49-F238E27FC236}">
                    <a16:creationId xmlns:a16="http://schemas.microsoft.com/office/drawing/2014/main" id="{762C689D-5C59-4D32-A5FA-0D11DF7A2AF5}"/>
                  </a:ext>
                </a:extLst>
              </p:cNvPr>
              <p:cNvSpPr txBox="1">
                <a:spLocks noRot="1" noChangeAspect="1" noMove="1" noResize="1" noEditPoints="1" noAdjustHandles="1" noChangeArrowheads="1" noChangeShapeType="1" noTextEdit="1"/>
              </p:cNvSpPr>
              <p:nvPr/>
            </p:nvSpPr>
            <p:spPr>
              <a:xfrm>
                <a:off x="4639401" y="2857284"/>
                <a:ext cx="4311153" cy="1631216"/>
              </a:xfrm>
              <a:prstGeom prst="rect">
                <a:avLst/>
              </a:prstGeom>
              <a:blipFill>
                <a:blip r:embed="rId3"/>
                <a:stretch>
                  <a:fillRect l="-1414" t="-2247" r="-2687" b="-5993"/>
                </a:stretch>
              </a:blipFill>
            </p:spPr>
            <p:txBody>
              <a:bodyPr/>
              <a:lstStyle/>
              <a:p>
                <a:r>
                  <a:rPr lang="en-IN">
                    <a:noFill/>
                  </a:rPr>
                  <a:t> </a:t>
                </a:r>
              </a:p>
            </p:txBody>
          </p:sp>
        </mc:Fallback>
      </mc:AlternateContent>
      <p:sp>
        <p:nvSpPr>
          <p:cNvPr id="68" name="TextBox 67">
            <a:extLst>
              <a:ext uri="{FF2B5EF4-FFF2-40B4-BE49-F238E27FC236}">
                <a16:creationId xmlns:a16="http://schemas.microsoft.com/office/drawing/2014/main" id="{29C6E5E9-E8C9-4CA5-ABA9-4D93850F67DF}"/>
              </a:ext>
            </a:extLst>
          </p:cNvPr>
          <p:cNvSpPr txBox="1"/>
          <p:nvPr/>
        </p:nvSpPr>
        <p:spPr>
          <a:xfrm>
            <a:off x="5346340" y="4547186"/>
            <a:ext cx="3251950" cy="1015663"/>
          </a:xfrm>
          <a:prstGeom prst="rect">
            <a:avLst/>
          </a:prstGeom>
          <a:solidFill>
            <a:schemeClr val="accent5">
              <a:lumMod val="20000"/>
              <a:lumOff val="80000"/>
            </a:schemeClr>
          </a:solidFill>
        </p:spPr>
        <p:txBody>
          <a:bodyPr wrap="square" rtlCol="0">
            <a:spAutoFit/>
          </a:bodyPr>
          <a:lstStyle/>
          <a:p>
            <a:r>
              <a:rPr lang="en-IN" sz="2000" b="1" dirty="0"/>
              <a:t>For development:</a:t>
            </a:r>
          </a:p>
          <a:p>
            <a:pPr marL="342900" indent="-342900">
              <a:buFont typeface="Arial" panose="020B0604020202020204" pitchFamily="34" charset="0"/>
              <a:buChar char="•"/>
            </a:pPr>
            <a:r>
              <a:rPr lang="en-IN" sz="2000" dirty="0"/>
              <a:t>IPA+MIBK with 3:1 for 30 s</a:t>
            </a:r>
          </a:p>
          <a:p>
            <a:pPr marL="342900" indent="-342900">
              <a:buFont typeface="Arial" panose="020B0604020202020204" pitchFamily="34" charset="0"/>
              <a:buChar char="•"/>
            </a:pPr>
            <a:r>
              <a:rPr lang="en-IN" sz="2000" dirty="0"/>
              <a:t>IPA for 30 s</a:t>
            </a:r>
          </a:p>
        </p:txBody>
      </p:sp>
      <p:sp>
        <p:nvSpPr>
          <p:cNvPr id="72" name="TextBox 71">
            <a:extLst>
              <a:ext uri="{FF2B5EF4-FFF2-40B4-BE49-F238E27FC236}">
                <a16:creationId xmlns:a16="http://schemas.microsoft.com/office/drawing/2014/main" id="{F0B1DB4F-2389-4627-B203-3BF9F63E76A1}"/>
              </a:ext>
            </a:extLst>
          </p:cNvPr>
          <p:cNvSpPr txBox="1"/>
          <p:nvPr/>
        </p:nvSpPr>
        <p:spPr>
          <a:xfrm>
            <a:off x="5372440" y="5615216"/>
            <a:ext cx="3199749" cy="400110"/>
          </a:xfrm>
          <a:prstGeom prst="rect">
            <a:avLst/>
          </a:prstGeom>
          <a:solidFill>
            <a:schemeClr val="bg2"/>
          </a:solidFill>
        </p:spPr>
        <p:txBody>
          <a:bodyPr wrap="square" rtlCol="0">
            <a:spAutoFit/>
          </a:bodyPr>
          <a:lstStyle/>
          <a:p>
            <a:r>
              <a:rPr lang="en-IN" sz="2000" b="1" dirty="0"/>
              <a:t>Metal deposition: </a:t>
            </a:r>
            <a:r>
              <a:rPr lang="en-IN" sz="2000" dirty="0"/>
              <a:t>Sputtering</a:t>
            </a:r>
          </a:p>
        </p:txBody>
      </p:sp>
      <p:sp>
        <p:nvSpPr>
          <p:cNvPr id="73" name="TextBox 72">
            <a:extLst>
              <a:ext uri="{FF2B5EF4-FFF2-40B4-BE49-F238E27FC236}">
                <a16:creationId xmlns:a16="http://schemas.microsoft.com/office/drawing/2014/main" id="{6370F9B5-394B-49A8-B312-8EA1B552CE4F}"/>
              </a:ext>
            </a:extLst>
          </p:cNvPr>
          <p:cNvSpPr txBox="1"/>
          <p:nvPr/>
        </p:nvSpPr>
        <p:spPr>
          <a:xfrm>
            <a:off x="5346340" y="6067693"/>
            <a:ext cx="2896690" cy="707886"/>
          </a:xfrm>
          <a:prstGeom prst="rect">
            <a:avLst/>
          </a:prstGeom>
          <a:solidFill>
            <a:schemeClr val="bg2"/>
          </a:solidFill>
        </p:spPr>
        <p:txBody>
          <a:bodyPr wrap="square" rtlCol="0">
            <a:spAutoFit/>
          </a:bodyPr>
          <a:lstStyle/>
          <a:p>
            <a:pPr algn="ctr"/>
            <a:r>
              <a:rPr lang="en-IN" sz="2000" b="1" dirty="0"/>
              <a:t>Lift-of: </a:t>
            </a:r>
            <a:r>
              <a:rPr lang="en-IN" sz="2000" dirty="0"/>
              <a:t>Acetone for 10 s in ultrasonic cleaner</a:t>
            </a:r>
          </a:p>
        </p:txBody>
      </p:sp>
      <p:pic>
        <p:nvPicPr>
          <p:cNvPr id="56" name="Picture 55">
            <a:extLst>
              <a:ext uri="{FF2B5EF4-FFF2-40B4-BE49-F238E27FC236}">
                <a16:creationId xmlns:a16="http://schemas.microsoft.com/office/drawing/2014/main" id="{296BB9DB-7B51-4776-922F-27E1C9DE9A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401" y="750179"/>
            <a:ext cx="2531120" cy="1514093"/>
          </a:xfrm>
          <a:prstGeom prst="rect">
            <a:avLst/>
          </a:prstGeom>
        </p:spPr>
      </p:pic>
      <p:sp>
        <p:nvSpPr>
          <p:cNvPr id="57" name="TextBox 56">
            <a:extLst>
              <a:ext uri="{FF2B5EF4-FFF2-40B4-BE49-F238E27FC236}">
                <a16:creationId xmlns:a16="http://schemas.microsoft.com/office/drawing/2014/main" id="{FE3721CB-89C5-410D-A5DE-0114B9EF0D96}"/>
              </a:ext>
            </a:extLst>
          </p:cNvPr>
          <p:cNvSpPr txBox="1"/>
          <p:nvPr/>
        </p:nvSpPr>
        <p:spPr>
          <a:xfrm>
            <a:off x="7155242" y="1248783"/>
            <a:ext cx="1718963" cy="400110"/>
          </a:xfrm>
          <a:prstGeom prst="rect">
            <a:avLst/>
          </a:prstGeom>
          <a:noFill/>
        </p:spPr>
        <p:txBody>
          <a:bodyPr wrap="square" rtlCol="0">
            <a:spAutoFit/>
          </a:bodyPr>
          <a:lstStyle/>
          <a:p>
            <a:pPr algn="ctr"/>
            <a:r>
              <a:rPr lang="en-IN" sz="2000" dirty="0">
                <a:cs typeface="Times New Roman" panose="02020603050405020304" pitchFamily="18" charset="0"/>
              </a:rPr>
              <a:t>Draw patterns </a:t>
            </a:r>
          </a:p>
        </p:txBody>
      </p:sp>
      <p:sp>
        <p:nvSpPr>
          <p:cNvPr id="24" name="Slide Number Placeholder 23">
            <a:extLst>
              <a:ext uri="{FF2B5EF4-FFF2-40B4-BE49-F238E27FC236}">
                <a16:creationId xmlns:a16="http://schemas.microsoft.com/office/drawing/2014/main" id="{34AF03E1-B3C2-457E-B8E1-BF32924A88CC}"/>
              </a:ext>
            </a:extLst>
          </p:cNvPr>
          <p:cNvSpPr>
            <a:spLocks noGrp="1"/>
          </p:cNvSpPr>
          <p:nvPr>
            <p:ph type="sldNum" sz="quarter" idx="12"/>
          </p:nvPr>
        </p:nvSpPr>
        <p:spPr/>
        <p:txBody>
          <a:bodyPr/>
          <a:lstStyle/>
          <a:p>
            <a:fld id="{4E3495D0-1C20-4D5C-AE9D-42F7DC54160D}" type="slidenum">
              <a:rPr lang="en-US" smtClean="0"/>
              <a:t>35</a:t>
            </a:fld>
            <a:endParaRPr lang="en-US"/>
          </a:p>
        </p:txBody>
      </p:sp>
    </p:spTree>
    <p:extLst>
      <p:ext uri="{BB962C8B-B14F-4D97-AF65-F5344CB8AC3E}">
        <p14:creationId xmlns:p14="http://schemas.microsoft.com/office/powerpoint/2010/main" val="1311171560"/>
      </p:ext>
    </p:extLst>
  </p:cSld>
  <p:clrMapOvr>
    <a:masterClrMapping/>
  </p:clrMapOvr>
  <mc:AlternateContent xmlns:mc="http://schemas.openxmlformats.org/markup-compatibility/2006" xmlns:p14="http://schemas.microsoft.com/office/powerpoint/2010/main">
    <mc:Choice Requires="p14">
      <p:transition spd="slow" p14:dur="2000" advTm="205964"/>
    </mc:Choice>
    <mc:Fallback xmlns="">
      <p:transition spd="slow" advTm="20596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4D0C-044C-4BE4-894A-EC0DA045536E}"/>
              </a:ext>
            </a:extLst>
          </p:cNvPr>
          <p:cNvSpPr>
            <a:spLocks noGrp="1"/>
          </p:cNvSpPr>
          <p:nvPr>
            <p:ph type="title"/>
          </p:nvPr>
        </p:nvSpPr>
        <p:spPr>
          <a:xfrm>
            <a:off x="0" y="-69408"/>
            <a:ext cx="9144000" cy="953037"/>
          </a:xfrm>
        </p:spPr>
        <p:txBody>
          <a:bodyPr/>
          <a:lstStyle/>
          <a:p>
            <a:r>
              <a:rPr lang="en-IN" dirty="0"/>
              <a:t>EBL result</a:t>
            </a:r>
          </a:p>
        </p:txBody>
      </p:sp>
      <p:sp>
        <p:nvSpPr>
          <p:cNvPr id="4" name="Date Placeholder 3">
            <a:extLst>
              <a:ext uri="{FF2B5EF4-FFF2-40B4-BE49-F238E27FC236}">
                <a16:creationId xmlns:a16="http://schemas.microsoft.com/office/drawing/2014/main" id="{33AECE4A-18ED-4EAD-8A33-9F5DC4C2F01C}"/>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613D1364-A367-4192-BE2B-6DB714BC0D25}"/>
              </a:ext>
            </a:extLst>
          </p:cNvPr>
          <p:cNvSpPr>
            <a:spLocks noGrp="1"/>
          </p:cNvSpPr>
          <p:nvPr>
            <p:ph type="ftr" sz="quarter" idx="11"/>
          </p:nvPr>
        </p:nvSpPr>
        <p:spPr>
          <a:xfrm>
            <a:off x="3051559" y="6507662"/>
            <a:ext cx="3086100" cy="365125"/>
          </a:xfrm>
        </p:spPr>
        <p:txBody>
          <a:bodyPr/>
          <a:lstStyle/>
          <a:p>
            <a:r>
              <a:rPr lang="en-US"/>
              <a:t>IISER Bhopal</a:t>
            </a:r>
            <a:endParaRPr lang="en-US" dirty="0"/>
          </a:p>
        </p:txBody>
      </p:sp>
      <p:sp>
        <p:nvSpPr>
          <p:cNvPr id="12" name="TextBox 11">
            <a:extLst>
              <a:ext uri="{FF2B5EF4-FFF2-40B4-BE49-F238E27FC236}">
                <a16:creationId xmlns:a16="http://schemas.microsoft.com/office/drawing/2014/main" id="{36724B6F-76BB-4195-9E56-B77CF3932C51}"/>
              </a:ext>
            </a:extLst>
          </p:cNvPr>
          <p:cNvSpPr txBox="1"/>
          <p:nvPr/>
        </p:nvSpPr>
        <p:spPr>
          <a:xfrm>
            <a:off x="4270001" y="3034298"/>
            <a:ext cx="2097042" cy="646331"/>
          </a:xfrm>
          <a:prstGeom prst="rect">
            <a:avLst/>
          </a:prstGeom>
          <a:noFill/>
        </p:spPr>
        <p:txBody>
          <a:bodyPr wrap="square" rtlCol="0">
            <a:spAutoFit/>
          </a:bodyPr>
          <a:lstStyle/>
          <a:p>
            <a:pPr algn="ctr"/>
            <a:r>
              <a:rPr lang="en-IN" dirty="0"/>
              <a:t>Gold standard 617 sample</a:t>
            </a:r>
          </a:p>
        </p:txBody>
      </p:sp>
      <p:sp>
        <p:nvSpPr>
          <p:cNvPr id="13" name="TextBox 12">
            <a:extLst>
              <a:ext uri="{FF2B5EF4-FFF2-40B4-BE49-F238E27FC236}">
                <a16:creationId xmlns:a16="http://schemas.microsoft.com/office/drawing/2014/main" id="{CC630E6C-92E1-4970-9699-6F73DB64703D}"/>
              </a:ext>
            </a:extLst>
          </p:cNvPr>
          <p:cNvSpPr txBox="1"/>
          <p:nvPr/>
        </p:nvSpPr>
        <p:spPr>
          <a:xfrm>
            <a:off x="6726392" y="3043725"/>
            <a:ext cx="2306746" cy="646331"/>
          </a:xfrm>
          <a:prstGeom prst="rect">
            <a:avLst/>
          </a:prstGeom>
          <a:noFill/>
        </p:spPr>
        <p:txBody>
          <a:bodyPr wrap="square" rtlCol="0">
            <a:spAutoFit/>
          </a:bodyPr>
          <a:lstStyle/>
          <a:p>
            <a:pPr algn="ctr"/>
            <a:r>
              <a:rPr lang="en-IN" dirty="0"/>
              <a:t> Gold standard 617_3 sample</a:t>
            </a:r>
          </a:p>
        </p:txBody>
      </p:sp>
      <p:sp>
        <p:nvSpPr>
          <p:cNvPr id="14" name="TextBox 13">
            <a:extLst>
              <a:ext uri="{FF2B5EF4-FFF2-40B4-BE49-F238E27FC236}">
                <a16:creationId xmlns:a16="http://schemas.microsoft.com/office/drawing/2014/main" id="{60E20A9B-36C7-4AA3-BB42-5C145D1B008E}"/>
              </a:ext>
            </a:extLst>
          </p:cNvPr>
          <p:cNvSpPr txBox="1"/>
          <p:nvPr/>
        </p:nvSpPr>
        <p:spPr>
          <a:xfrm>
            <a:off x="4491417" y="6069502"/>
            <a:ext cx="3815034" cy="369332"/>
          </a:xfrm>
          <a:prstGeom prst="rect">
            <a:avLst/>
          </a:prstGeom>
          <a:noFill/>
        </p:spPr>
        <p:txBody>
          <a:bodyPr wrap="square" rtlCol="0">
            <a:spAutoFit/>
          </a:bodyPr>
          <a:lstStyle/>
          <a:p>
            <a:pPr algn="ctr"/>
            <a:r>
              <a:rPr lang="en-IN" dirty="0"/>
              <a:t>Different structures after EBL</a:t>
            </a:r>
          </a:p>
        </p:txBody>
      </p:sp>
      <p:sp>
        <p:nvSpPr>
          <p:cNvPr id="19" name="TextBox 18">
            <a:extLst>
              <a:ext uri="{FF2B5EF4-FFF2-40B4-BE49-F238E27FC236}">
                <a16:creationId xmlns:a16="http://schemas.microsoft.com/office/drawing/2014/main" id="{A0D99544-E9FA-49FE-A7B1-379B7D513382}"/>
              </a:ext>
            </a:extLst>
          </p:cNvPr>
          <p:cNvSpPr txBox="1"/>
          <p:nvPr/>
        </p:nvSpPr>
        <p:spPr>
          <a:xfrm>
            <a:off x="159979" y="5980860"/>
            <a:ext cx="2937524" cy="646331"/>
          </a:xfrm>
          <a:prstGeom prst="rect">
            <a:avLst/>
          </a:prstGeom>
          <a:noFill/>
        </p:spPr>
        <p:txBody>
          <a:bodyPr wrap="square" rtlCol="0">
            <a:spAutoFit/>
          </a:bodyPr>
          <a:lstStyle/>
          <a:p>
            <a:pPr algn="ctr"/>
            <a:r>
              <a:rPr lang="en-IN" dirty="0"/>
              <a:t>Thickness measurement </a:t>
            </a:r>
          </a:p>
          <a:p>
            <a:pPr algn="ctr"/>
            <a:r>
              <a:rPr lang="en-IN" dirty="0"/>
              <a:t>in SEM</a:t>
            </a:r>
          </a:p>
        </p:txBody>
      </p:sp>
      <p:sp>
        <p:nvSpPr>
          <p:cNvPr id="20" name="TextBox 19">
            <a:extLst>
              <a:ext uri="{FF2B5EF4-FFF2-40B4-BE49-F238E27FC236}">
                <a16:creationId xmlns:a16="http://schemas.microsoft.com/office/drawing/2014/main" id="{C958F254-7673-47E9-8292-74F92B6CB7C4}"/>
              </a:ext>
            </a:extLst>
          </p:cNvPr>
          <p:cNvSpPr txBox="1"/>
          <p:nvPr/>
        </p:nvSpPr>
        <p:spPr>
          <a:xfrm>
            <a:off x="-9063" y="875577"/>
            <a:ext cx="3836005" cy="2554545"/>
          </a:xfrm>
          <a:prstGeom prst="rect">
            <a:avLst/>
          </a:prstGeom>
          <a:noFill/>
        </p:spPr>
        <p:txBody>
          <a:bodyPr wrap="square" rtlCol="0">
            <a:spAutoFit/>
          </a:bodyPr>
          <a:lstStyle/>
          <a:p>
            <a:pPr marL="285750" indent="-285750">
              <a:buFont typeface="Arial" panose="020B0604020202020204" pitchFamily="34" charset="0"/>
              <a:buChar char="•"/>
            </a:pPr>
            <a:r>
              <a:rPr lang="en-IN" sz="2000" dirty="0"/>
              <a:t>I have seen 5 nm gold structure in SEM</a:t>
            </a:r>
          </a:p>
          <a:p>
            <a:pPr marL="285750" indent="-285750">
              <a:buFont typeface="Arial" panose="020B0604020202020204" pitchFamily="34" charset="0"/>
              <a:buChar char="•"/>
            </a:pPr>
            <a:r>
              <a:rPr lang="en-IN" sz="2000" dirty="0"/>
              <a:t>Measured thickness of resist layer</a:t>
            </a:r>
          </a:p>
          <a:p>
            <a:pPr marL="285750" indent="-285750">
              <a:buFont typeface="Arial" panose="020B0604020202020204" pitchFamily="34" charset="0"/>
              <a:buChar char="•"/>
            </a:pPr>
            <a:r>
              <a:rPr lang="en-IN" sz="2000" dirty="0"/>
              <a:t>Draw the pattern in EBL software</a:t>
            </a:r>
          </a:p>
          <a:p>
            <a:pPr marL="285750" indent="-285750">
              <a:buFont typeface="Arial" panose="020B0604020202020204" pitchFamily="34" charset="0"/>
              <a:buChar char="•"/>
            </a:pPr>
            <a:r>
              <a:rPr lang="en-IN" sz="2000" dirty="0"/>
              <a:t>Fabricated both draw pattern and standard pattern  </a:t>
            </a:r>
          </a:p>
        </p:txBody>
      </p:sp>
      <p:grpSp>
        <p:nvGrpSpPr>
          <p:cNvPr id="3" name="Group 2">
            <a:extLst>
              <a:ext uri="{FF2B5EF4-FFF2-40B4-BE49-F238E27FC236}">
                <a16:creationId xmlns:a16="http://schemas.microsoft.com/office/drawing/2014/main" id="{D5C14ECD-CE37-4DD1-920C-918E0F7489D6}"/>
              </a:ext>
            </a:extLst>
          </p:cNvPr>
          <p:cNvGrpSpPr/>
          <p:nvPr/>
        </p:nvGrpSpPr>
        <p:grpSpPr>
          <a:xfrm>
            <a:off x="3675822" y="1136791"/>
            <a:ext cx="2709985" cy="1972754"/>
            <a:chOff x="3675822" y="1136791"/>
            <a:chExt cx="2709985" cy="1972754"/>
          </a:xfrm>
        </p:grpSpPr>
        <p:grpSp>
          <p:nvGrpSpPr>
            <p:cNvPr id="27" name="Group 26">
              <a:extLst>
                <a:ext uri="{FF2B5EF4-FFF2-40B4-BE49-F238E27FC236}">
                  <a16:creationId xmlns:a16="http://schemas.microsoft.com/office/drawing/2014/main" id="{B22F975D-F6B9-4DAB-8BC3-601CA6306CEF}"/>
                </a:ext>
              </a:extLst>
            </p:cNvPr>
            <p:cNvGrpSpPr/>
            <p:nvPr/>
          </p:nvGrpSpPr>
          <p:grpSpPr>
            <a:xfrm>
              <a:off x="3763571" y="1136791"/>
              <a:ext cx="2622236" cy="1678854"/>
              <a:chOff x="2199194" y="190336"/>
              <a:chExt cx="4655820" cy="2598420"/>
            </a:xfrm>
          </p:grpSpPr>
          <p:pic>
            <p:nvPicPr>
              <p:cNvPr id="26" name="Picture 25">
                <a:extLst>
                  <a:ext uri="{FF2B5EF4-FFF2-40B4-BE49-F238E27FC236}">
                    <a16:creationId xmlns:a16="http://schemas.microsoft.com/office/drawing/2014/main" id="{25873505-AA56-430A-B3A5-44F03506E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194" y="190336"/>
                <a:ext cx="4655820" cy="2598420"/>
              </a:xfrm>
              <a:prstGeom prst="rect">
                <a:avLst/>
              </a:prstGeom>
            </p:spPr>
          </p:pic>
          <p:pic>
            <p:nvPicPr>
              <p:cNvPr id="28" name="Picture 27">
                <a:extLst>
                  <a:ext uri="{FF2B5EF4-FFF2-40B4-BE49-F238E27FC236}">
                    <a16:creationId xmlns:a16="http://schemas.microsoft.com/office/drawing/2014/main" id="{9929310A-D238-4B11-9682-EEABFEBF5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581" y="2284958"/>
                <a:ext cx="1074420" cy="449580"/>
              </a:xfrm>
              <a:prstGeom prst="rect">
                <a:avLst/>
              </a:prstGeom>
            </p:spPr>
          </p:pic>
        </p:grpSp>
        <p:sp>
          <p:nvSpPr>
            <p:cNvPr id="21" name="TextBox 20">
              <a:extLst>
                <a:ext uri="{FF2B5EF4-FFF2-40B4-BE49-F238E27FC236}">
                  <a16:creationId xmlns:a16="http://schemas.microsoft.com/office/drawing/2014/main" id="{6CCF39AF-732E-4618-836B-B48BE48411B3}"/>
                </a:ext>
              </a:extLst>
            </p:cNvPr>
            <p:cNvSpPr txBox="1"/>
            <p:nvPr/>
          </p:nvSpPr>
          <p:spPr>
            <a:xfrm>
              <a:off x="3675822" y="2740213"/>
              <a:ext cx="896178" cy="369332"/>
            </a:xfrm>
            <a:prstGeom prst="rect">
              <a:avLst/>
            </a:prstGeom>
            <a:noFill/>
          </p:spPr>
          <p:txBody>
            <a:bodyPr wrap="square" rtlCol="0">
              <a:spAutoFit/>
            </a:bodyPr>
            <a:lstStyle/>
            <a:p>
              <a:pPr algn="ctr"/>
              <a:r>
                <a:rPr lang="en-IN" b="1" dirty="0">
                  <a:solidFill>
                    <a:srgbClr val="FF0000"/>
                  </a:solidFill>
                </a:rPr>
                <a:t>100 nm</a:t>
              </a:r>
            </a:p>
          </p:txBody>
        </p:sp>
        <p:cxnSp>
          <p:nvCxnSpPr>
            <p:cNvPr id="8" name="Straight Arrow Connector 7">
              <a:extLst>
                <a:ext uri="{FF2B5EF4-FFF2-40B4-BE49-F238E27FC236}">
                  <a16:creationId xmlns:a16="http://schemas.microsoft.com/office/drawing/2014/main" id="{A04848E8-F357-48C4-AE14-51421622DF48}"/>
                </a:ext>
              </a:extLst>
            </p:cNvPr>
            <p:cNvCxnSpPr/>
            <p:nvPr/>
          </p:nvCxnSpPr>
          <p:spPr>
            <a:xfrm>
              <a:off x="3785237" y="2644803"/>
              <a:ext cx="528200" cy="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F4917F5-CC5E-4ED6-A2E7-A5C978DB2276}"/>
              </a:ext>
            </a:extLst>
          </p:cNvPr>
          <p:cNvGrpSpPr/>
          <p:nvPr/>
        </p:nvGrpSpPr>
        <p:grpSpPr>
          <a:xfrm>
            <a:off x="6488218" y="1135340"/>
            <a:ext cx="2580221" cy="1993977"/>
            <a:chOff x="6488218" y="1135340"/>
            <a:chExt cx="2580221" cy="1993977"/>
          </a:xfrm>
        </p:grpSpPr>
        <p:grpSp>
          <p:nvGrpSpPr>
            <p:cNvPr id="42" name="Group 41">
              <a:extLst>
                <a:ext uri="{FF2B5EF4-FFF2-40B4-BE49-F238E27FC236}">
                  <a16:creationId xmlns:a16="http://schemas.microsoft.com/office/drawing/2014/main" id="{9CE804F6-4989-4529-9F9E-7EE42E6E0E4A}"/>
                </a:ext>
              </a:extLst>
            </p:cNvPr>
            <p:cNvGrpSpPr/>
            <p:nvPr/>
          </p:nvGrpSpPr>
          <p:grpSpPr>
            <a:xfrm>
              <a:off x="6607441" y="1135340"/>
              <a:ext cx="2460998" cy="1699738"/>
              <a:chOff x="6593376" y="756235"/>
              <a:chExt cx="3314700" cy="2385060"/>
            </a:xfrm>
          </p:grpSpPr>
          <p:pic>
            <p:nvPicPr>
              <p:cNvPr id="40" name="Picture 39">
                <a:extLst>
                  <a:ext uri="{FF2B5EF4-FFF2-40B4-BE49-F238E27FC236}">
                    <a16:creationId xmlns:a16="http://schemas.microsoft.com/office/drawing/2014/main" id="{910A7266-FAC4-4126-9484-204D56013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376" y="756235"/>
                <a:ext cx="3314700" cy="2385060"/>
              </a:xfrm>
              <a:prstGeom prst="rect">
                <a:avLst/>
              </a:prstGeom>
            </p:spPr>
          </p:pic>
          <p:pic>
            <p:nvPicPr>
              <p:cNvPr id="41" name="Picture 40">
                <a:extLst>
                  <a:ext uri="{FF2B5EF4-FFF2-40B4-BE49-F238E27FC236}">
                    <a16:creationId xmlns:a16="http://schemas.microsoft.com/office/drawing/2014/main" id="{3BA7A315-F2CE-44B6-8874-23E589360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2666" y="2639843"/>
                <a:ext cx="571500" cy="464820"/>
              </a:xfrm>
              <a:prstGeom prst="rect">
                <a:avLst/>
              </a:prstGeom>
            </p:spPr>
          </p:pic>
        </p:grpSp>
        <p:cxnSp>
          <p:nvCxnSpPr>
            <p:cNvPr id="24" name="Straight Arrow Connector 23">
              <a:extLst>
                <a:ext uri="{FF2B5EF4-FFF2-40B4-BE49-F238E27FC236}">
                  <a16:creationId xmlns:a16="http://schemas.microsoft.com/office/drawing/2014/main" id="{6CCDDD30-FCFD-4CB8-AF76-34C83A94F296}"/>
                </a:ext>
              </a:extLst>
            </p:cNvPr>
            <p:cNvCxnSpPr/>
            <p:nvPr/>
          </p:nvCxnSpPr>
          <p:spPr>
            <a:xfrm>
              <a:off x="6670569" y="2661811"/>
              <a:ext cx="260473" cy="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C88EE7-FB24-4F2B-A877-AD54C743F154}"/>
                </a:ext>
              </a:extLst>
            </p:cNvPr>
            <p:cNvSpPr txBox="1"/>
            <p:nvPr/>
          </p:nvSpPr>
          <p:spPr>
            <a:xfrm>
              <a:off x="6488218" y="2759985"/>
              <a:ext cx="814707" cy="369332"/>
            </a:xfrm>
            <a:prstGeom prst="rect">
              <a:avLst/>
            </a:prstGeom>
            <a:noFill/>
          </p:spPr>
          <p:txBody>
            <a:bodyPr wrap="square" rtlCol="0">
              <a:spAutoFit/>
            </a:bodyPr>
            <a:lstStyle/>
            <a:p>
              <a:pPr algn="ctr"/>
              <a:r>
                <a:rPr lang="en-IN" b="1" dirty="0">
                  <a:solidFill>
                    <a:srgbClr val="FF0000"/>
                  </a:solidFill>
                </a:rPr>
                <a:t>20 nm</a:t>
              </a:r>
            </a:p>
          </p:txBody>
        </p:sp>
      </p:grpSp>
      <p:grpSp>
        <p:nvGrpSpPr>
          <p:cNvPr id="10" name="Group 9">
            <a:extLst>
              <a:ext uri="{FF2B5EF4-FFF2-40B4-BE49-F238E27FC236}">
                <a16:creationId xmlns:a16="http://schemas.microsoft.com/office/drawing/2014/main" id="{D537F99F-490A-416C-A0CB-A922541EA235}"/>
              </a:ext>
            </a:extLst>
          </p:cNvPr>
          <p:cNvGrpSpPr/>
          <p:nvPr/>
        </p:nvGrpSpPr>
        <p:grpSpPr>
          <a:xfrm>
            <a:off x="-45502" y="3858568"/>
            <a:ext cx="2873595" cy="2210934"/>
            <a:chOff x="-45502" y="3858568"/>
            <a:chExt cx="2873595" cy="2210934"/>
          </a:xfrm>
        </p:grpSpPr>
        <p:grpSp>
          <p:nvGrpSpPr>
            <p:cNvPr id="36" name="Group 35">
              <a:extLst>
                <a:ext uri="{FF2B5EF4-FFF2-40B4-BE49-F238E27FC236}">
                  <a16:creationId xmlns:a16="http://schemas.microsoft.com/office/drawing/2014/main" id="{BC616A49-063C-47FE-81FC-24A55A17DC97}"/>
                </a:ext>
              </a:extLst>
            </p:cNvPr>
            <p:cNvGrpSpPr/>
            <p:nvPr/>
          </p:nvGrpSpPr>
          <p:grpSpPr>
            <a:xfrm>
              <a:off x="57723" y="3858568"/>
              <a:ext cx="2770370" cy="1917034"/>
              <a:chOff x="5677024" y="2491631"/>
              <a:chExt cx="4000500" cy="2781300"/>
            </a:xfrm>
          </p:grpSpPr>
          <p:pic>
            <p:nvPicPr>
              <p:cNvPr id="33" name="Picture 32">
                <a:extLst>
                  <a:ext uri="{FF2B5EF4-FFF2-40B4-BE49-F238E27FC236}">
                    <a16:creationId xmlns:a16="http://schemas.microsoft.com/office/drawing/2014/main" id="{804795D0-8623-484E-891E-29A292D92D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7024" y="2491631"/>
                <a:ext cx="4000500" cy="2781300"/>
              </a:xfrm>
              <a:prstGeom prst="rect">
                <a:avLst/>
              </a:prstGeom>
            </p:spPr>
          </p:pic>
          <p:pic>
            <p:nvPicPr>
              <p:cNvPr id="34" name="Picture 33">
                <a:extLst>
                  <a:ext uri="{FF2B5EF4-FFF2-40B4-BE49-F238E27FC236}">
                    <a16:creationId xmlns:a16="http://schemas.microsoft.com/office/drawing/2014/main" id="{1CFE59DE-B49E-42A9-81AE-7A13939AC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2800" y="4765466"/>
                <a:ext cx="678180" cy="464820"/>
              </a:xfrm>
              <a:prstGeom prst="rect">
                <a:avLst/>
              </a:prstGeom>
            </p:spPr>
          </p:pic>
        </p:grpSp>
        <p:sp>
          <p:nvSpPr>
            <p:cNvPr id="29" name="TextBox 28">
              <a:extLst>
                <a:ext uri="{FF2B5EF4-FFF2-40B4-BE49-F238E27FC236}">
                  <a16:creationId xmlns:a16="http://schemas.microsoft.com/office/drawing/2014/main" id="{01EDDFC5-1E77-4369-BB9C-89CA065B2CE5}"/>
                </a:ext>
              </a:extLst>
            </p:cNvPr>
            <p:cNvSpPr txBox="1"/>
            <p:nvPr/>
          </p:nvSpPr>
          <p:spPr>
            <a:xfrm>
              <a:off x="-45502" y="5700170"/>
              <a:ext cx="896178" cy="369332"/>
            </a:xfrm>
            <a:prstGeom prst="rect">
              <a:avLst/>
            </a:prstGeom>
            <a:noFill/>
          </p:spPr>
          <p:txBody>
            <a:bodyPr wrap="square" rtlCol="0">
              <a:spAutoFit/>
            </a:bodyPr>
            <a:lstStyle/>
            <a:p>
              <a:pPr algn="ctr"/>
              <a:r>
                <a:rPr lang="en-IN" b="1" dirty="0">
                  <a:solidFill>
                    <a:srgbClr val="FF0000"/>
                  </a:solidFill>
                </a:rPr>
                <a:t>200 nm</a:t>
              </a:r>
            </a:p>
          </p:txBody>
        </p:sp>
        <p:cxnSp>
          <p:nvCxnSpPr>
            <p:cNvPr id="31" name="Straight Arrow Connector 30">
              <a:extLst>
                <a:ext uri="{FF2B5EF4-FFF2-40B4-BE49-F238E27FC236}">
                  <a16:creationId xmlns:a16="http://schemas.microsoft.com/office/drawing/2014/main" id="{8E97BE57-3183-407C-88C0-FE73CDFBBAF2}"/>
                </a:ext>
              </a:extLst>
            </p:cNvPr>
            <p:cNvCxnSpPr/>
            <p:nvPr/>
          </p:nvCxnSpPr>
          <p:spPr>
            <a:xfrm>
              <a:off x="157598" y="5623726"/>
              <a:ext cx="195697" cy="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BF70ADA-5B77-41F2-BF74-C998B7021C5A}"/>
              </a:ext>
            </a:extLst>
          </p:cNvPr>
          <p:cNvGrpSpPr/>
          <p:nvPr/>
        </p:nvGrpSpPr>
        <p:grpSpPr>
          <a:xfrm>
            <a:off x="3097503" y="3859157"/>
            <a:ext cx="5988774" cy="2202785"/>
            <a:chOff x="3097503" y="3859157"/>
            <a:chExt cx="5988774" cy="2202785"/>
          </a:xfrm>
        </p:grpSpPr>
        <p:pic>
          <p:nvPicPr>
            <p:cNvPr id="7" name="Picture 6">
              <a:extLst>
                <a:ext uri="{FF2B5EF4-FFF2-40B4-BE49-F238E27FC236}">
                  <a16:creationId xmlns:a16="http://schemas.microsoft.com/office/drawing/2014/main" id="{7B944A52-EAAE-4FD8-AB78-CFAE2C3E8618}"/>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097503" y="3859157"/>
              <a:ext cx="5988774" cy="1917034"/>
            </a:xfrm>
            <a:prstGeom prst="rect">
              <a:avLst/>
            </a:prstGeom>
            <a:noFill/>
          </p:spPr>
        </p:pic>
        <p:cxnSp>
          <p:nvCxnSpPr>
            <p:cNvPr id="32" name="Straight Arrow Connector 31">
              <a:extLst>
                <a:ext uri="{FF2B5EF4-FFF2-40B4-BE49-F238E27FC236}">
                  <a16:creationId xmlns:a16="http://schemas.microsoft.com/office/drawing/2014/main" id="{3C410826-5DE7-42CF-8896-B3988B49642B}"/>
                </a:ext>
              </a:extLst>
            </p:cNvPr>
            <p:cNvCxnSpPr/>
            <p:nvPr/>
          </p:nvCxnSpPr>
          <p:spPr>
            <a:xfrm>
              <a:off x="4394176" y="5586607"/>
              <a:ext cx="308961" cy="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AFFAE1E-9B7F-4D84-BECB-B75E2E00E7E0}"/>
                    </a:ext>
                  </a:extLst>
                </p:cNvPr>
                <p:cNvSpPr txBox="1"/>
                <p:nvPr/>
              </p:nvSpPr>
              <p:spPr>
                <a:xfrm>
                  <a:off x="4141302" y="5692610"/>
                  <a:ext cx="814707" cy="369332"/>
                </a:xfrm>
                <a:prstGeom prst="rect">
                  <a:avLst/>
                </a:prstGeom>
                <a:noFill/>
              </p:spPr>
              <p:txBody>
                <a:bodyPr wrap="square" rtlCol="0">
                  <a:spAutoFit/>
                </a:bodyPr>
                <a:lstStyle/>
                <a:p>
                  <a:pPr algn="ctr"/>
                  <a:r>
                    <a:rPr lang="en-IN" b="1" dirty="0">
                      <a:solidFill>
                        <a:srgbClr val="FF0000"/>
                      </a:solidFill>
                    </a:rPr>
                    <a:t>20 </a:t>
                  </a:r>
                  <a14:m>
                    <m:oMath xmlns:m="http://schemas.openxmlformats.org/officeDocument/2006/math">
                      <m:r>
                        <a:rPr lang="en-IN" b="1" i="1" smtClean="0">
                          <a:solidFill>
                            <a:srgbClr val="FF0000"/>
                          </a:solidFill>
                          <a:latin typeface="Cambria Math" panose="02040503050406030204" pitchFamily="18" charset="0"/>
                          <a:ea typeface="Cambria Math" panose="02040503050406030204" pitchFamily="18" charset="0"/>
                        </a:rPr>
                        <m:t>𝝁</m:t>
                      </m:r>
                    </m:oMath>
                  </a14:m>
                  <a:r>
                    <a:rPr lang="en-IN" b="1" dirty="0">
                      <a:solidFill>
                        <a:srgbClr val="FF0000"/>
                      </a:solidFill>
                    </a:rPr>
                    <a:t>m</a:t>
                  </a:r>
                </a:p>
              </p:txBody>
            </p:sp>
          </mc:Choice>
          <mc:Fallback xmlns="">
            <p:sp>
              <p:nvSpPr>
                <p:cNvPr id="35" name="TextBox 34">
                  <a:extLst>
                    <a:ext uri="{FF2B5EF4-FFF2-40B4-BE49-F238E27FC236}">
                      <a16:creationId xmlns:a16="http://schemas.microsoft.com/office/drawing/2014/main" id="{0AFFAE1E-9B7F-4D84-BECB-B75E2E00E7E0}"/>
                    </a:ext>
                  </a:extLst>
                </p:cNvPr>
                <p:cNvSpPr txBox="1">
                  <a:spLocks noRot="1" noChangeAspect="1" noMove="1" noResize="1" noEditPoints="1" noAdjustHandles="1" noChangeArrowheads="1" noChangeShapeType="1" noTextEdit="1"/>
                </p:cNvSpPr>
                <p:nvPr/>
              </p:nvSpPr>
              <p:spPr>
                <a:xfrm>
                  <a:off x="4141302" y="5692610"/>
                  <a:ext cx="814707" cy="369332"/>
                </a:xfrm>
                <a:prstGeom prst="rect">
                  <a:avLst/>
                </a:prstGeom>
                <a:blipFill>
                  <a:blip r:embed="rId9"/>
                  <a:stretch>
                    <a:fillRect l="-5224" t="-10000" r="-5970" b="-26667"/>
                  </a:stretch>
                </a:blipFill>
              </p:spPr>
              <p:txBody>
                <a:bodyPr/>
                <a:lstStyle/>
                <a:p>
                  <a:r>
                    <a:rPr lang="en-IN">
                      <a:noFill/>
                    </a:rPr>
                    <a:t> </a:t>
                  </a:r>
                </a:p>
              </p:txBody>
            </p:sp>
          </mc:Fallback>
        </mc:AlternateContent>
        <p:cxnSp>
          <p:nvCxnSpPr>
            <p:cNvPr id="37" name="Straight Arrow Connector 36">
              <a:extLst>
                <a:ext uri="{FF2B5EF4-FFF2-40B4-BE49-F238E27FC236}">
                  <a16:creationId xmlns:a16="http://schemas.microsoft.com/office/drawing/2014/main" id="{83DBFD4F-6CA5-470F-B6CB-D5877A45F699}"/>
                </a:ext>
              </a:extLst>
            </p:cNvPr>
            <p:cNvCxnSpPr/>
            <p:nvPr/>
          </p:nvCxnSpPr>
          <p:spPr>
            <a:xfrm>
              <a:off x="6556822" y="5561288"/>
              <a:ext cx="285319" cy="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F9EC1BB-A50A-45C6-85F3-C212274787E7}"/>
                    </a:ext>
                  </a:extLst>
                </p:cNvPr>
                <p:cNvSpPr txBox="1"/>
                <p:nvPr/>
              </p:nvSpPr>
              <p:spPr>
                <a:xfrm>
                  <a:off x="6398934" y="5683807"/>
                  <a:ext cx="687921" cy="369332"/>
                </a:xfrm>
                <a:prstGeom prst="rect">
                  <a:avLst/>
                </a:prstGeom>
                <a:noFill/>
              </p:spPr>
              <p:txBody>
                <a:bodyPr wrap="square" rtlCol="0">
                  <a:spAutoFit/>
                </a:bodyPr>
                <a:lstStyle/>
                <a:p>
                  <a:pPr algn="ctr"/>
                  <a:r>
                    <a:rPr lang="en-IN" b="1" dirty="0">
                      <a:solidFill>
                        <a:srgbClr val="FF0000"/>
                      </a:solidFill>
                    </a:rPr>
                    <a:t>2 </a:t>
                  </a:r>
                  <a14:m>
                    <m:oMath xmlns:m="http://schemas.openxmlformats.org/officeDocument/2006/math">
                      <m:r>
                        <a:rPr lang="en-IN" b="1" i="1" smtClean="0">
                          <a:solidFill>
                            <a:srgbClr val="FF0000"/>
                          </a:solidFill>
                          <a:latin typeface="Cambria Math" panose="02040503050406030204" pitchFamily="18" charset="0"/>
                          <a:ea typeface="Cambria Math" panose="02040503050406030204" pitchFamily="18" charset="0"/>
                        </a:rPr>
                        <m:t>𝝁</m:t>
                      </m:r>
                    </m:oMath>
                  </a14:m>
                  <a:r>
                    <a:rPr lang="en-IN" b="1" dirty="0">
                      <a:solidFill>
                        <a:srgbClr val="FF0000"/>
                      </a:solidFill>
                    </a:rPr>
                    <a:t>m</a:t>
                  </a:r>
                </a:p>
              </p:txBody>
            </p:sp>
          </mc:Choice>
          <mc:Fallback xmlns="">
            <p:sp>
              <p:nvSpPr>
                <p:cNvPr id="38" name="TextBox 37">
                  <a:extLst>
                    <a:ext uri="{FF2B5EF4-FFF2-40B4-BE49-F238E27FC236}">
                      <a16:creationId xmlns:a16="http://schemas.microsoft.com/office/drawing/2014/main" id="{FF9EC1BB-A50A-45C6-85F3-C212274787E7}"/>
                    </a:ext>
                  </a:extLst>
                </p:cNvPr>
                <p:cNvSpPr txBox="1">
                  <a:spLocks noRot="1" noChangeAspect="1" noMove="1" noResize="1" noEditPoints="1" noAdjustHandles="1" noChangeArrowheads="1" noChangeShapeType="1" noTextEdit="1"/>
                </p:cNvSpPr>
                <p:nvPr/>
              </p:nvSpPr>
              <p:spPr>
                <a:xfrm>
                  <a:off x="6398934" y="5683807"/>
                  <a:ext cx="687921" cy="369332"/>
                </a:xfrm>
                <a:prstGeom prst="rect">
                  <a:avLst/>
                </a:prstGeom>
                <a:blipFill>
                  <a:blip r:embed="rId10"/>
                  <a:stretch>
                    <a:fillRect l="-7965" t="-8197" r="-7080" b="-24590"/>
                  </a:stretch>
                </a:blipFill>
              </p:spPr>
              <p:txBody>
                <a:bodyPr/>
                <a:lstStyle/>
                <a:p>
                  <a:r>
                    <a:rPr lang="en-IN">
                      <a:noFill/>
                    </a:rPr>
                    <a:t> </a:t>
                  </a:r>
                </a:p>
              </p:txBody>
            </p:sp>
          </mc:Fallback>
        </mc:AlternateContent>
        <p:cxnSp>
          <p:nvCxnSpPr>
            <p:cNvPr id="39" name="Straight Arrow Connector 38">
              <a:extLst>
                <a:ext uri="{FF2B5EF4-FFF2-40B4-BE49-F238E27FC236}">
                  <a16:creationId xmlns:a16="http://schemas.microsoft.com/office/drawing/2014/main" id="{4BD2007F-8EFE-4F28-8296-63B8BD3D9B99}"/>
                </a:ext>
              </a:extLst>
            </p:cNvPr>
            <p:cNvCxnSpPr/>
            <p:nvPr/>
          </p:nvCxnSpPr>
          <p:spPr>
            <a:xfrm>
              <a:off x="7302925" y="5586018"/>
              <a:ext cx="288172" cy="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BE483C0-2B9C-4E21-BD72-03E2FD3E9CC4}"/>
                    </a:ext>
                  </a:extLst>
                </p:cNvPr>
                <p:cNvSpPr txBox="1"/>
                <p:nvPr/>
              </p:nvSpPr>
              <p:spPr>
                <a:xfrm>
                  <a:off x="7102895" y="5682703"/>
                  <a:ext cx="814707" cy="369332"/>
                </a:xfrm>
                <a:prstGeom prst="rect">
                  <a:avLst/>
                </a:prstGeom>
                <a:noFill/>
              </p:spPr>
              <p:txBody>
                <a:bodyPr wrap="square" rtlCol="0">
                  <a:spAutoFit/>
                </a:bodyPr>
                <a:lstStyle/>
                <a:p>
                  <a:pPr algn="ctr"/>
                  <a:r>
                    <a:rPr lang="en-IN" b="1" dirty="0">
                      <a:solidFill>
                        <a:srgbClr val="FF0000"/>
                      </a:solidFill>
                    </a:rPr>
                    <a:t>20 </a:t>
                  </a:r>
                  <a14:m>
                    <m:oMath xmlns:m="http://schemas.openxmlformats.org/officeDocument/2006/math">
                      <m:r>
                        <a:rPr lang="en-IN" b="1" i="1" smtClean="0">
                          <a:solidFill>
                            <a:srgbClr val="FF0000"/>
                          </a:solidFill>
                          <a:latin typeface="Cambria Math" panose="02040503050406030204" pitchFamily="18" charset="0"/>
                          <a:ea typeface="Cambria Math" panose="02040503050406030204" pitchFamily="18" charset="0"/>
                        </a:rPr>
                        <m:t>𝝁</m:t>
                      </m:r>
                    </m:oMath>
                  </a14:m>
                  <a:r>
                    <a:rPr lang="en-IN" b="1" dirty="0">
                      <a:solidFill>
                        <a:srgbClr val="FF0000"/>
                      </a:solidFill>
                    </a:rPr>
                    <a:t>m</a:t>
                  </a:r>
                </a:p>
              </p:txBody>
            </p:sp>
          </mc:Choice>
          <mc:Fallback xmlns="">
            <p:sp>
              <p:nvSpPr>
                <p:cNvPr id="43" name="TextBox 42">
                  <a:extLst>
                    <a:ext uri="{FF2B5EF4-FFF2-40B4-BE49-F238E27FC236}">
                      <a16:creationId xmlns:a16="http://schemas.microsoft.com/office/drawing/2014/main" id="{3BE483C0-2B9C-4E21-BD72-03E2FD3E9CC4}"/>
                    </a:ext>
                  </a:extLst>
                </p:cNvPr>
                <p:cNvSpPr txBox="1">
                  <a:spLocks noRot="1" noChangeAspect="1" noMove="1" noResize="1" noEditPoints="1" noAdjustHandles="1" noChangeArrowheads="1" noChangeShapeType="1" noTextEdit="1"/>
                </p:cNvSpPr>
                <p:nvPr/>
              </p:nvSpPr>
              <p:spPr>
                <a:xfrm>
                  <a:off x="7102895" y="5682703"/>
                  <a:ext cx="814707" cy="369332"/>
                </a:xfrm>
                <a:prstGeom prst="rect">
                  <a:avLst/>
                </a:prstGeom>
                <a:blipFill>
                  <a:blip r:embed="rId11"/>
                  <a:stretch>
                    <a:fillRect l="-5224" t="-8197" r="-5970" b="-24590"/>
                  </a:stretch>
                </a:blipFill>
              </p:spPr>
              <p:txBody>
                <a:bodyPr/>
                <a:lstStyle/>
                <a:p>
                  <a:r>
                    <a:rPr lang="en-IN">
                      <a:noFill/>
                    </a:rPr>
                    <a:t> </a:t>
                  </a:r>
                </a:p>
              </p:txBody>
            </p:sp>
          </mc:Fallback>
        </mc:AlternateContent>
      </p:grpSp>
      <p:sp>
        <p:nvSpPr>
          <p:cNvPr id="15" name="Slide Number Placeholder 14">
            <a:extLst>
              <a:ext uri="{FF2B5EF4-FFF2-40B4-BE49-F238E27FC236}">
                <a16:creationId xmlns:a16="http://schemas.microsoft.com/office/drawing/2014/main" id="{2FD75CE5-F000-4399-A55D-BC27C44F4B7B}"/>
              </a:ext>
            </a:extLst>
          </p:cNvPr>
          <p:cNvSpPr>
            <a:spLocks noGrp="1"/>
          </p:cNvSpPr>
          <p:nvPr>
            <p:ph type="sldNum" sz="quarter" idx="12"/>
          </p:nvPr>
        </p:nvSpPr>
        <p:spPr/>
        <p:txBody>
          <a:bodyPr/>
          <a:lstStyle/>
          <a:p>
            <a:fld id="{4E3495D0-1C20-4D5C-AE9D-42F7DC54160D}" type="slidenum">
              <a:rPr lang="en-US" smtClean="0"/>
              <a:t>36</a:t>
            </a:fld>
            <a:endParaRPr lang="en-US"/>
          </a:p>
        </p:txBody>
      </p:sp>
    </p:spTree>
    <p:extLst>
      <p:ext uri="{BB962C8B-B14F-4D97-AF65-F5344CB8AC3E}">
        <p14:creationId xmlns:p14="http://schemas.microsoft.com/office/powerpoint/2010/main" val="1864798377"/>
      </p:ext>
    </p:extLst>
  </p:cSld>
  <p:clrMapOvr>
    <a:masterClrMapping/>
  </p:clrMapOvr>
  <mc:AlternateContent xmlns:mc="http://schemas.openxmlformats.org/markup-compatibility/2006" xmlns:p14="http://schemas.microsoft.com/office/powerpoint/2010/main">
    <mc:Choice Requires="p14">
      <p:transition spd="slow" p14:dur="2000" advTm="32244"/>
    </mc:Choice>
    <mc:Fallback xmlns="">
      <p:transition spd="slow" advTm="3224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372A60-2CD2-4790-8BCD-9A56F5869E1F}"/>
              </a:ext>
            </a:extLst>
          </p:cNvPr>
          <p:cNvSpPr>
            <a:spLocks noGrp="1"/>
          </p:cNvSpPr>
          <p:nvPr>
            <p:ph type="title"/>
          </p:nvPr>
        </p:nvSpPr>
        <p:spPr/>
        <p:txBody>
          <a:bodyPr>
            <a:normAutofit/>
          </a:bodyPr>
          <a:lstStyle/>
          <a:p>
            <a:r>
              <a:rPr lang="en-US" sz="4400" dirty="0"/>
              <a:t>Vibrating sample magnetometer (VSM)</a:t>
            </a:r>
          </a:p>
        </p:txBody>
      </p:sp>
      <p:sp>
        <p:nvSpPr>
          <p:cNvPr id="7" name="Content Placeholder 6">
            <a:extLst>
              <a:ext uri="{FF2B5EF4-FFF2-40B4-BE49-F238E27FC236}">
                <a16:creationId xmlns:a16="http://schemas.microsoft.com/office/drawing/2014/main" id="{7E1FACAF-DF5A-44C1-9897-F477B695106B}"/>
              </a:ext>
            </a:extLst>
          </p:cNvPr>
          <p:cNvSpPr>
            <a:spLocks noGrp="1"/>
          </p:cNvSpPr>
          <p:nvPr>
            <p:ph idx="1"/>
          </p:nvPr>
        </p:nvSpPr>
        <p:spPr>
          <a:xfrm>
            <a:off x="107819" y="910270"/>
            <a:ext cx="6242503" cy="2562985"/>
          </a:xfrm>
          <a:solidFill>
            <a:schemeClr val="accent1">
              <a:lumMod val="20000"/>
              <a:lumOff val="80000"/>
            </a:schemeClr>
          </a:solidFill>
        </p:spPr>
        <p:txBody>
          <a:bodyPr>
            <a:noAutofit/>
          </a:bodyPr>
          <a:lstStyle/>
          <a:p>
            <a:r>
              <a:rPr lang="en-US" sz="2400" dirty="0">
                <a:ea typeface="Calibri" panose="020F0502020204030204" pitchFamily="34" charset="0"/>
              </a:rPr>
              <a:t>H</a:t>
            </a:r>
            <a:r>
              <a:rPr lang="en-US" sz="2400" dirty="0">
                <a:effectLst/>
                <a:ea typeface="Calibri" panose="020F0502020204030204" pitchFamily="34" charset="0"/>
                <a:cs typeface="Times New Roman" panose="02020603050405020304" pitchFamily="18" charset="0"/>
              </a:rPr>
              <a:t>ighly sensitive magnetic moment measurement device.</a:t>
            </a:r>
          </a:p>
          <a:p>
            <a:r>
              <a:rPr lang="en-US" sz="2400" dirty="0">
                <a:ea typeface="Calibri" panose="020F0502020204030204" pitchFamily="34" charset="0"/>
                <a:cs typeface="Times New Roman" panose="02020603050405020304" pitchFamily="18" charset="0"/>
              </a:rPr>
              <a:t>M</a:t>
            </a:r>
            <a:r>
              <a:rPr lang="en-US" sz="2400" dirty="0">
                <a:effectLst/>
                <a:ea typeface="Calibri" panose="020F0502020204030204" pitchFamily="34" charset="0"/>
                <a:cs typeface="Times New Roman" panose="02020603050405020304" pitchFamily="18" charset="0"/>
              </a:rPr>
              <a:t>agnetic field up to ~70k </a:t>
            </a:r>
            <a:r>
              <a:rPr lang="en-US" sz="2400" dirty="0" err="1">
                <a:effectLst/>
                <a:ea typeface="Calibri" panose="020F0502020204030204" pitchFamily="34" charset="0"/>
                <a:cs typeface="Times New Roman" panose="02020603050405020304" pitchFamily="18" charset="0"/>
              </a:rPr>
              <a:t>Oe</a:t>
            </a:r>
            <a:r>
              <a:rPr lang="en-US" sz="2400" dirty="0">
                <a:ea typeface="Calibri" panose="020F0502020204030204" pitchFamily="34" charset="0"/>
              </a:rPr>
              <a:t> (7 T)</a:t>
            </a:r>
            <a:endParaRPr lang="en-US" sz="2400" dirty="0">
              <a:effectLst/>
              <a:ea typeface="Calibri" panose="020F0502020204030204" pitchFamily="34" charset="0"/>
              <a:cs typeface="Times New Roman" panose="02020603050405020304" pitchFamily="18" charset="0"/>
            </a:endParaRPr>
          </a:p>
          <a:p>
            <a:r>
              <a:rPr lang="en-US" sz="2400" dirty="0">
                <a:ea typeface="Calibri" panose="020F0502020204030204" pitchFamily="34" charset="0"/>
              </a:rPr>
              <a:t>Works on the basic principle of Faraday’s law</a:t>
            </a:r>
            <a:endParaRPr lang="en-US" sz="2400" dirty="0">
              <a:effectLst/>
              <a:ea typeface="Calibri" panose="020F0502020204030204" pitchFamily="34" charset="0"/>
              <a:cs typeface="Times New Roman" panose="02020603050405020304" pitchFamily="18" charset="0"/>
            </a:endParaRPr>
          </a:p>
        </p:txBody>
      </p:sp>
      <p:sp>
        <p:nvSpPr>
          <p:cNvPr id="9" name="Footer Placeholder 8">
            <a:extLst>
              <a:ext uri="{FF2B5EF4-FFF2-40B4-BE49-F238E27FC236}">
                <a16:creationId xmlns:a16="http://schemas.microsoft.com/office/drawing/2014/main" id="{934CCA12-C30E-4414-B805-F74AE745B98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200" b="0" i="0" u="none" strike="noStrike" kern="0" cap="none" spc="0" normalizeH="0" baseline="0" noProof="0">
                <a:ln>
                  <a:noFill/>
                </a:ln>
                <a:solidFill>
                  <a:prstClr val="black">
                    <a:tint val="75000"/>
                  </a:prstClr>
                </a:solidFill>
                <a:effectLst/>
                <a:uLnTx/>
                <a:uFillTx/>
                <a:latin typeface="Calibri" panose="020F0502020204030204"/>
                <a:cs typeface="Arial"/>
                <a:sym typeface="Arial"/>
              </a:rPr>
              <a:t>IISER Bhopal</a:t>
            </a:r>
            <a:endParaRPr kumimoji="0" lang="en-IN" sz="1200" b="0" i="0" u="none" strike="noStrike" kern="0" cap="none" spc="0" normalizeH="0" baseline="0" noProof="0" dirty="0">
              <a:ln>
                <a:noFill/>
              </a:ln>
              <a:solidFill>
                <a:prstClr val="black">
                  <a:tint val="75000"/>
                </a:prstClr>
              </a:solidFill>
              <a:effectLst/>
              <a:uLnTx/>
              <a:uFillTx/>
              <a:latin typeface="Calibri" panose="020F0502020204030204"/>
              <a:cs typeface="Arial"/>
              <a:sym typeface="Arial"/>
            </a:endParaRPr>
          </a:p>
        </p:txBody>
      </p:sp>
      <p:pic>
        <p:nvPicPr>
          <p:cNvPr id="133" name="Picture 132">
            <a:extLst>
              <a:ext uri="{FF2B5EF4-FFF2-40B4-BE49-F238E27FC236}">
                <a16:creationId xmlns:a16="http://schemas.microsoft.com/office/drawing/2014/main" id="{284AF499-3DE8-43C9-8C2B-C5CB2D8A063F}"/>
              </a:ext>
            </a:extLst>
          </p:cNvPr>
          <p:cNvPicPr>
            <a:picLocks noChangeAspect="1"/>
          </p:cNvPicPr>
          <p:nvPr/>
        </p:nvPicPr>
        <p:blipFill>
          <a:blip r:embed="rId3"/>
          <a:stretch>
            <a:fillRect/>
          </a:stretch>
        </p:blipFill>
        <p:spPr>
          <a:xfrm>
            <a:off x="6399049" y="930171"/>
            <a:ext cx="2492544" cy="2025871"/>
          </a:xfrm>
          <a:prstGeom prst="rect">
            <a:avLst/>
          </a:prstGeom>
        </p:spPr>
      </p:pic>
      <p:sp>
        <p:nvSpPr>
          <p:cNvPr id="68" name="Date Placeholder 3">
            <a:extLst>
              <a:ext uri="{FF2B5EF4-FFF2-40B4-BE49-F238E27FC236}">
                <a16:creationId xmlns:a16="http://schemas.microsoft.com/office/drawing/2014/main" id="{2C600B7F-6D09-4462-8609-FD7F880F5A6E}"/>
              </a:ext>
            </a:extLst>
          </p:cNvPr>
          <p:cNvSpPr>
            <a:spLocks noGrp="1"/>
          </p:cNvSpPr>
          <p:nvPr>
            <p:ph type="dt" sz="half" idx="10"/>
          </p:nvPr>
        </p:nvSpPr>
        <p:spPr>
          <a:xfrm>
            <a:off x="159503" y="6492875"/>
            <a:ext cx="2057400" cy="365125"/>
          </a:xfrm>
        </p:spPr>
        <p:txBody>
          <a:bodyPr/>
          <a:lstStyle/>
          <a:p>
            <a:r>
              <a:rPr lang="en-US"/>
              <a:t>Priyesh Kumar</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31B3E25-9228-4C98-8DC5-B4D96A9B060F}"/>
                  </a:ext>
                </a:extLst>
              </p:cNvPr>
              <p:cNvSpPr txBox="1"/>
              <p:nvPr/>
            </p:nvSpPr>
            <p:spPr>
              <a:xfrm>
                <a:off x="2263715" y="2567157"/>
                <a:ext cx="1575688"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rPr>
                        <m:t>𝐸</m:t>
                      </m:r>
                      <m:r>
                        <a:rPr lang="en-IN" sz="2400" i="0">
                          <a:latin typeface="Cambria Math" panose="02040503050406030204" pitchFamily="18" charset="0"/>
                        </a:rPr>
                        <m:t>=−</m:t>
                      </m:r>
                      <m:r>
                        <a:rPr lang="en-IN" sz="2400" i="1">
                          <a:latin typeface="Cambria Math" panose="02040503050406030204" pitchFamily="18" charset="0"/>
                        </a:rPr>
                        <m:t>𝑁</m:t>
                      </m:r>
                      <m:f>
                        <m:fPr>
                          <m:ctrlPr>
                            <a:rPr lang="en-IN" sz="2400" i="1">
                              <a:solidFill>
                                <a:srgbClr val="836967"/>
                              </a:solidFill>
                              <a:latin typeface="Cambria Math" panose="02040503050406030204" pitchFamily="18" charset="0"/>
                            </a:rPr>
                          </m:ctrlPr>
                        </m:fPr>
                        <m:num>
                          <m:r>
                            <a:rPr lang="en-IN" sz="2400" i="0">
                              <a:latin typeface="Cambria Math" panose="02040503050406030204" pitchFamily="18" charset="0"/>
                            </a:rPr>
                            <m:t>ⅆ</m:t>
                          </m:r>
                          <m:r>
                            <a:rPr lang="en-IN" sz="2400" i="1">
                              <a:latin typeface="Cambria Math" panose="02040503050406030204" pitchFamily="18" charset="0"/>
                            </a:rPr>
                            <m:t>𝜙</m:t>
                          </m:r>
                        </m:num>
                        <m:den>
                          <m:r>
                            <a:rPr lang="en-IN" sz="2400" i="0">
                              <a:latin typeface="Cambria Math" panose="02040503050406030204" pitchFamily="18" charset="0"/>
                            </a:rPr>
                            <m:t>ⅆ</m:t>
                          </m:r>
                          <m:r>
                            <a:rPr lang="en-IN" sz="2400" i="1">
                              <a:latin typeface="Cambria Math" panose="02040503050406030204" pitchFamily="18" charset="0"/>
                            </a:rPr>
                            <m:t>𝑡</m:t>
                          </m:r>
                        </m:den>
                      </m:f>
                    </m:oMath>
                  </m:oMathPara>
                </a14:m>
                <a:endParaRPr lang="en-IN" sz="2400" dirty="0"/>
              </a:p>
            </p:txBody>
          </p:sp>
        </mc:Choice>
        <mc:Fallback xmlns="">
          <p:sp>
            <p:nvSpPr>
              <p:cNvPr id="12" name="TextBox 11">
                <a:extLst>
                  <a:ext uri="{FF2B5EF4-FFF2-40B4-BE49-F238E27FC236}">
                    <a16:creationId xmlns:a16="http://schemas.microsoft.com/office/drawing/2014/main" id="{C31B3E25-9228-4C98-8DC5-B4D96A9B060F}"/>
                  </a:ext>
                </a:extLst>
              </p:cNvPr>
              <p:cNvSpPr txBox="1">
                <a:spLocks noRot="1" noChangeAspect="1" noMove="1" noResize="1" noEditPoints="1" noAdjustHandles="1" noChangeArrowheads="1" noChangeShapeType="1" noTextEdit="1"/>
              </p:cNvSpPr>
              <p:nvPr/>
            </p:nvSpPr>
            <p:spPr>
              <a:xfrm>
                <a:off x="2263715" y="2567157"/>
                <a:ext cx="1575688" cy="701346"/>
              </a:xfrm>
              <a:prstGeom prst="rect">
                <a:avLst/>
              </a:prstGeom>
              <a:blipFill>
                <a:blip r:embed="rId4"/>
                <a:stretch>
                  <a:fillRect/>
                </a:stretch>
              </a:blipFill>
            </p:spPr>
            <p:txBody>
              <a:bodyPr/>
              <a:lstStyle/>
              <a:p>
                <a:r>
                  <a:rPr lang="en-IN">
                    <a:noFill/>
                  </a:rPr>
                  <a:t> </a:t>
                </a:r>
              </a:p>
            </p:txBody>
          </p:sp>
        </mc:Fallback>
      </mc:AlternateContent>
      <p:grpSp>
        <p:nvGrpSpPr>
          <p:cNvPr id="22" name="Group 21">
            <a:extLst>
              <a:ext uri="{FF2B5EF4-FFF2-40B4-BE49-F238E27FC236}">
                <a16:creationId xmlns:a16="http://schemas.microsoft.com/office/drawing/2014/main" id="{99E240D4-76C9-45F7-B8E7-D33B9C6EC6FC}"/>
              </a:ext>
            </a:extLst>
          </p:cNvPr>
          <p:cNvGrpSpPr/>
          <p:nvPr/>
        </p:nvGrpSpPr>
        <p:grpSpPr>
          <a:xfrm>
            <a:off x="3190399" y="4528961"/>
            <a:ext cx="5845782" cy="850799"/>
            <a:chOff x="0" y="3443269"/>
            <a:chExt cx="9144000" cy="1124494"/>
          </a:xfrm>
        </p:grpSpPr>
        <p:pic>
          <p:nvPicPr>
            <p:cNvPr id="19" name="Picture 18">
              <a:extLst>
                <a:ext uri="{FF2B5EF4-FFF2-40B4-BE49-F238E27FC236}">
                  <a16:creationId xmlns:a16="http://schemas.microsoft.com/office/drawing/2014/main" id="{D71170F8-682C-4AFC-A226-AB9A67A10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61206"/>
              <a:ext cx="9144000" cy="606557"/>
            </a:xfrm>
            <a:prstGeom prst="rect">
              <a:avLst/>
            </a:prstGeom>
          </p:spPr>
        </p:pic>
        <p:sp>
          <p:nvSpPr>
            <p:cNvPr id="21" name="TextBox 20">
              <a:extLst>
                <a:ext uri="{FF2B5EF4-FFF2-40B4-BE49-F238E27FC236}">
                  <a16:creationId xmlns:a16="http://schemas.microsoft.com/office/drawing/2014/main" id="{0DACBD12-52FF-4150-9218-7965399BDAFB}"/>
                </a:ext>
              </a:extLst>
            </p:cNvPr>
            <p:cNvSpPr txBox="1"/>
            <p:nvPr/>
          </p:nvSpPr>
          <p:spPr>
            <a:xfrm>
              <a:off x="561046" y="3443269"/>
              <a:ext cx="2488467" cy="610179"/>
            </a:xfrm>
            <a:prstGeom prst="rect">
              <a:avLst/>
            </a:prstGeom>
            <a:noFill/>
          </p:spPr>
          <p:txBody>
            <a:bodyPr wrap="square" rtlCol="0">
              <a:spAutoFit/>
            </a:bodyPr>
            <a:lstStyle/>
            <a:p>
              <a:r>
                <a:rPr lang="en-IN" sz="2400" dirty="0"/>
                <a:t>Sample rod</a:t>
              </a:r>
            </a:p>
          </p:txBody>
        </p:sp>
        <p:sp>
          <p:nvSpPr>
            <p:cNvPr id="69" name="TextBox 68">
              <a:extLst>
                <a:ext uri="{FF2B5EF4-FFF2-40B4-BE49-F238E27FC236}">
                  <a16:creationId xmlns:a16="http://schemas.microsoft.com/office/drawing/2014/main" id="{9E629513-2AAA-4462-93C1-A48EACD1AC8C}"/>
                </a:ext>
              </a:extLst>
            </p:cNvPr>
            <p:cNvSpPr txBox="1"/>
            <p:nvPr/>
          </p:nvSpPr>
          <p:spPr>
            <a:xfrm>
              <a:off x="3761169" y="3541072"/>
              <a:ext cx="1889232" cy="512376"/>
            </a:xfrm>
            <a:prstGeom prst="rect">
              <a:avLst/>
            </a:prstGeom>
            <a:noFill/>
          </p:spPr>
          <p:txBody>
            <a:bodyPr wrap="square" rtlCol="0">
              <a:spAutoFit/>
            </a:bodyPr>
            <a:lstStyle/>
            <a:p>
              <a:r>
                <a:rPr lang="en-IN" sz="2400" dirty="0"/>
                <a:t>Adaptor</a:t>
              </a:r>
            </a:p>
          </p:txBody>
        </p:sp>
        <p:sp>
          <p:nvSpPr>
            <p:cNvPr id="74" name="TextBox 73">
              <a:extLst>
                <a:ext uri="{FF2B5EF4-FFF2-40B4-BE49-F238E27FC236}">
                  <a16:creationId xmlns:a16="http://schemas.microsoft.com/office/drawing/2014/main" id="{BA39A00F-00F4-41D6-B4CB-7D7975C2DB47}"/>
                </a:ext>
              </a:extLst>
            </p:cNvPr>
            <p:cNvSpPr txBox="1"/>
            <p:nvPr/>
          </p:nvSpPr>
          <p:spPr>
            <a:xfrm>
              <a:off x="6083990" y="3552664"/>
              <a:ext cx="1729277" cy="556086"/>
            </a:xfrm>
            <a:prstGeom prst="rect">
              <a:avLst/>
            </a:prstGeom>
            <a:noFill/>
          </p:spPr>
          <p:txBody>
            <a:bodyPr wrap="square" rtlCol="0">
              <a:spAutoFit/>
            </a:bodyPr>
            <a:lstStyle/>
            <a:p>
              <a:r>
                <a:rPr lang="en-IN" sz="2400" dirty="0"/>
                <a:t>Sample</a:t>
              </a:r>
            </a:p>
          </p:txBody>
        </p:sp>
      </p:grpSp>
      <p:grpSp>
        <p:nvGrpSpPr>
          <p:cNvPr id="2" name="Group 1">
            <a:extLst>
              <a:ext uri="{FF2B5EF4-FFF2-40B4-BE49-F238E27FC236}">
                <a16:creationId xmlns:a16="http://schemas.microsoft.com/office/drawing/2014/main" id="{E1EAB33C-638A-43D4-81EA-13D41DF49BA4}"/>
              </a:ext>
            </a:extLst>
          </p:cNvPr>
          <p:cNvGrpSpPr/>
          <p:nvPr/>
        </p:nvGrpSpPr>
        <p:grpSpPr>
          <a:xfrm>
            <a:off x="-4481" y="3827408"/>
            <a:ext cx="3104151" cy="2181640"/>
            <a:chOff x="-4481" y="3997092"/>
            <a:chExt cx="3104151" cy="2181640"/>
          </a:xfrm>
        </p:grpSpPr>
        <p:pic>
          <p:nvPicPr>
            <p:cNvPr id="23" name="image5.png">
              <a:extLst>
                <a:ext uri="{FF2B5EF4-FFF2-40B4-BE49-F238E27FC236}">
                  <a16:creationId xmlns:a16="http://schemas.microsoft.com/office/drawing/2014/main" id="{E6602115-14F5-4A01-9CA5-3377D058F093}"/>
                </a:ext>
              </a:extLst>
            </p:cNvPr>
            <p:cNvPicPr/>
            <p:nvPr/>
          </p:nvPicPr>
          <p:blipFill rotWithShape="1">
            <a:blip r:embed="rId6"/>
            <a:srcRect l="2165" t="4608" r="5963" b="7053"/>
            <a:stretch/>
          </p:blipFill>
          <p:spPr bwMode="auto">
            <a:xfrm>
              <a:off x="426388" y="3997092"/>
              <a:ext cx="2673282" cy="1743657"/>
            </a:xfrm>
            <a:prstGeom prst="rect">
              <a:avLst/>
            </a:prstGeom>
            <a:ln>
              <a:noFill/>
            </a:ln>
            <a:extLst>
              <a:ext uri="{53640926-AAD7-44D8-BBD7-CCE9431645EC}">
                <a14:shadowObscured xmlns:a14="http://schemas.microsoft.com/office/drawing/2010/main"/>
              </a:ext>
            </a:extLst>
          </p:spPr>
        </p:pic>
        <p:sp>
          <p:nvSpPr>
            <p:cNvPr id="24" name="TextBox 23">
              <a:extLst>
                <a:ext uri="{FF2B5EF4-FFF2-40B4-BE49-F238E27FC236}">
                  <a16:creationId xmlns:a16="http://schemas.microsoft.com/office/drawing/2014/main" id="{D765A106-AD2A-472B-ADEC-3BCBCEA10686}"/>
                </a:ext>
              </a:extLst>
            </p:cNvPr>
            <p:cNvSpPr txBox="1"/>
            <p:nvPr/>
          </p:nvSpPr>
          <p:spPr>
            <a:xfrm>
              <a:off x="-4481" y="4638086"/>
              <a:ext cx="418930" cy="461665"/>
            </a:xfrm>
            <a:prstGeom prst="rect">
              <a:avLst/>
            </a:prstGeom>
            <a:noFill/>
          </p:spPr>
          <p:txBody>
            <a:bodyPr wrap="square" rtlCol="0">
              <a:spAutoFit/>
            </a:bodyPr>
            <a:lstStyle/>
            <a:p>
              <a:r>
                <a:rPr lang="en-IN" sz="2400" dirty="0"/>
                <a:t>M</a:t>
              </a:r>
            </a:p>
          </p:txBody>
        </p:sp>
        <p:sp>
          <p:nvSpPr>
            <p:cNvPr id="25" name="TextBox 24">
              <a:extLst>
                <a:ext uri="{FF2B5EF4-FFF2-40B4-BE49-F238E27FC236}">
                  <a16:creationId xmlns:a16="http://schemas.microsoft.com/office/drawing/2014/main" id="{999BD48E-D6BC-4832-AE57-2FD9FF927AB9}"/>
                </a:ext>
              </a:extLst>
            </p:cNvPr>
            <p:cNvSpPr txBox="1"/>
            <p:nvPr/>
          </p:nvSpPr>
          <p:spPr>
            <a:xfrm>
              <a:off x="1486526" y="5717067"/>
              <a:ext cx="418930" cy="461665"/>
            </a:xfrm>
            <a:prstGeom prst="rect">
              <a:avLst/>
            </a:prstGeom>
            <a:noFill/>
          </p:spPr>
          <p:txBody>
            <a:bodyPr wrap="square" rtlCol="0">
              <a:spAutoFit/>
            </a:bodyPr>
            <a:lstStyle/>
            <a:p>
              <a:r>
                <a:rPr lang="en-IN" sz="2400" dirty="0"/>
                <a:t>H</a:t>
              </a:r>
            </a:p>
          </p:txBody>
        </p:sp>
      </p:grpSp>
      <p:sp>
        <p:nvSpPr>
          <p:cNvPr id="26" name="TextBox 25">
            <a:extLst>
              <a:ext uri="{FF2B5EF4-FFF2-40B4-BE49-F238E27FC236}">
                <a16:creationId xmlns:a16="http://schemas.microsoft.com/office/drawing/2014/main" id="{22B4B909-A333-4E3E-96E5-0AF3589E1415}"/>
              </a:ext>
            </a:extLst>
          </p:cNvPr>
          <p:cNvSpPr txBox="1"/>
          <p:nvPr/>
        </p:nvSpPr>
        <p:spPr>
          <a:xfrm>
            <a:off x="651683" y="5976804"/>
            <a:ext cx="2222691" cy="461665"/>
          </a:xfrm>
          <a:prstGeom prst="rect">
            <a:avLst/>
          </a:prstGeom>
          <a:noFill/>
        </p:spPr>
        <p:txBody>
          <a:bodyPr wrap="square" rtlCol="0">
            <a:spAutoFit/>
          </a:bodyPr>
          <a:lstStyle/>
          <a:p>
            <a:r>
              <a:rPr lang="en-IN" sz="2400" dirty="0"/>
              <a:t>Co 5 nm sample</a:t>
            </a:r>
          </a:p>
        </p:txBody>
      </p:sp>
      <p:sp>
        <p:nvSpPr>
          <p:cNvPr id="3" name="Slide Number Placeholder 2">
            <a:extLst>
              <a:ext uri="{FF2B5EF4-FFF2-40B4-BE49-F238E27FC236}">
                <a16:creationId xmlns:a16="http://schemas.microsoft.com/office/drawing/2014/main" id="{CD524404-1309-4197-9AF0-C9F97E113322}"/>
              </a:ext>
            </a:extLst>
          </p:cNvPr>
          <p:cNvSpPr>
            <a:spLocks noGrp="1"/>
          </p:cNvSpPr>
          <p:nvPr>
            <p:ph type="sldNum" sz="quarter" idx="12"/>
          </p:nvPr>
        </p:nvSpPr>
        <p:spPr/>
        <p:txBody>
          <a:bodyPr/>
          <a:lstStyle/>
          <a:p>
            <a:fld id="{4E3495D0-1C20-4D5C-AE9D-42F7DC54160D}" type="slidenum">
              <a:rPr lang="en-US" smtClean="0"/>
              <a:t>37</a:t>
            </a:fld>
            <a:endParaRPr lang="en-US"/>
          </a:p>
        </p:txBody>
      </p:sp>
    </p:spTree>
    <p:extLst>
      <p:ext uri="{BB962C8B-B14F-4D97-AF65-F5344CB8AC3E}">
        <p14:creationId xmlns:p14="http://schemas.microsoft.com/office/powerpoint/2010/main" val="3204664214"/>
      </p:ext>
    </p:extLst>
  </p:cSld>
  <p:clrMapOvr>
    <a:masterClrMapping/>
  </p:clrMapOvr>
  <mc:AlternateContent xmlns:mc="http://schemas.openxmlformats.org/markup-compatibility/2006" xmlns:p14="http://schemas.microsoft.com/office/powerpoint/2010/main">
    <mc:Choice Requires="p14">
      <p:transition p14:dur="10" advTm="19032"/>
    </mc:Choice>
    <mc:Fallback xmlns="">
      <p:transition advTm="1903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3C91-7A68-4647-A0A2-B70AAFD78E41}"/>
              </a:ext>
            </a:extLst>
          </p:cNvPr>
          <p:cNvSpPr>
            <a:spLocks noGrp="1"/>
          </p:cNvSpPr>
          <p:nvPr>
            <p:ph type="title"/>
          </p:nvPr>
        </p:nvSpPr>
        <p:spPr/>
        <p:txBody>
          <a:bodyPr>
            <a:normAutofit/>
          </a:bodyPr>
          <a:lstStyle/>
          <a:p>
            <a:r>
              <a:rPr lang="en-US" sz="4400" b="0" i="0" u="none" strike="noStrike" dirty="0">
                <a:solidFill>
                  <a:srgbClr val="000000"/>
                </a:solidFill>
                <a:effectLst/>
              </a:rPr>
              <a:t>Vibrating sample </a:t>
            </a:r>
            <a:r>
              <a:rPr lang="en-US" dirty="0">
                <a:solidFill>
                  <a:srgbClr val="000000"/>
                </a:solidFill>
              </a:rPr>
              <a:t>m</a:t>
            </a:r>
            <a:r>
              <a:rPr lang="en-US" sz="4400" b="0" i="0" u="none" strike="noStrike" dirty="0">
                <a:solidFill>
                  <a:srgbClr val="000000"/>
                </a:solidFill>
                <a:effectLst/>
              </a:rPr>
              <a:t>agnetometer (VSM)</a:t>
            </a:r>
            <a:endParaRPr lang="en-IN" dirty="0"/>
          </a:p>
        </p:txBody>
      </p:sp>
      <p:sp>
        <p:nvSpPr>
          <p:cNvPr id="4" name="Date Placeholder 3">
            <a:extLst>
              <a:ext uri="{FF2B5EF4-FFF2-40B4-BE49-F238E27FC236}">
                <a16:creationId xmlns:a16="http://schemas.microsoft.com/office/drawing/2014/main" id="{4B756185-E7EC-4F52-A52C-6E9611908FBA}"/>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93B22F78-7E52-42D4-9C6E-CE6808EC6FC0}"/>
              </a:ext>
            </a:extLst>
          </p:cNvPr>
          <p:cNvSpPr>
            <a:spLocks noGrp="1"/>
          </p:cNvSpPr>
          <p:nvPr>
            <p:ph type="ftr" sz="quarter" idx="11"/>
          </p:nvPr>
        </p:nvSpPr>
        <p:spPr>
          <a:xfrm>
            <a:off x="3051559" y="6491999"/>
            <a:ext cx="3086100" cy="365125"/>
          </a:xfrm>
        </p:spPr>
        <p:txBody>
          <a:bodyPr/>
          <a:lstStyle/>
          <a:p>
            <a:r>
              <a:rPr lang="en-US"/>
              <a:t>IISER Bhopal</a:t>
            </a:r>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784D217-D6EA-4014-886A-7630FAFB7916}"/>
                  </a:ext>
                </a:extLst>
              </p:cNvPr>
              <p:cNvSpPr txBox="1"/>
              <p:nvPr/>
            </p:nvSpPr>
            <p:spPr>
              <a:xfrm>
                <a:off x="1466090" y="5465308"/>
                <a:ext cx="3158368" cy="831600"/>
              </a:xfrm>
              <a:prstGeom prst="rect">
                <a:avLst/>
              </a:prstGeom>
              <a:solidFill>
                <a:schemeClr val="bg1">
                  <a:lumMod val="85000"/>
                </a:schemeClr>
              </a:solidFill>
            </p:spPr>
            <p:txBody>
              <a:bodyPr wrap="square" rtlCol="0">
                <a:spAutoFit/>
              </a:bodyPr>
              <a:lstStyle>
                <a:defPPr>
                  <a:defRPr lang="en-US"/>
                </a:defPPr>
                <a:lvl1pPr algn="ctr">
                  <a:defRPr kumimoji="0" sz="2400" b="0" i="0" u="none" strike="noStrike" cap="none" spc="0" normalizeH="0" baseline="0">
                    <a:ln>
                      <a:noFill/>
                    </a:ln>
                    <a:solidFill>
                      <a:prstClr val="black"/>
                    </a:solidFill>
                    <a:effectLst/>
                    <a:uLnTx/>
                    <a:uFillTx/>
                  </a:defRPr>
                </a:lvl1pPr>
              </a:lstStyle>
              <a:p>
                <a:r>
                  <a:rPr lang="en-US" b="1" dirty="0">
                    <a:solidFill>
                      <a:srgbClr val="C00000"/>
                    </a:solidFill>
                  </a:rPr>
                  <a:t>For </a:t>
                </a:r>
                <a14:m>
                  <m:oMath xmlns:m="http://schemas.openxmlformats.org/officeDocument/2006/math">
                    <m:r>
                      <a:rPr kumimoji="0" lang="en-US" sz="2400" b="1"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𝜽</m:t>
                    </m:r>
                  </m:oMath>
                </a14:m>
                <a:r>
                  <a:rPr lang="en-US" b="1" dirty="0">
                    <a:solidFill>
                      <a:srgbClr val="C00000"/>
                    </a:solidFill>
                  </a:rPr>
                  <a:t> rotation, </a:t>
                </a:r>
              </a:p>
              <a:p>
                <a:r>
                  <a:rPr lang="en-US" dirty="0"/>
                  <a:t>rotate sample clockwise</a:t>
                </a:r>
                <a:endParaRPr lang="en-IN" dirty="0"/>
              </a:p>
            </p:txBody>
          </p:sp>
        </mc:Choice>
        <mc:Fallback xmlns="">
          <p:sp>
            <p:nvSpPr>
              <p:cNvPr id="35" name="TextBox 34">
                <a:extLst>
                  <a:ext uri="{FF2B5EF4-FFF2-40B4-BE49-F238E27FC236}">
                    <a16:creationId xmlns:a16="http://schemas.microsoft.com/office/drawing/2014/main" id="{7784D217-D6EA-4014-886A-7630FAFB7916}"/>
                  </a:ext>
                </a:extLst>
              </p:cNvPr>
              <p:cNvSpPr txBox="1">
                <a:spLocks noRot="1" noChangeAspect="1" noMove="1" noResize="1" noEditPoints="1" noAdjustHandles="1" noChangeArrowheads="1" noChangeShapeType="1" noTextEdit="1"/>
              </p:cNvSpPr>
              <p:nvPr/>
            </p:nvSpPr>
            <p:spPr>
              <a:xfrm>
                <a:off x="1466090" y="5465308"/>
                <a:ext cx="3158368" cy="831600"/>
              </a:xfrm>
              <a:prstGeom prst="rect">
                <a:avLst/>
              </a:prstGeom>
              <a:blipFill>
                <a:blip r:embed="rId3"/>
                <a:stretch>
                  <a:fillRect l="-2896" t="-5882" r="-2703" b="-161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1B4B014-DCFB-4F69-9A96-A6E846C26C4F}"/>
                  </a:ext>
                </a:extLst>
              </p:cNvPr>
              <p:cNvSpPr txBox="1"/>
              <p:nvPr/>
            </p:nvSpPr>
            <p:spPr>
              <a:xfrm>
                <a:off x="2961772" y="2449846"/>
                <a:ext cx="21753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smtClean="0">
                          <a:ln>
                            <a:noFill/>
                          </a:ln>
                          <a:solidFill>
                            <a:prstClr val="black"/>
                          </a:solidFill>
                          <a:effectLst/>
                          <a:uLnTx/>
                          <a:uFillTx/>
                          <a:latin typeface="Cambria Math" panose="02040503050406030204" pitchFamily="18" charset="0"/>
                          <a:ea typeface="+mn-ea"/>
                          <a:cs typeface="+mn-cs"/>
                        </a:rPr>
                        <m:t>𝑜</m:t>
                      </m:r>
                      <m:r>
                        <a:rPr kumimoji="0" lang="en-US" sz="2400" b="0" i="1" u="none" strike="noStrike" kern="1200" cap="none" spc="0" normalizeH="0" noProof="0" dirty="0" smtClean="0">
                          <a:ln>
                            <a:noFill/>
                          </a:ln>
                          <a:solidFill>
                            <a:prstClr val="black"/>
                          </a:solidFill>
                          <a:effectLst/>
                          <a:uLnTx/>
                          <a:uFillTx/>
                          <a:latin typeface="Cambria Math" panose="02040503050406030204" pitchFamily="18" charset="0"/>
                          <a:ea typeface="+mn-ea"/>
                          <a:cs typeface="+mn-cs"/>
                        </a:rPr>
                        <m:t>≤</m:t>
                      </m:r>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𝜃</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18</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107" name="TextBox 106">
                <a:extLst>
                  <a:ext uri="{FF2B5EF4-FFF2-40B4-BE49-F238E27FC236}">
                    <a16:creationId xmlns:a16="http://schemas.microsoft.com/office/drawing/2014/main" id="{E1B4B014-DCFB-4F69-9A96-A6E846C26C4F}"/>
                  </a:ext>
                </a:extLst>
              </p:cNvPr>
              <p:cNvSpPr txBox="1">
                <a:spLocks noRot="1" noChangeAspect="1" noMove="1" noResize="1" noEditPoints="1" noAdjustHandles="1" noChangeArrowheads="1" noChangeShapeType="1" noTextEdit="1"/>
              </p:cNvSpPr>
              <p:nvPr/>
            </p:nvSpPr>
            <p:spPr>
              <a:xfrm>
                <a:off x="2961772" y="2449846"/>
                <a:ext cx="2175312" cy="461665"/>
              </a:xfrm>
              <a:prstGeom prst="rect">
                <a:avLst/>
              </a:prstGeom>
              <a:blipFill>
                <a:blip r:embed="rId4"/>
                <a:stretch>
                  <a:fillRect l="-56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DBC07D7D-F9CE-4D78-AEFB-0A539A76463B}"/>
                  </a:ext>
                </a:extLst>
              </p:cNvPr>
              <p:cNvSpPr txBox="1"/>
              <p:nvPr/>
            </p:nvSpPr>
            <p:spPr>
              <a:xfrm>
                <a:off x="5564137" y="5459182"/>
                <a:ext cx="3182799" cy="830997"/>
              </a:xfrm>
              <a:prstGeom prst="rect">
                <a:avLst/>
              </a:prstGeom>
              <a:solidFill>
                <a:schemeClr val="bg1">
                  <a:lumMod val="85000"/>
                </a:schemeClr>
              </a:solidFill>
            </p:spPr>
            <p:txBody>
              <a:bodyPr wrap="square" rtlCol="0">
                <a:spAutoFit/>
              </a:bodyPr>
              <a:lstStyle>
                <a:defPPr>
                  <a:defRPr lang="en-US"/>
                </a:defPPr>
                <a:lvl1pPr algn="ctr">
                  <a:defRPr kumimoji="0" sz="2400" b="0" i="0" u="none" strike="noStrike" cap="none" spc="0" normalizeH="0" baseline="0">
                    <a:ln>
                      <a:noFill/>
                    </a:ln>
                    <a:solidFill>
                      <a:prstClr val="black"/>
                    </a:solidFill>
                    <a:effectLst/>
                    <a:uLnTx/>
                    <a:uFillTx/>
                  </a:defRPr>
                </a:lvl1pPr>
              </a:lstStyle>
              <a:p>
                <a:r>
                  <a:rPr lang="en-US" b="1" dirty="0">
                    <a:solidFill>
                      <a:srgbClr val="C00000"/>
                    </a:solidFill>
                  </a:rPr>
                  <a:t>For </a:t>
                </a:r>
                <a14:m>
                  <m:oMath xmlns:m="http://schemas.openxmlformats.org/officeDocument/2006/math">
                    <m:r>
                      <a:rPr lang="en-IN" b="1" i="1" dirty="0" smtClean="0">
                        <a:solidFill>
                          <a:srgbClr val="C00000"/>
                        </a:solidFill>
                        <a:latin typeface="Cambria Math" panose="02040503050406030204" pitchFamily="18" charset="0"/>
                      </a:rPr>
                      <m:t>𝝓</m:t>
                    </m:r>
                    <m:r>
                      <a:rPr lang="en-IN" b="0" i="1" dirty="0" smtClean="0">
                        <a:latin typeface="Cambria Math" panose="02040503050406030204" pitchFamily="18" charset="0"/>
                      </a:rPr>
                      <m:t> </m:t>
                    </m:r>
                  </m:oMath>
                </a14:m>
                <a:r>
                  <a:rPr lang="en-US" b="1" dirty="0">
                    <a:solidFill>
                      <a:srgbClr val="C00000"/>
                    </a:solidFill>
                  </a:rPr>
                  <a:t>rotation,</a:t>
                </a:r>
                <a:r>
                  <a:rPr lang="en-US" dirty="0"/>
                  <a:t> </a:t>
                </a:r>
              </a:p>
              <a:p>
                <a:r>
                  <a:rPr lang="en-US" dirty="0"/>
                  <a:t>rotate rod anticlockwise</a:t>
                </a:r>
                <a:endParaRPr lang="en-IN" dirty="0"/>
              </a:p>
            </p:txBody>
          </p:sp>
        </mc:Choice>
        <mc:Fallback xmlns="">
          <p:sp>
            <p:nvSpPr>
              <p:cNvPr id="209" name="TextBox 208">
                <a:extLst>
                  <a:ext uri="{FF2B5EF4-FFF2-40B4-BE49-F238E27FC236}">
                    <a16:creationId xmlns:a16="http://schemas.microsoft.com/office/drawing/2014/main" id="{DBC07D7D-F9CE-4D78-AEFB-0A539A76463B}"/>
                  </a:ext>
                </a:extLst>
              </p:cNvPr>
              <p:cNvSpPr txBox="1">
                <a:spLocks noRot="1" noChangeAspect="1" noMove="1" noResize="1" noEditPoints="1" noAdjustHandles="1" noChangeArrowheads="1" noChangeShapeType="1" noTextEdit="1"/>
              </p:cNvSpPr>
              <p:nvPr/>
            </p:nvSpPr>
            <p:spPr>
              <a:xfrm>
                <a:off x="5564137" y="5459182"/>
                <a:ext cx="3182799" cy="830997"/>
              </a:xfrm>
              <a:prstGeom prst="rect">
                <a:avLst/>
              </a:prstGeom>
              <a:blipFill>
                <a:blip r:embed="rId5"/>
                <a:stretch>
                  <a:fillRect l="-2682" t="-5882" r="-2299" b="-16176"/>
                </a:stretch>
              </a:blipFill>
            </p:spPr>
            <p:txBody>
              <a:bodyPr/>
              <a:lstStyle/>
              <a:p>
                <a:r>
                  <a:rPr lang="en-IN">
                    <a:noFill/>
                  </a:rPr>
                  <a:t> </a:t>
                </a:r>
              </a:p>
            </p:txBody>
          </p:sp>
        </mc:Fallback>
      </mc:AlternateContent>
      <p:sp>
        <p:nvSpPr>
          <p:cNvPr id="212" name="TextBox 211">
            <a:extLst>
              <a:ext uri="{FF2B5EF4-FFF2-40B4-BE49-F238E27FC236}">
                <a16:creationId xmlns:a16="http://schemas.microsoft.com/office/drawing/2014/main" id="{C6021410-3041-46C8-AA0A-D9DE6998CC5F}"/>
              </a:ext>
            </a:extLst>
          </p:cNvPr>
          <p:cNvSpPr txBox="1"/>
          <p:nvPr/>
        </p:nvSpPr>
        <p:spPr>
          <a:xfrm>
            <a:off x="380656" y="830540"/>
            <a:ext cx="1235186" cy="830997"/>
          </a:xfrm>
          <a:prstGeom prst="rect">
            <a:avLst/>
          </a:prstGeom>
          <a:solidFill>
            <a:schemeClr val="accent6">
              <a:lumMod val="60000"/>
              <a:lumOff val="40000"/>
            </a:schemeClr>
          </a:solidFill>
        </p:spPr>
        <p:txBody>
          <a:bodyPr wrap="square" rtlCol="0">
            <a:spAutoFit/>
          </a:bodyPr>
          <a:lstStyle/>
          <a:p>
            <a:pPr algn="ctr"/>
            <a:r>
              <a:rPr kumimoji="0" lang="en-US" sz="2400" b="1" i="0" u="none" strike="noStrike" kern="1200" cap="none" spc="0" normalizeH="0" baseline="0" noProof="0" dirty="0">
                <a:ln>
                  <a:noFill/>
                </a:ln>
                <a:solidFill>
                  <a:prstClr val="black"/>
                </a:solidFill>
                <a:effectLst/>
                <a:uLnTx/>
                <a:uFillTx/>
                <a:latin typeface="+mn-lt"/>
                <a:ea typeface="+mn-ea"/>
                <a:cs typeface="+mn-cs"/>
              </a:rPr>
              <a:t>In-plane samples</a:t>
            </a:r>
            <a:endParaRPr lang="en-IN" sz="2400" b="1" dirty="0"/>
          </a:p>
        </p:txBody>
      </p:sp>
      <p:sp>
        <p:nvSpPr>
          <p:cNvPr id="238" name="Arrow: Circular 237">
            <a:extLst>
              <a:ext uri="{FF2B5EF4-FFF2-40B4-BE49-F238E27FC236}">
                <a16:creationId xmlns:a16="http://schemas.microsoft.com/office/drawing/2014/main" id="{F757E07E-6B97-420A-96BB-87D83B8720A8}"/>
              </a:ext>
            </a:extLst>
          </p:cNvPr>
          <p:cNvSpPr/>
          <p:nvPr/>
        </p:nvSpPr>
        <p:spPr>
          <a:xfrm rot="16200000" flipH="1">
            <a:off x="7808549" y="2370253"/>
            <a:ext cx="468234" cy="1311053"/>
          </a:xfrm>
          <a:prstGeom prst="circularArrow">
            <a:avLst>
              <a:gd name="adj1" fmla="val 19936"/>
              <a:gd name="adj2" fmla="val 1743642"/>
              <a:gd name="adj3" fmla="val 19706988"/>
              <a:gd name="adj4" fmla="val 6147702"/>
              <a:gd name="adj5" fmla="val 21030"/>
            </a:avLst>
          </a:prstGeom>
          <a:solidFill>
            <a:schemeClr val="tx2">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8">
            <a:extLst>
              <a:ext uri="{FF2B5EF4-FFF2-40B4-BE49-F238E27FC236}">
                <a16:creationId xmlns:a16="http://schemas.microsoft.com/office/drawing/2014/main" id="{4D4375BD-3185-4AE2-A699-4B966C240768}"/>
              </a:ext>
            </a:extLst>
          </p:cNvPr>
          <p:cNvGrpSpPr/>
          <p:nvPr/>
        </p:nvGrpSpPr>
        <p:grpSpPr>
          <a:xfrm>
            <a:off x="3280719" y="647762"/>
            <a:ext cx="5043640" cy="1960015"/>
            <a:chOff x="3819147" y="648379"/>
            <a:chExt cx="5043640" cy="1960015"/>
          </a:xfrm>
        </p:grpSpPr>
        <p:grpSp>
          <p:nvGrpSpPr>
            <p:cNvPr id="129" name="Group 128">
              <a:extLst>
                <a:ext uri="{FF2B5EF4-FFF2-40B4-BE49-F238E27FC236}">
                  <a16:creationId xmlns:a16="http://schemas.microsoft.com/office/drawing/2014/main" id="{81E8949E-3924-4619-A9E1-B74C8202EC4C}"/>
                </a:ext>
              </a:extLst>
            </p:cNvPr>
            <p:cNvGrpSpPr/>
            <p:nvPr/>
          </p:nvGrpSpPr>
          <p:grpSpPr>
            <a:xfrm>
              <a:off x="4094305" y="738742"/>
              <a:ext cx="2143056" cy="1869652"/>
              <a:chOff x="4522454" y="3848167"/>
              <a:chExt cx="3768981" cy="2925973"/>
            </a:xfrm>
          </p:grpSpPr>
          <p:grpSp>
            <p:nvGrpSpPr>
              <p:cNvPr id="130" name="Group 129">
                <a:extLst>
                  <a:ext uri="{FF2B5EF4-FFF2-40B4-BE49-F238E27FC236}">
                    <a16:creationId xmlns:a16="http://schemas.microsoft.com/office/drawing/2014/main" id="{1A9A2F25-CF22-4141-AFF5-1C2F4F1C26BC}"/>
                  </a:ext>
                </a:extLst>
              </p:cNvPr>
              <p:cNvGrpSpPr/>
              <p:nvPr/>
            </p:nvGrpSpPr>
            <p:grpSpPr>
              <a:xfrm>
                <a:off x="4787442" y="3848167"/>
                <a:ext cx="3503993" cy="2669491"/>
                <a:chOff x="4807447" y="3965698"/>
                <a:chExt cx="3503993" cy="2669491"/>
              </a:xfrm>
            </p:grpSpPr>
            <p:grpSp>
              <p:nvGrpSpPr>
                <p:cNvPr id="135" name="Group 134">
                  <a:extLst>
                    <a:ext uri="{FF2B5EF4-FFF2-40B4-BE49-F238E27FC236}">
                      <a16:creationId xmlns:a16="http://schemas.microsoft.com/office/drawing/2014/main" id="{70CC9404-EE1C-441D-8576-8E64A5F320B8}"/>
                    </a:ext>
                  </a:extLst>
                </p:cNvPr>
                <p:cNvGrpSpPr/>
                <p:nvPr/>
              </p:nvGrpSpPr>
              <p:grpSpPr>
                <a:xfrm>
                  <a:off x="4807447" y="3965698"/>
                  <a:ext cx="3503993" cy="2669491"/>
                  <a:chOff x="4807447" y="3965698"/>
                  <a:chExt cx="3503993" cy="2669491"/>
                </a:xfrm>
              </p:grpSpPr>
              <p:pic>
                <p:nvPicPr>
                  <p:cNvPr id="141" name="Content Placeholder 7">
                    <a:extLst>
                      <a:ext uri="{FF2B5EF4-FFF2-40B4-BE49-F238E27FC236}">
                        <a16:creationId xmlns:a16="http://schemas.microsoft.com/office/drawing/2014/main" id="{034FC24A-A966-47C6-815F-49ECBD358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7447" y="3965698"/>
                    <a:ext cx="3503993" cy="2669491"/>
                  </a:xfrm>
                  <a:prstGeom prst="rect">
                    <a:avLst/>
                  </a:prstGeom>
                </p:spPr>
              </p:pic>
              <p:sp>
                <p:nvSpPr>
                  <p:cNvPr id="142" name="Freeform: Shape 141">
                    <a:extLst>
                      <a:ext uri="{FF2B5EF4-FFF2-40B4-BE49-F238E27FC236}">
                        <a16:creationId xmlns:a16="http://schemas.microsoft.com/office/drawing/2014/main" id="{57ABFC58-EB80-4172-B4DA-300012B89D6D}"/>
                      </a:ext>
                    </a:extLst>
                  </p:cNvPr>
                  <p:cNvSpPr/>
                  <p:nvPr/>
                </p:nvSpPr>
                <p:spPr>
                  <a:xfrm rot="20942771">
                    <a:off x="6494427" y="4788685"/>
                    <a:ext cx="428481" cy="1255622"/>
                  </a:xfrm>
                  <a:custGeom>
                    <a:avLst/>
                    <a:gdLst>
                      <a:gd name="connsiteX0" fmla="*/ 0 w 382336"/>
                      <a:gd name="connsiteY0" fmla="*/ 0 h 1319752"/>
                      <a:gd name="connsiteX1" fmla="*/ 358218 w 382336"/>
                      <a:gd name="connsiteY1" fmla="*/ 565608 h 1319752"/>
                      <a:gd name="connsiteX2" fmla="*/ 320511 w 382336"/>
                      <a:gd name="connsiteY2" fmla="*/ 1319752 h 1319752"/>
                    </a:gdLst>
                    <a:ahLst/>
                    <a:cxnLst>
                      <a:cxn ang="0">
                        <a:pos x="connsiteX0" y="connsiteY0"/>
                      </a:cxn>
                      <a:cxn ang="0">
                        <a:pos x="connsiteX1" y="connsiteY1"/>
                      </a:cxn>
                      <a:cxn ang="0">
                        <a:pos x="connsiteX2" y="connsiteY2"/>
                      </a:cxn>
                    </a:cxnLst>
                    <a:rect l="l" t="t" r="r" b="b"/>
                    <a:pathLst>
                      <a:path w="382336" h="1319752">
                        <a:moveTo>
                          <a:pt x="0" y="0"/>
                        </a:moveTo>
                        <a:cubicBezTo>
                          <a:pt x="152400" y="172824"/>
                          <a:pt x="304800" y="345649"/>
                          <a:pt x="358218" y="565608"/>
                        </a:cubicBezTo>
                        <a:cubicBezTo>
                          <a:pt x="411636" y="785567"/>
                          <a:pt x="366073" y="1052659"/>
                          <a:pt x="320511" y="1319752"/>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139" name="Straight Arrow Connector 138">
                  <a:extLst>
                    <a:ext uri="{FF2B5EF4-FFF2-40B4-BE49-F238E27FC236}">
                      <a16:creationId xmlns:a16="http://schemas.microsoft.com/office/drawing/2014/main" id="{3B8617CF-937A-4EEA-9A21-7FD4BA882E88}"/>
                    </a:ext>
                  </a:extLst>
                </p:cNvPr>
                <p:cNvCxnSpPr>
                  <a:cxnSpLocks/>
                </p:cNvCxnSpPr>
                <p:nvPr/>
              </p:nvCxnSpPr>
              <p:spPr>
                <a:xfrm>
                  <a:off x="6970478" y="5824400"/>
                  <a:ext cx="0" cy="2073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FCCC67BE-1D72-4F25-8997-52557CC63E81}"/>
                    </a:ext>
                  </a:extLst>
                </p:cNvPr>
                <p:cNvCxnSpPr>
                  <a:cxnSpLocks/>
                </p:cNvCxnSpPr>
                <p:nvPr/>
              </p:nvCxnSpPr>
              <p:spPr>
                <a:xfrm flipH="1" flipV="1">
                  <a:off x="6360701" y="4835686"/>
                  <a:ext cx="142102" cy="887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CA6CE58E-BBC9-45BF-93D5-F0C423ABC2FA}"/>
                      </a:ext>
                    </a:extLst>
                  </p:cNvPr>
                  <p:cNvSpPr txBox="1"/>
                  <p:nvPr/>
                </p:nvSpPr>
                <p:spPr>
                  <a:xfrm rot="21043235">
                    <a:off x="6543512" y="6196142"/>
                    <a:ext cx="1169657" cy="577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dirty="0"/>
                            <m:t>φ</m:t>
                          </m:r>
                          <m:r>
                            <a:rPr lang="en-IN" i="1" dirty="0">
                              <a:latin typeface="Cambria Math" panose="02040503050406030204" pitchFamily="18" charset="0"/>
                            </a:rPr>
                            <m:t> </m:t>
                          </m:r>
                        </m:oMath>
                      </m:oMathPara>
                    </a14:m>
                    <a:endParaRPr lang="en-IN" dirty="0"/>
                  </a:p>
                </p:txBody>
              </p:sp>
            </mc:Choice>
            <mc:Fallback xmlns="">
              <p:sp>
                <p:nvSpPr>
                  <p:cNvPr id="132" name="TextBox 131">
                    <a:extLst>
                      <a:ext uri="{FF2B5EF4-FFF2-40B4-BE49-F238E27FC236}">
                        <a16:creationId xmlns:a16="http://schemas.microsoft.com/office/drawing/2014/main" id="{CA6CE58E-BBC9-45BF-93D5-F0C423ABC2FA}"/>
                      </a:ext>
                    </a:extLst>
                  </p:cNvPr>
                  <p:cNvSpPr txBox="1">
                    <a:spLocks noRot="1" noChangeAspect="1" noMove="1" noResize="1" noEditPoints="1" noAdjustHandles="1" noChangeArrowheads="1" noChangeShapeType="1" noTextEdit="1"/>
                  </p:cNvSpPr>
                  <p:nvPr/>
                </p:nvSpPr>
                <p:spPr>
                  <a:xfrm rot="21043235">
                    <a:off x="6543512" y="6196142"/>
                    <a:ext cx="1169657" cy="577998"/>
                  </a:xfrm>
                  <a:prstGeom prst="rect">
                    <a:avLst/>
                  </a:prstGeom>
                  <a:blipFill>
                    <a:blip r:embed="rId7"/>
                    <a:stretch>
                      <a:fillRect b="-25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AB0276B2-B450-45CF-8CD9-8B66566AC91A}"/>
                      </a:ext>
                    </a:extLst>
                  </p:cNvPr>
                  <p:cNvSpPr txBox="1"/>
                  <p:nvPr/>
                </p:nvSpPr>
                <p:spPr>
                  <a:xfrm rot="3722068">
                    <a:off x="4252893" y="5477721"/>
                    <a:ext cx="1188664" cy="649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 </m:t>
                          </m:r>
                          <m:r>
                            <a:rPr lang="el-GR" sz="1800" i="1" dirty="0">
                              <a:latin typeface="Cambria Math" panose="02040503050406030204" pitchFamily="18" charset="0"/>
                              <a:cs typeface="Arial" panose="020B0604020202020204" pitchFamily="34" charset="0"/>
                            </a:rPr>
                            <m:t>𝜃</m:t>
                          </m:r>
                          <m:r>
                            <a:rPr lang="en-IN" i="1" dirty="0">
                              <a:latin typeface="Cambria Math" panose="02040503050406030204" pitchFamily="18" charset="0"/>
                            </a:rPr>
                            <m:t> </m:t>
                          </m:r>
                        </m:oMath>
                      </m:oMathPara>
                    </a14:m>
                    <a:endParaRPr lang="en-IN" dirty="0"/>
                  </a:p>
                </p:txBody>
              </p:sp>
            </mc:Choice>
            <mc:Fallback xmlns="">
              <p:sp>
                <p:nvSpPr>
                  <p:cNvPr id="134" name="TextBox 133">
                    <a:extLst>
                      <a:ext uri="{FF2B5EF4-FFF2-40B4-BE49-F238E27FC236}">
                        <a16:creationId xmlns:a16="http://schemas.microsoft.com/office/drawing/2014/main" id="{AB0276B2-B450-45CF-8CD9-8B66566AC91A}"/>
                      </a:ext>
                    </a:extLst>
                  </p:cNvPr>
                  <p:cNvSpPr txBox="1">
                    <a:spLocks noRot="1" noChangeAspect="1" noMove="1" noResize="1" noEditPoints="1" noAdjustHandles="1" noChangeArrowheads="1" noChangeShapeType="1" noTextEdit="1"/>
                  </p:cNvSpPr>
                  <p:nvPr/>
                </p:nvSpPr>
                <p:spPr>
                  <a:xfrm rot="3722068">
                    <a:off x="4252893" y="5477721"/>
                    <a:ext cx="1188664" cy="649542"/>
                  </a:xfrm>
                  <a:prstGeom prst="rect">
                    <a:avLst/>
                  </a:prstGeom>
                  <a:blipFill>
                    <a:blip r:embed="rId8"/>
                    <a:stretch>
                      <a:fillRect/>
                    </a:stretch>
                  </a:blipFill>
                </p:spPr>
                <p:txBody>
                  <a:bodyPr/>
                  <a:lstStyle/>
                  <a:p>
                    <a:r>
                      <a:rPr lang="en-IN">
                        <a:noFill/>
                      </a:rPr>
                      <a:t> </a:t>
                    </a:r>
                  </a:p>
                </p:txBody>
              </p:sp>
            </mc:Fallback>
          </mc:AlternateContent>
        </p:grpSp>
        <p:sp>
          <p:nvSpPr>
            <p:cNvPr id="147" name="TextBox 146">
              <a:extLst>
                <a:ext uri="{FF2B5EF4-FFF2-40B4-BE49-F238E27FC236}">
                  <a16:creationId xmlns:a16="http://schemas.microsoft.com/office/drawing/2014/main" id="{990A47E5-A8FE-4A2F-8403-941A152C0491}"/>
                </a:ext>
              </a:extLst>
            </p:cNvPr>
            <p:cNvSpPr txBox="1"/>
            <p:nvPr/>
          </p:nvSpPr>
          <p:spPr>
            <a:xfrm rot="16200000">
              <a:off x="3464594" y="1002932"/>
              <a:ext cx="1109216" cy="400110"/>
            </a:xfrm>
            <a:prstGeom prst="rect">
              <a:avLst/>
            </a:prstGeom>
            <a:noFill/>
          </p:spPr>
          <p:txBody>
            <a:bodyPr wrap="square" rtlCol="0">
              <a:spAutoFit/>
            </a:bodyPr>
            <a:lstStyle/>
            <a:p>
              <a:r>
                <a:rPr lang="en-IN" sz="2000" dirty="0">
                  <a:latin typeface="+mj-lt"/>
                </a:rPr>
                <a:t> </a:t>
              </a:r>
              <a:r>
                <a:rPr lang="en-IN" sz="2000" dirty="0"/>
                <a:t>Energy</a:t>
              </a:r>
            </a:p>
          </p:txBody>
        </p:sp>
        <p:cxnSp>
          <p:nvCxnSpPr>
            <p:cNvPr id="159" name="Straight Arrow Connector 158">
              <a:extLst>
                <a:ext uri="{FF2B5EF4-FFF2-40B4-BE49-F238E27FC236}">
                  <a16:creationId xmlns:a16="http://schemas.microsoft.com/office/drawing/2014/main" id="{458D75AA-C1A3-4D5F-96C9-2334FBEC50A2}"/>
                </a:ext>
              </a:extLst>
            </p:cNvPr>
            <p:cNvCxnSpPr>
              <a:cxnSpLocks/>
            </p:cNvCxnSpPr>
            <p:nvPr/>
          </p:nvCxnSpPr>
          <p:spPr>
            <a:xfrm flipV="1">
              <a:off x="5505909" y="1170693"/>
              <a:ext cx="725853" cy="394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B6462196-1DFF-4C2F-B375-267B144CDE3D}"/>
                </a:ext>
              </a:extLst>
            </p:cNvPr>
            <p:cNvSpPr txBox="1"/>
            <p:nvPr/>
          </p:nvSpPr>
          <p:spPr>
            <a:xfrm>
              <a:off x="6196326" y="875800"/>
              <a:ext cx="2666461" cy="805484"/>
            </a:xfrm>
            <a:prstGeom prst="rect">
              <a:avLst/>
            </a:prstGeom>
            <a:solidFill>
              <a:schemeClr val="accent2">
                <a:lumMod val="40000"/>
                <a:lumOff val="60000"/>
                <a:alpha val="20000"/>
              </a:schemeClr>
            </a:solidFill>
          </p:spPr>
          <p:txBody>
            <a:bodyPr wrap="square" rtlCol="0">
              <a:spAutoFit/>
            </a:bodyPr>
            <a:lstStyle/>
            <a:p>
              <a:r>
                <a:rPr lang="en-IN" sz="2400" dirty="0">
                  <a:cs typeface="Arial" panose="020B0604020202020204" pitchFamily="34" charset="0"/>
                </a:rPr>
                <a:t>Out of plane energy</a:t>
              </a:r>
            </a:p>
            <a:p>
              <a:r>
                <a:rPr lang="en-IN" sz="2400" dirty="0">
                  <a:cs typeface="Arial" panose="020B0604020202020204" pitchFamily="34" charset="0"/>
                </a:rPr>
                <a:t> barrier goes higher</a:t>
              </a:r>
            </a:p>
          </p:txBody>
        </p:sp>
      </p:grpSp>
      <p:grpSp>
        <p:nvGrpSpPr>
          <p:cNvPr id="29" name="Group 28">
            <a:extLst>
              <a:ext uri="{FF2B5EF4-FFF2-40B4-BE49-F238E27FC236}">
                <a16:creationId xmlns:a16="http://schemas.microsoft.com/office/drawing/2014/main" id="{551B3C1C-6B24-4B04-BCAF-0C87668FE3C2}"/>
              </a:ext>
            </a:extLst>
          </p:cNvPr>
          <p:cNvGrpSpPr/>
          <p:nvPr/>
        </p:nvGrpSpPr>
        <p:grpSpPr>
          <a:xfrm>
            <a:off x="5158835" y="2746264"/>
            <a:ext cx="1965594" cy="2581404"/>
            <a:chOff x="5162240" y="2906172"/>
            <a:chExt cx="1965594" cy="2581404"/>
          </a:xfrm>
        </p:grpSpPr>
        <p:sp>
          <p:nvSpPr>
            <p:cNvPr id="196" name="TextBox 195">
              <a:extLst>
                <a:ext uri="{FF2B5EF4-FFF2-40B4-BE49-F238E27FC236}">
                  <a16:creationId xmlns:a16="http://schemas.microsoft.com/office/drawing/2014/main" id="{DA480F86-5742-40A7-8065-0F3C2E27BF8A}"/>
                </a:ext>
              </a:extLst>
            </p:cNvPr>
            <p:cNvSpPr txBox="1"/>
            <p:nvPr/>
          </p:nvSpPr>
          <p:spPr>
            <a:xfrm>
              <a:off x="5162240" y="4746409"/>
              <a:ext cx="230351" cy="413827"/>
            </a:xfrm>
            <a:prstGeom prst="rect">
              <a:avLst/>
            </a:prstGeom>
            <a:noFill/>
          </p:spPr>
          <p:txBody>
            <a:bodyPr wrap="square" rtlCol="0">
              <a:spAutoFit/>
            </a:bodyPr>
            <a:lstStyle/>
            <a:p>
              <a:r>
                <a:rPr lang="en-US" sz="2400" dirty="0">
                  <a:solidFill>
                    <a:prstClr val="black"/>
                  </a:solidFill>
                </a:rPr>
                <a:t>x</a:t>
              </a:r>
              <a:endParaRPr lang="en-IN" sz="2400" dirty="0"/>
            </a:p>
          </p:txBody>
        </p:sp>
        <p:grpSp>
          <p:nvGrpSpPr>
            <p:cNvPr id="34" name="Group 33">
              <a:extLst>
                <a:ext uri="{FF2B5EF4-FFF2-40B4-BE49-F238E27FC236}">
                  <a16:creationId xmlns:a16="http://schemas.microsoft.com/office/drawing/2014/main" id="{FD58BEE1-F8A6-4299-8CE9-2B07FF7AC3B1}"/>
                </a:ext>
              </a:extLst>
            </p:cNvPr>
            <p:cNvGrpSpPr/>
            <p:nvPr/>
          </p:nvGrpSpPr>
          <p:grpSpPr>
            <a:xfrm>
              <a:off x="5458200" y="2906172"/>
              <a:ext cx="1669634" cy="2581404"/>
              <a:chOff x="5354015" y="3030807"/>
              <a:chExt cx="1669634" cy="2581404"/>
            </a:xfrm>
          </p:grpSpPr>
          <p:grpSp>
            <p:nvGrpSpPr>
              <p:cNvPr id="63" name="Group 62">
                <a:extLst>
                  <a:ext uri="{FF2B5EF4-FFF2-40B4-BE49-F238E27FC236}">
                    <a16:creationId xmlns:a16="http://schemas.microsoft.com/office/drawing/2014/main" id="{D91C1DCF-EB06-4986-BE2A-6D2BB11FA3BB}"/>
                  </a:ext>
                </a:extLst>
              </p:cNvPr>
              <p:cNvGrpSpPr/>
              <p:nvPr/>
            </p:nvGrpSpPr>
            <p:grpSpPr>
              <a:xfrm>
                <a:off x="5354015" y="3030807"/>
                <a:ext cx="1669634" cy="2581404"/>
                <a:chOff x="5834977" y="3142039"/>
                <a:chExt cx="1669634" cy="2581404"/>
              </a:xfrm>
            </p:grpSpPr>
            <p:grpSp>
              <p:nvGrpSpPr>
                <p:cNvPr id="57" name="Group 56">
                  <a:extLst>
                    <a:ext uri="{FF2B5EF4-FFF2-40B4-BE49-F238E27FC236}">
                      <a16:creationId xmlns:a16="http://schemas.microsoft.com/office/drawing/2014/main" id="{8FD9B332-73C0-4260-AA1B-8CBB2BB4E151}"/>
                    </a:ext>
                  </a:extLst>
                </p:cNvPr>
                <p:cNvGrpSpPr/>
                <p:nvPr/>
              </p:nvGrpSpPr>
              <p:grpSpPr>
                <a:xfrm>
                  <a:off x="5834977" y="3142039"/>
                  <a:ext cx="1669634" cy="2581404"/>
                  <a:chOff x="5838715" y="3139077"/>
                  <a:chExt cx="1669634" cy="2581404"/>
                </a:xfrm>
              </p:grpSpPr>
              <p:grpSp>
                <p:nvGrpSpPr>
                  <p:cNvPr id="173" name="Group 172">
                    <a:extLst>
                      <a:ext uri="{FF2B5EF4-FFF2-40B4-BE49-F238E27FC236}">
                        <a16:creationId xmlns:a16="http://schemas.microsoft.com/office/drawing/2014/main" id="{C3C433CF-F154-49FD-84C9-19F80456EA42}"/>
                      </a:ext>
                    </a:extLst>
                  </p:cNvPr>
                  <p:cNvGrpSpPr/>
                  <p:nvPr/>
                </p:nvGrpSpPr>
                <p:grpSpPr>
                  <a:xfrm>
                    <a:off x="6129928" y="3581976"/>
                    <a:ext cx="720000" cy="2138505"/>
                    <a:chOff x="2858596" y="3268941"/>
                    <a:chExt cx="743277" cy="2385712"/>
                  </a:xfrm>
                </p:grpSpPr>
                <p:cxnSp>
                  <p:nvCxnSpPr>
                    <p:cNvPr id="204" name="Straight Connector 203">
                      <a:extLst>
                        <a:ext uri="{FF2B5EF4-FFF2-40B4-BE49-F238E27FC236}">
                          <a16:creationId xmlns:a16="http://schemas.microsoft.com/office/drawing/2014/main" id="{E4101825-CD09-410E-8D0B-D525BA21AB48}"/>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2F5DC34-1CB9-426E-A1B3-1BE00BAD3FCE}"/>
                        </a:ext>
                      </a:extLst>
                    </p:cNvPr>
                    <p:cNvCxnSpPr>
                      <a:cxnSpLocks/>
                    </p:cNvCxnSpPr>
                    <p:nvPr/>
                  </p:nvCxnSpPr>
                  <p:spPr>
                    <a:xfrm>
                      <a:off x="3592141"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5ACDDDD-39EC-4BBD-BCA2-61272C140783}"/>
                        </a:ext>
                      </a:extLst>
                    </p:cNvPr>
                    <p:cNvCxnSpPr>
                      <a:cxnSpLocks/>
                    </p:cNvCxnSpPr>
                    <p:nvPr/>
                  </p:nvCxnSpPr>
                  <p:spPr>
                    <a:xfrm flipH="1">
                      <a:off x="2858596" y="3268941"/>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1" name="Straight Arrow Connector 200">
                    <a:extLst>
                      <a:ext uri="{FF2B5EF4-FFF2-40B4-BE49-F238E27FC236}">
                        <a16:creationId xmlns:a16="http://schemas.microsoft.com/office/drawing/2014/main" id="{E6302170-E1AE-459F-B076-EB0D19156C30}"/>
                      </a:ext>
                    </a:extLst>
                  </p:cNvPr>
                  <p:cNvCxnSpPr>
                    <a:cxnSpLocks/>
                  </p:cNvCxnSpPr>
                  <p:nvPr/>
                </p:nvCxnSpPr>
                <p:spPr>
                  <a:xfrm flipH="1" flipV="1">
                    <a:off x="6459997" y="3323814"/>
                    <a:ext cx="29931" cy="15073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DA51CE31-F371-4588-9C37-CCAFA44F93AB}"/>
                      </a:ext>
                    </a:extLst>
                  </p:cNvPr>
                  <p:cNvCxnSpPr>
                    <a:cxnSpLocks/>
                  </p:cNvCxnSpPr>
                  <p:nvPr/>
                </p:nvCxnSpPr>
                <p:spPr>
                  <a:xfrm flipH="1">
                    <a:off x="5838715" y="4812789"/>
                    <a:ext cx="653884" cy="24425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64FFBC20-D965-4929-96AE-DB7B0098733A}"/>
                      </a:ext>
                    </a:extLst>
                  </p:cNvPr>
                  <p:cNvSpPr txBox="1"/>
                  <p:nvPr/>
                </p:nvSpPr>
                <p:spPr>
                  <a:xfrm>
                    <a:off x="6136893" y="3139077"/>
                    <a:ext cx="230351" cy="413827"/>
                  </a:xfrm>
                  <a:prstGeom prst="rect">
                    <a:avLst/>
                  </a:prstGeom>
                  <a:noFill/>
                </p:spPr>
                <p:txBody>
                  <a:bodyPr wrap="square" rtlCol="0">
                    <a:spAutoFit/>
                  </a:bodyPr>
                  <a:lstStyle/>
                  <a:p>
                    <a:r>
                      <a:rPr lang="en-US" sz="2400" dirty="0">
                        <a:solidFill>
                          <a:prstClr val="black"/>
                        </a:solidFill>
                      </a:rPr>
                      <a:t>z</a:t>
                    </a:r>
                    <a:endParaRPr lang="en-IN" sz="2400" dirty="0"/>
                  </a:p>
                </p:txBody>
              </p:sp>
              <p:cxnSp>
                <p:nvCxnSpPr>
                  <p:cNvPr id="202" name="Straight Arrow Connector 201">
                    <a:extLst>
                      <a:ext uri="{FF2B5EF4-FFF2-40B4-BE49-F238E27FC236}">
                        <a16:creationId xmlns:a16="http://schemas.microsoft.com/office/drawing/2014/main" id="{E053D0C2-A4FC-4BA2-A37C-644D949E2815}"/>
                      </a:ext>
                    </a:extLst>
                  </p:cNvPr>
                  <p:cNvCxnSpPr>
                    <a:cxnSpLocks/>
                  </p:cNvCxnSpPr>
                  <p:nvPr/>
                </p:nvCxnSpPr>
                <p:spPr>
                  <a:xfrm>
                    <a:off x="6484105" y="4825757"/>
                    <a:ext cx="834269" cy="54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89DC8EB-5FA8-4E18-BA25-77A6B9381881}"/>
                      </a:ext>
                    </a:extLst>
                  </p:cNvPr>
                  <p:cNvCxnSpPr>
                    <a:cxnSpLocks/>
                  </p:cNvCxnSpPr>
                  <p:nvPr/>
                </p:nvCxnSpPr>
                <p:spPr>
                  <a:xfrm flipH="1">
                    <a:off x="6125844" y="5712398"/>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33CCB39-04BB-4775-9227-361D0C579E12}"/>
                      </a:ext>
                    </a:extLst>
                  </p:cNvPr>
                  <p:cNvSpPr txBox="1"/>
                  <p:nvPr/>
                </p:nvSpPr>
                <p:spPr>
                  <a:xfrm>
                    <a:off x="6821441" y="4327424"/>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sp>
                <p:nvSpPr>
                  <p:cNvPr id="210" name="TextBox 209">
                    <a:extLst>
                      <a:ext uri="{FF2B5EF4-FFF2-40B4-BE49-F238E27FC236}">
                        <a16:creationId xmlns:a16="http://schemas.microsoft.com/office/drawing/2014/main" id="{22041EA6-D532-42C1-B701-2996F53E63B3}"/>
                      </a:ext>
                    </a:extLst>
                  </p:cNvPr>
                  <p:cNvSpPr txBox="1"/>
                  <p:nvPr/>
                </p:nvSpPr>
                <p:spPr>
                  <a:xfrm>
                    <a:off x="7228505" y="4581348"/>
                    <a:ext cx="279844" cy="461665"/>
                  </a:xfrm>
                  <a:prstGeom prst="rect">
                    <a:avLst/>
                  </a:prstGeom>
                  <a:noFill/>
                </p:spPr>
                <p:txBody>
                  <a:bodyPr wrap="square" rtlCol="0">
                    <a:spAutoFit/>
                  </a:bodyPr>
                  <a:lstStyle/>
                  <a:p>
                    <a:r>
                      <a:rPr lang="en-US" sz="2400" dirty="0">
                        <a:solidFill>
                          <a:prstClr val="black"/>
                        </a:solidFill>
                      </a:rPr>
                      <a:t>y</a:t>
                    </a:r>
                    <a:endParaRPr lang="en-IN" sz="2400" dirty="0"/>
                  </a:p>
                </p:txBody>
              </p:sp>
            </p:grpSp>
            <p:grpSp>
              <p:nvGrpSpPr>
                <p:cNvPr id="214" name="Group 213">
                  <a:extLst>
                    <a:ext uri="{FF2B5EF4-FFF2-40B4-BE49-F238E27FC236}">
                      <a16:creationId xmlns:a16="http://schemas.microsoft.com/office/drawing/2014/main" id="{3B78DB68-B011-4E7F-9980-16E2053A24F4}"/>
                    </a:ext>
                  </a:extLst>
                </p:cNvPr>
                <p:cNvGrpSpPr/>
                <p:nvPr/>
              </p:nvGrpSpPr>
              <p:grpSpPr>
                <a:xfrm>
                  <a:off x="6894953" y="3429560"/>
                  <a:ext cx="209983" cy="729315"/>
                  <a:chOff x="3483966" y="4154299"/>
                  <a:chExt cx="209983" cy="729315"/>
                </a:xfrm>
              </p:grpSpPr>
              <p:cxnSp>
                <p:nvCxnSpPr>
                  <p:cNvPr id="215" name="Straight Arrow Connector 214">
                    <a:extLst>
                      <a:ext uri="{FF2B5EF4-FFF2-40B4-BE49-F238E27FC236}">
                        <a16:creationId xmlns:a16="http://schemas.microsoft.com/office/drawing/2014/main" id="{F0C0F7E9-B41B-46D2-A433-1FDAB8203B9D}"/>
                      </a:ext>
                    </a:extLst>
                  </p:cNvPr>
                  <p:cNvCxnSpPr>
                    <a:cxnSpLocks/>
                  </p:cNvCxnSpPr>
                  <p:nvPr/>
                </p:nvCxnSpPr>
                <p:spPr>
                  <a:xfrm flipV="1">
                    <a:off x="3522330" y="4154299"/>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015B79CF-EA71-4903-8BEC-5CFC4BC51E89}"/>
                      </a:ext>
                    </a:extLst>
                  </p:cNvPr>
                  <p:cNvSpPr txBox="1"/>
                  <p:nvPr/>
                </p:nvSpPr>
                <p:spPr>
                  <a:xfrm>
                    <a:off x="3483966" y="4260526"/>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p:grpSp>
            <p:nvGrpSpPr>
              <p:cNvPr id="333" name="Group 332">
                <a:extLst>
                  <a:ext uri="{FF2B5EF4-FFF2-40B4-BE49-F238E27FC236}">
                    <a16:creationId xmlns:a16="http://schemas.microsoft.com/office/drawing/2014/main" id="{52154061-8DA5-4451-BC59-15ADB9AD2FE3}"/>
                  </a:ext>
                </a:extLst>
              </p:cNvPr>
              <p:cNvGrpSpPr/>
              <p:nvPr/>
            </p:nvGrpSpPr>
            <p:grpSpPr>
              <a:xfrm rot="3089435">
                <a:off x="5666979" y="4314269"/>
                <a:ext cx="662579" cy="798453"/>
                <a:chOff x="845248" y="1720308"/>
                <a:chExt cx="662579" cy="798453"/>
              </a:xfrm>
            </p:grpSpPr>
            <mc:AlternateContent xmlns:mc="http://schemas.openxmlformats.org/markup-compatibility/2006">
              <mc:Choice xmlns:am3d="http://schemas.microsoft.com/office/drawing/2017/model3d" Requires="am3d">
                <p:graphicFrame>
                  <p:nvGraphicFramePr>
                    <p:cNvPr id="336" name="3D Model 335">
                      <a:extLst>
                        <a:ext uri="{FF2B5EF4-FFF2-40B4-BE49-F238E27FC236}">
                          <a16:creationId xmlns:a16="http://schemas.microsoft.com/office/drawing/2014/main" id="{E5CF9C90-D08C-4470-A829-725868430ABA}"/>
                        </a:ext>
                      </a:extLst>
                    </p:cNvPr>
                    <p:cNvGraphicFramePr>
                      <a:graphicFrameLocks noChangeAspect="1"/>
                    </p:cNvGraphicFramePr>
                    <p:nvPr/>
                  </p:nvGraphicFramePr>
                  <p:xfrm rot="18492989">
                    <a:off x="931446" y="1965586"/>
                    <a:ext cx="524247" cy="317815"/>
                  </p:xfrm>
                  <a:graphic>
                    <a:graphicData uri="http://schemas.microsoft.com/office/drawing/2017/model3d">
                      <am3d:model3d r:embed="rId9">
                        <am3d:spPr>
                          <a:xfrm rot="21582424">
                            <a:off x="0" y="0"/>
                            <a:ext cx="524247" cy="317815"/>
                          </a:xfrm>
                          <a:prstGeom prst="rect">
                            <a:avLst/>
                          </a:prstGeom>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11" ay="-3816037" az="4"/>
                          <am3d:postTrans dx="0" dy="0" dz="0"/>
                        </am3d:trans>
                        <am3d:raster rName="Office3DRenderer" rVer="16.0.8326">
                          <am3d:blip r:embed="rId10"/>
                        </am3d:raster>
                        <am3d:objViewport viewportSz="6816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6" name="3D Model 335">
                      <a:extLst>
                        <a:ext uri="{FF2B5EF4-FFF2-40B4-BE49-F238E27FC236}">
                          <a16:creationId xmlns:a16="http://schemas.microsoft.com/office/drawing/2014/main" id="{E5CF9C90-D08C-4470-A829-725868430ABA}"/>
                        </a:ext>
                      </a:extLst>
                    </p:cNvPr>
                    <p:cNvPicPr>
                      <a:picLocks noGrp="1" noRot="1" noChangeAspect="1" noMove="1" noResize="1" noEditPoints="1" noAdjustHandles="1" noChangeArrowheads="1" noChangeShapeType="1" noCrop="1"/>
                    </p:cNvPicPr>
                    <p:nvPr/>
                  </p:nvPicPr>
                  <p:blipFill>
                    <a:blip r:embed="rId10"/>
                    <a:stretch>
                      <a:fillRect/>
                    </a:stretch>
                  </p:blipFill>
                  <p:spPr>
                    <a:xfrm rot="21582424">
                      <a:off x="5843649" y="4286460"/>
                      <a:ext cx="524247" cy="317815"/>
                    </a:xfrm>
                    <a:prstGeom prst="rect">
                      <a:avLst/>
                    </a:prstGeom>
                  </p:spPr>
                </p:pic>
              </mc:Fallback>
            </mc:AlternateContent>
            <p:cxnSp>
              <p:nvCxnSpPr>
                <p:cNvPr id="335" name="Straight Arrow Connector 334">
                  <a:extLst>
                    <a:ext uri="{FF2B5EF4-FFF2-40B4-BE49-F238E27FC236}">
                      <a16:creationId xmlns:a16="http://schemas.microsoft.com/office/drawing/2014/main" id="{5877018F-0DE0-4695-AC10-285F80C26004}"/>
                    </a:ext>
                  </a:extLst>
                </p:cNvPr>
                <p:cNvCxnSpPr>
                  <a:cxnSpLocks/>
                </p:cNvCxnSpPr>
                <p:nvPr/>
              </p:nvCxnSpPr>
              <p:spPr>
                <a:xfrm flipV="1">
                  <a:off x="845248" y="1720308"/>
                  <a:ext cx="662579" cy="79845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0B8C8125-187E-46B0-93C5-4BFE4C283CB1}"/>
                  </a:ext>
                </a:extLst>
              </p:cNvPr>
              <p:cNvSpPr txBox="1"/>
              <p:nvPr/>
            </p:nvSpPr>
            <p:spPr>
              <a:xfrm>
                <a:off x="5586538" y="2265033"/>
                <a:ext cx="13823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dirty="0" smtClean="0">
                          <a:latin typeface="Cambria Math" panose="02040503050406030204" pitchFamily="18" charset="0"/>
                        </a:rPr>
                        <m:t>𝜙</m:t>
                      </m:r>
                      <m:r>
                        <m:rPr>
                          <m:nor/>
                        </m:rPr>
                        <a:rPr lang="en-IN" sz="2400" b="0" i="0" dirty="0" smtClean="0"/>
                        <m:t> </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9</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a:ln>
                            <a:noFill/>
                          </a:ln>
                          <a:solidFill>
                            <a:prstClr val="black"/>
                          </a:solidFill>
                          <a:effectLst/>
                          <a:uLnTx/>
                          <a:uFillTx/>
                          <a:latin typeface="Cambria Math" panose="02040503050406030204" pitchFamily="18" charset="0"/>
                          <a:ea typeface="+mn-ea"/>
                          <a:cs typeface="+mn-cs"/>
                        </a:rPr>
                        <m:t>𝑜</m:t>
                      </m:r>
                    </m:oMath>
                  </m:oMathPara>
                </a14:m>
                <a:endParaRPr lang="en-IN" sz="2400" dirty="0"/>
              </a:p>
            </p:txBody>
          </p:sp>
        </mc:Choice>
        <mc:Fallback xmlns="">
          <p:sp>
            <p:nvSpPr>
              <p:cNvPr id="340" name="TextBox 339">
                <a:extLst>
                  <a:ext uri="{FF2B5EF4-FFF2-40B4-BE49-F238E27FC236}">
                    <a16:creationId xmlns:a16="http://schemas.microsoft.com/office/drawing/2014/main" id="{0B8C8125-187E-46B0-93C5-4BFE4C283CB1}"/>
                  </a:ext>
                </a:extLst>
              </p:cNvPr>
              <p:cNvSpPr txBox="1">
                <a:spLocks noRot="1" noChangeAspect="1" noMove="1" noResize="1" noEditPoints="1" noAdjustHandles="1" noChangeArrowheads="1" noChangeShapeType="1" noTextEdit="1"/>
              </p:cNvSpPr>
              <p:nvPr/>
            </p:nvSpPr>
            <p:spPr>
              <a:xfrm>
                <a:off x="5586538" y="2265033"/>
                <a:ext cx="1382372" cy="461665"/>
              </a:xfrm>
              <a:prstGeom prst="rect">
                <a:avLst/>
              </a:prstGeom>
              <a:blipFill>
                <a:blip r:embed="rId11"/>
                <a:stretch>
                  <a:fillRect l="-881" b="-17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77E4BD32-A060-405E-9980-8AACF5803546}"/>
                  </a:ext>
                </a:extLst>
              </p:cNvPr>
              <p:cNvSpPr txBox="1"/>
              <p:nvPr/>
            </p:nvSpPr>
            <p:spPr>
              <a:xfrm>
                <a:off x="2227828" y="928986"/>
                <a:ext cx="990793" cy="461665"/>
              </a:xfrm>
              <a:prstGeom prst="rect">
                <a:avLst/>
              </a:prstGeom>
              <a:solidFill>
                <a:schemeClr val="accent4">
                  <a:lumMod val="40000"/>
                  <a:lumOff val="60000"/>
                </a:schemeClr>
              </a:solidFill>
            </p:spPr>
            <p:txBody>
              <a:bodyPr wrap="square" rtlCol="0">
                <a:spAutoFit/>
              </a:bodyPr>
              <a:lstStyle/>
              <a:p>
                <a:pPr algn="ctr"/>
                <a:r>
                  <a:rPr kumimoji="0" lang="en-US" sz="2400" i="0" u="none" strike="noStrike" kern="1200" cap="none" spc="0" normalizeH="0" baseline="0" noProof="0" dirty="0">
                    <a:ln>
                      <a:noFill/>
                    </a:ln>
                    <a:solidFill>
                      <a:prstClr val="black"/>
                    </a:solidFill>
                    <a:effectLst/>
                    <a:uLnTx/>
                    <a:uFillTx/>
                  </a:rPr>
                  <a:t>E(</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rPr>
                      <m:t>𝜃</m:t>
                    </m:r>
                  </m:oMath>
                </a14:m>
                <a:r>
                  <a:rPr kumimoji="0" lang="en-US" sz="2400" i="0" u="none" strike="noStrike" kern="1200" cap="none" spc="0" normalizeH="0" baseline="0" noProof="0" dirty="0">
                    <a:ln>
                      <a:noFill/>
                    </a:ln>
                    <a:solidFill>
                      <a:prstClr val="black"/>
                    </a:solidFill>
                    <a:effectLst/>
                    <a:uLnTx/>
                    <a:uFillTx/>
                  </a:rPr>
                  <a:t>,</a:t>
                </a:r>
                <a14:m>
                  <m:oMath xmlns:m="http://schemas.openxmlformats.org/officeDocument/2006/math">
                    <m:r>
                      <a:rPr lang="en-IN" sz="2400" i="1" dirty="0">
                        <a:latin typeface="Cambria Math" panose="02040503050406030204" pitchFamily="18" charset="0"/>
                      </a:rPr>
                      <m:t>𝜙</m:t>
                    </m:r>
                  </m:oMath>
                </a14:m>
                <a:r>
                  <a:rPr kumimoji="0" lang="en-US" sz="2400" i="0" u="none" strike="noStrike" kern="1200" cap="none" spc="0" normalizeH="0" baseline="0" noProof="0" dirty="0">
                    <a:ln>
                      <a:noFill/>
                    </a:ln>
                    <a:solidFill>
                      <a:prstClr val="black"/>
                    </a:solidFill>
                    <a:effectLst/>
                    <a:uLnTx/>
                    <a:uFillTx/>
                  </a:rPr>
                  <a:t>)</a:t>
                </a:r>
                <a:endParaRPr lang="en-IN" sz="2400" dirty="0"/>
              </a:p>
            </p:txBody>
          </p:sp>
        </mc:Choice>
        <mc:Fallback xmlns="">
          <p:sp>
            <p:nvSpPr>
              <p:cNvPr id="119" name="TextBox 118">
                <a:extLst>
                  <a:ext uri="{FF2B5EF4-FFF2-40B4-BE49-F238E27FC236}">
                    <a16:creationId xmlns:a16="http://schemas.microsoft.com/office/drawing/2014/main" id="{77E4BD32-A060-405E-9980-8AACF5803546}"/>
                  </a:ext>
                </a:extLst>
              </p:cNvPr>
              <p:cNvSpPr txBox="1">
                <a:spLocks noRot="1" noChangeAspect="1" noMove="1" noResize="1" noEditPoints="1" noAdjustHandles="1" noChangeArrowheads="1" noChangeShapeType="1" noTextEdit="1"/>
              </p:cNvSpPr>
              <p:nvPr/>
            </p:nvSpPr>
            <p:spPr>
              <a:xfrm>
                <a:off x="2227828" y="928986"/>
                <a:ext cx="990793" cy="461665"/>
              </a:xfrm>
              <a:prstGeom prst="rect">
                <a:avLst/>
              </a:prstGeom>
              <a:blipFill>
                <a:blip r:embed="rId12"/>
                <a:stretch>
                  <a:fillRect l="-9202" t="-10526" r="-8589"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7A9B4A0-4C46-4C88-A840-BB16F403E208}"/>
                  </a:ext>
                </a:extLst>
              </p:cNvPr>
              <p:cNvSpPr txBox="1"/>
              <p:nvPr/>
            </p:nvSpPr>
            <p:spPr>
              <a:xfrm>
                <a:off x="2330883" y="6360080"/>
                <a:ext cx="1285340" cy="461665"/>
              </a:xfrm>
              <a:prstGeom prst="rect">
                <a:avLst/>
              </a:prstGeom>
              <a:solidFill>
                <a:schemeClr val="accent4">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𝜙</m:t>
                      </m:r>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m:t>
                      </m:r>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rPr>
                          </m:ctrlPr>
                        </m:sSupPr>
                        <m:e>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90</m:t>
                          </m:r>
                        </m:e>
                        <m:sup>
                          <m:r>
                            <m:rPr>
                              <m:sty m:val="p"/>
                            </m:rP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o</m:t>
                          </m:r>
                        </m:sup>
                      </m:sSup>
                    </m:oMath>
                  </m:oMathPara>
                </a14:m>
                <a:endParaRPr lang="en-IN" sz="2400" dirty="0"/>
              </a:p>
            </p:txBody>
          </p:sp>
        </mc:Choice>
        <mc:Fallback xmlns="">
          <p:sp>
            <p:nvSpPr>
              <p:cNvPr id="121" name="TextBox 120">
                <a:extLst>
                  <a:ext uri="{FF2B5EF4-FFF2-40B4-BE49-F238E27FC236}">
                    <a16:creationId xmlns:a16="http://schemas.microsoft.com/office/drawing/2014/main" id="{A7A9B4A0-4C46-4C88-A840-BB16F403E208}"/>
                  </a:ext>
                </a:extLst>
              </p:cNvPr>
              <p:cNvSpPr txBox="1">
                <a:spLocks noRot="1" noChangeAspect="1" noMove="1" noResize="1" noEditPoints="1" noAdjustHandles="1" noChangeArrowheads="1" noChangeShapeType="1" noTextEdit="1"/>
              </p:cNvSpPr>
              <p:nvPr/>
            </p:nvSpPr>
            <p:spPr>
              <a:xfrm>
                <a:off x="2330883" y="6360080"/>
                <a:ext cx="1285340" cy="461665"/>
              </a:xfrm>
              <a:prstGeom prst="rect">
                <a:avLst/>
              </a:prstGeom>
              <a:blipFill>
                <a:blip r:embed="rId13"/>
                <a:stretch>
                  <a:fillRect l="-5687"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ADA35A89-0FA6-4115-82B8-7702A389A138}"/>
                  </a:ext>
                </a:extLst>
              </p:cNvPr>
              <p:cNvSpPr txBox="1"/>
              <p:nvPr/>
            </p:nvSpPr>
            <p:spPr>
              <a:xfrm>
                <a:off x="6547008" y="6367681"/>
                <a:ext cx="1247539" cy="464262"/>
              </a:xfrm>
              <a:prstGeom prst="rect">
                <a:avLst/>
              </a:prstGeom>
              <a:solidFill>
                <a:schemeClr val="accent4">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rPr>
                        <m:t>𝜃</m:t>
                      </m:r>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m:t>
                      </m:r>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rPr>
                          </m:ctrlPr>
                        </m:sSupPr>
                        <m:e>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90</m:t>
                          </m:r>
                        </m:e>
                        <m:sup>
                          <m:r>
                            <m:rPr>
                              <m:sty m:val="p"/>
                            </m:rP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o</m:t>
                          </m:r>
                        </m:sup>
                      </m:sSup>
                    </m:oMath>
                  </m:oMathPara>
                </a14:m>
                <a:endParaRPr lang="en-IN" sz="2400" dirty="0"/>
              </a:p>
            </p:txBody>
          </p:sp>
        </mc:Choice>
        <mc:Fallback xmlns="">
          <p:sp>
            <p:nvSpPr>
              <p:cNvPr id="124" name="TextBox 123">
                <a:extLst>
                  <a:ext uri="{FF2B5EF4-FFF2-40B4-BE49-F238E27FC236}">
                    <a16:creationId xmlns:a16="http://schemas.microsoft.com/office/drawing/2014/main" id="{ADA35A89-0FA6-4115-82B8-7702A389A138}"/>
                  </a:ext>
                </a:extLst>
              </p:cNvPr>
              <p:cNvSpPr txBox="1">
                <a:spLocks noRot="1" noChangeAspect="1" noMove="1" noResize="1" noEditPoints="1" noAdjustHandles="1" noChangeArrowheads="1" noChangeShapeType="1" noTextEdit="1"/>
              </p:cNvSpPr>
              <p:nvPr/>
            </p:nvSpPr>
            <p:spPr>
              <a:xfrm>
                <a:off x="6547008" y="6367681"/>
                <a:ext cx="1247539" cy="464262"/>
              </a:xfrm>
              <a:prstGeom prst="rect">
                <a:avLst/>
              </a:prstGeom>
              <a:blipFill>
                <a:blip r:embed="rId14"/>
                <a:stretch>
                  <a:fillRect l="-3902"/>
                </a:stretch>
              </a:blipFill>
            </p:spPr>
            <p:txBody>
              <a:bodyPr/>
              <a:lstStyle/>
              <a:p>
                <a:r>
                  <a:rPr lang="en-IN">
                    <a:noFill/>
                  </a:rPr>
                  <a:t> </a:t>
                </a:r>
              </a:p>
            </p:txBody>
          </p:sp>
        </mc:Fallback>
      </mc:AlternateContent>
      <p:sp>
        <p:nvSpPr>
          <p:cNvPr id="128" name="TextBox 127">
            <a:extLst>
              <a:ext uri="{FF2B5EF4-FFF2-40B4-BE49-F238E27FC236}">
                <a16:creationId xmlns:a16="http://schemas.microsoft.com/office/drawing/2014/main" id="{CB41E6FE-D006-45CA-97E6-804FD81BCB4E}"/>
              </a:ext>
            </a:extLst>
          </p:cNvPr>
          <p:cNvSpPr txBox="1"/>
          <p:nvPr/>
        </p:nvSpPr>
        <p:spPr>
          <a:xfrm>
            <a:off x="6231483" y="1769732"/>
            <a:ext cx="2652502" cy="461665"/>
          </a:xfrm>
          <a:prstGeom prst="rect">
            <a:avLst/>
          </a:prstGeom>
          <a:solidFill>
            <a:schemeClr val="accent4">
              <a:lumMod val="40000"/>
              <a:lumOff val="60000"/>
            </a:schemeClr>
          </a:solidFill>
        </p:spPr>
        <p:txBody>
          <a:bodyPr wrap="square" rtlCol="0">
            <a:spAutoFit/>
          </a:bodyPr>
          <a:lstStyle/>
          <a:p>
            <a:pPr algn="ctr"/>
            <a:r>
              <a:rPr lang="en-IN" sz="2400" dirty="0"/>
              <a:t>Rotate from the top</a:t>
            </a:r>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07F0975A-A90B-47C7-A759-C0E372F07A06}"/>
                  </a:ext>
                </a:extLst>
              </p:cNvPr>
              <p:cNvSpPr txBox="1"/>
              <p:nvPr/>
            </p:nvSpPr>
            <p:spPr>
              <a:xfrm>
                <a:off x="6996811" y="2248818"/>
                <a:ext cx="237910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smtClean="0">
                          <a:ln>
                            <a:noFill/>
                          </a:ln>
                          <a:solidFill>
                            <a:prstClr val="black"/>
                          </a:solidFill>
                          <a:effectLst/>
                          <a:uLnTx/>
                          <a:uFillTx/>
                          <a:latin typeface="Cambria Math" panose="02040503050406030204" pitchFamily="18" charset="0"/>
                          <a:ea typeface="+mn-ea"/>
                          <a:cs typeface="+mn-cs"/>
                        </a:rPr>
                        <m:t>𝑜</m:t>
                      </m:r>
                      <m:r>
                        <a:rPr kumimoji="0" lang="en-US" sz="2400" b="0" i="1" u="none" strike="noStrike" kern="1200" cap="none" spc="0" normalizeH="0" noProof="0" dirty="0" smtClean="0">
                          <a:ln>
                            <a:noFill/>
                          </a:ln>
                          <a:solidFill>
                            <a:prstClr val="black"/>
                          </a:solidFill>
                          <a:effectLst/>
                          <a:uLnTx/>
                          <a:uFillTx/>
                          <a:latin typeface="Cambria Math" panose="02040503050406030204" pitchFamily="18" charset="0"/>
                          <a:ea typeface="+mn-ea"/>
                          <a:cs typeface="+mn-cs"/>
                        </a:rPr>
                        <m:t>≤</m:t>
                      </m:r>
                      <m:r>
                        <a:rPr kumimoji="0" lang="en-IN" sz="2400" b="0" i="1" u="none" strike="noStrike" kern="1200" cap="none" spc="0" normalizeH="0" noProof="0" dirty="0" smtClean="0">
                          <a:ln>
                            <a:noFill/>
                          </a:ln>
                          <a:solidFill>
                            <a:prstClr val="black"/>
                          </a:solidFill>
                          <a:effectLst/>
                          <a:uLnTx/>
                          <a:uFillTx/>
                          <a:latin typeface="Cambria Math" panose="02040503050406030204" pitchFamily="18" charset="0"/>
                          <a:ea typeface="+mn-ea"/>
                          <a:cs typeface="+mn-cs"/>
                        </a:rPr>
                        <m:t>𝜙</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36</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246" name="TextBox 245">
                <a:extLst>
                  <a:ext uri="{FF2B5EF4-FFF2-40B4-BE49-F238E27FC236}">
                    <a16:creationId xmlns:a16="http://schemas.microsoft.com/office/drawing/2014/main" id="{07F0975A-A90B-47C7-A759-C0E372F07A06}"/>
                  </a:ext>
                </a:extLst>
              </p:cNvPr>
              <p:cNvSpPr txBox="1">
                <a:spLocks noRot="1" noChangeAspect="1" noMove="1" noResize="1" noEditPoints="1" noAdjustHandles="1" noChangeArrowheads="1" noChangeShapeType="1" noTextEdit="1"/>
              </p:cNvSpPr>
              <p:nvPr/>
            </p:nvSpPr>
            <p:spPr>
              <a:xfrm>
                <a:off x="6996811" y="2248818"/>
                <a:ext cx="2379106" cy="461665"/>
              </a:xfrm>
              <a:prstGeom prst="rect">
                <a:avLst/>
              </a:prstGeom>
              <a:blipFill>
                <a:blip r:embed="rId15"/>
                <a:stretch>
                  <a:fillRect b="-15789"/>
                </a:stretch>
              </a:blipFill>
            </p:spPr>
            <p:txBody>
              <a:bodyPr/>
              <a:lstStyle/>
              <a:p>
                <a:r>
                  <a:rPr lang="en-IN">
                    <a:noFill/>
                  </a:rPr>
                  <a:t> </a:t>
                </a:r>
              </a:p>
            </p:txBody>
          </p:sp>
        </mc:Fallback>
      </mc:AlternateContent>
      <p:grpSp>
        <p:nvGrpSpPr>
          <p:cNvPr id="255" name="Group 254">
            <a:extLst>
              <a:ext uri="{FF2B5EF4-FFF2-40B4-BE49-F238E27FC236}">
                <a16:creationId xmlns:a16="http://schemas.microsoft.com/office/drawing/2014/main" id="{F22AD92B-DF16-4EF2-99A6-4E3176097289}"/>
              </a:ext>
            </a:extLst>
          </p:cNvPr>
          <p:cNvGrpSpPr/>
          <p:nvPr/>
        </p:nvGrpSpPr>
        <p:grpSpPr>
          <a:xfrm>
            <a:off x="1440071" y="2453075"/>
            <a:ext cx="1682309" cy="2945787"/>
            <a:chOff x="1224577" y="2661495"/>
            <a:chExt cx="1682309" cy="2945787"/>
          </a:xfrm>
        </p:grpSpPr>
        <p:grpSp>
          <p:nvGrpSpPr>
            <p:cNvPr id="256" name="Group 255">
              <a:extLst>
                <a:ext uri="{FF2B5EF4-FFF2-40B4-BE49-F238E27FC236}">
                  <a16:creationId xmlns:a16="http://schemas.microsoft.com/office/drawing/2014/main" id="{FCF6EFDB-91C7-4232-9626-574821A51BEF}"/>
                </a:ext>
              </a:extLst>
            </p:cNvPr>
            <p:cNvGrpSpPr/>
            <p:nvPr/>
          </p:nvGrpSpPr>
          <p:grpSpPr>
            <a:xfrm>
              <a:off x="1224577" y="2661495"/>
              <a:ext cx="1682309" cy="2945787"/>
              <a:chOff x="2064783" y="2797593"/>
              <a:chExt cx="1682309" cy="2945787"/>
            </a:xfrm>
          </p:grpSpPr>
          <p:grpSp>
            <p:nvGrpSpPr>
              <p:cNvPr id="258" name="Group 257">
                <a:extLst>
                  <a:ext uri="{FF2B5EF4-FFF2-40B4-BE49-F238E27FC236}">
                    <a16:creationId xmlns:a16="http://schemas.microsoft.com/office/drawing/2014/main" id="{10552375-068D-4F76-A316-C594EDABBDCA}"/>
                  </a:ext>
                </a:extLst>
              </p:cNvPr>
              <p:cNvGrpSpPr/>
              <p:nvPr/>
            </p:nvGrpSpPr>
            <p:grpSpPr>
              <a:xfrm>
                <a:off x="2064783" y="2797593"/>
                <a:ext cx="1682309" cy="2945787"/>
                <a:chOff x="2178026" y="3013723"/>
                <a:chExt cx="1682309" cy="2945787"/>
              </a:xfrm>
            </p:grpSpPr>
            <p:grpSp>
              <p:nvGrpSpPr>
                <p:cNvPr id="262" name="Group 261">
                  <a:extLst>
                    <a:ext uri="{FF2B5EF4-FFF2-40B4-BE49-F238E27FC236}">
                      <a16:creationId xmlns:a16="http://schemas.microsoft.com/office/drawing/2014/main" id="{35A4EEDC-A089-4514-806D-AA4087BC3445}"/>
                    </a:ext>
                  </a:extLst>
                </p:cNvPr>
                <p:cNvGrpSpPr/>
                <p:nvPr/>
              </p:nvGrpSpPr>
              <p:grpSpPr>
                <a:xfrm>
                  <a:off x="2178026" y="3394231"/>
                  <a:ext cx="1682309" cy="2565279"/>
                  <a:chOff x="2358314" y="3179780"/>
                  <a:chExt cx="1682309" cy="2565279"/>
                </a:xfrm>
              </p:grpSpPr>
              <p:grpSp>
                <p:nvGrpSpPr>
                  <p:cNvPr id="265" name="Group 264">
                    <a:extLst>
                      <a:ext uri="{FF2B5EF4-FFF2-40B4-BE49-F238E27FC236}">
                        <a16:creationId xmlns:a16="http://schemas.microsoft.com/office/drawing/2014/main" id="{8F179649-C37C-4F14-9128-53D1C21E3ECA}"/>
                      </a:ext>
                    </a:extLst>
                  </p:cNvPr>
                  <p:cNvGrpSpPr/>
                  <p:nvPr/>
                </p:nvGrpSpPr>
                <p:grpSpPr>
                  <a:xfrm>
                    <a:off x="2358314" y="3179780"/>
                    <a:ext cx="1682309" cy="2565278"/>
                    <a:chOff x="2277019" y="2792855"/>
                    <a:chExt cx="1736695" cy="2861820"/>
                  </a:xfrm>
                </p:grpSpPr>
                <p:grpSp>
                  <p:nvGrpSpPr>
                    <p:cNvPr id="267" name="Group 266">
                      <a:extLst>
                        <a:ext uri="{FF2B5EF4-FFF2-40B4-BE49-F238E27FC236}">
                          <a16:creationId xmlns:a16="http://schemas.microsoft.com/office/drawing/2014/main" id="{1124543E-583A-4473-963A-F5224146A539}"/>
                        </a:ext>
                      </a:extLst>
                    </p:cNvPr>
                    <p:cNvGrpSpPr/>
                    <p:nvPr/>
                  </p:nvGrpSpPr>
                  <p:grpSpPr>
                    <a:xfrm>
                      <a:off x="2858593" y="3268963"/>
                      <a:ext cx="743277" cy="2385712"/>
                      <a:chOff x="2858596" y="3268941"/>
                      <a:chExt cx="743277" cy="2385712"/>
                    </a:xfrm>
                  </p:grpSpPr>
                  <p:cxnSp>
                    <p:nvCxnSpPr>
                      <p:cNvPr id="275" name="Straight Connector 274">
                        <a:extLst>
                          <a:ext uri="{FF2B5EF4-FFF2-40B4-BE49-F238E27FC236}">
                            <a16:creationId xmlns:a16="http://schemas.microsoft.com/office/drawing/2014/main" id="{3777D011-2EA4-4D60-A4E9-4D058866A189}"/>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4E858DC-3F97-45D7-A267-34EBA279C19E}"/>
                          </a:ext>
                        </a:extLst>
                      </p:cNvPr>
                      <p:cNvCxnSpPr>
                        <a:cxnSpLocks/>
                      </p:cNvCxnSpPr>
                      <p:nvPr/>
                    </p:nvCxnSpPr>
                    <p:spPr>
                      <a:xfrm>
                        <a:off x="3592141"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9A4BAD0-B0B5-493B-A1FE-9888840E328D}"/>
                          </a:ext>
                        </a:extLst>
                      </p:cNvPr>
                      <p:cNvCxnSpPr>
                        <a:cxnSpLocks/>
                      </p:cNvCxnSpPr>
                      <p:nvPr/>
                    </p:nvCxnSpPr>
                    <p:spPr>
                      <a:xfrm flipH="1">
                        <a:off x="2858596" y="3268941"/>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6C6616B4-7C75-4129-B4F9-7F232907DF9E}"/>
                        </a:ext>
                      </a:extLst>
                    </p:cNvPr>
                    <p:cNvGrpSpPr/>
                    <p:nvPr/>
                  </p:nvGrpSpPr>
                  <p:grpSpPr>
                    <a:xfrm>
                      <a:off x="2580477" y="2980246"/>
                      <a:ext cx="1232123" cy="1918320"/>
                      <a:chOff x="2585971" y="2980246"/>
                      <a:chExt cx="1232123" cy="1918320"/>
                    </a:xfrm>
                  </p:grpSpPr>
                  <p:cxnSp>
                    <p:nvCxnSpPr>
                      <p:cNvPr id="272" name="Straight Arrow Connector 271">
                        <a:extLst>
                          <a:ext uri="{FF2B5EF4-FFF2-40B4-BE49-F238E27FC236}">
                            <a16:creationId xmlns:a16="http://schemas.microsoft.com/office/drawing/2014/main" id="{DA51FD9F-694A-4413-9532-13C04B594B14}"/>
                          </a:ext>
                        </a:extLst>
                      </p:cNvPr>
                      <p:cNvCxnSpPr/>
                      <p:nvPr/>
                    </p:nvCxnSpPr>
                    <p:spPr>
                      <a:xfrm flipV="1">
                        <a:off x="3203976" y="2980246"/>
                        <a:ext cx="0" cy="14140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8D58EBC3-DE08-47F1-A6DC-89EBC99006E3}"/>
                          </a:ext>
                        </a:extLst>
                      </p:cNvPr>
                      <p:cNvCxnSpPr>
                        <a:cxnSpLocks/>
                      </p:cNvCxnSpPr>
                      <p:nvPr/>
                    </p:nvCxnSpPr>
                    <p:spPr>
                      <a:xfrm rot="5400000" flipV="1">
                        <a:off x="3488268" y="4322730"/>
                        <a:ext cx="0" cy="6596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08905810-BC96-4BD2-A618-A4BFC51E5775}"/>
                          </a:ext>
                        </a:extLst>
                      </p:cNvPr>
                      <p:cNvCxnSpPr>
                        <a:cxnSpLocks/>
                      </p:cNvCxnSpPr>
                      <p:nvPr/>
                    </p:nvCxnSpPr>
                    <p:spPr>
                      <a:xfrm flipH="1">
                        <a:off x="2585971" y="4652243"/>
                        <a:ext cx="571928" cy="2463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269" name="TextBox 268">
                      <a:extLst>
                        <a:ext uri="{FF2B5EF4-FFF2-40B4-BE49-F238E27FC236}">
                          <a16:creationId xmlns:a16="http://schemas.microsoft.com/office/drawing/2014/main" id="{1849A887-CEE7-4A95-8B14-E31D3EF893F4}"/>
                        </a:ext>
                      </a:extLst>
                    </p:cNvPr>
                    <p:cNvSpPr txBox="1"/>
                    <p:nvPr/>
                  </p:nvSpPr>
                  <p:spPr>
                    <a:xfrm>
                      <a:off x="2881619" y="2792855"/>
                      <a:ext cx="237798" cy="461665"/>
                    </a:xfrm>
                    <a:prstGeom prst="rect">
                      <a:avLst/>
                    </a:prstGeom>
                    <a:noFill/>
                  </p:spPr>
                  <p:txBody>
                    <a:bodyPr wrap="square" rtlCol="0">
                      <a:spAutoFit/>
                    </a:bodyPr>
                    <a:lstStyle/>
                    <a:p>
                      <a:r>
                        <a:rPr lang="en-US" sz="2400" dirty="0">
                          <a:solidFill>
                            <a:prstClr val="black"/>
                          </a:solidFill>
                        </a:rPr>
                        <a:t>z</a:t>
                      </a:r>
                      <a:endParaRPr lang="en-IN" sz="2400" dirty="0"/>
                    </a:p>
                  </p:txBody>
                </p:sp>
                <p:sp>
                  <p:nvSpPr>
                    <p:cNvPr id="270" name="TextBox 269">
                      <a:extLst>
                        <a:ext uri="{FF2B5EF4-FFF2-40B4-BE49-F238E27FC236}">
                          <a16:creationId xmlns:a16="http://schemas.microsoft.com/office/drawing/2014/main" id="{55775B0F-F452-4CBF-8EFD-85E8081B8AF6}"/>
                        </a:ext>
                      </a:extLst>
                    </p:cNvPr>
                    <p:cNvSpPr txBox="1"/>
                    <p:nvPr/>
                  </p:nvSpPr>
                  <p:spPr>
                    <a:xfrm>
                      <a:off x="2277019" y="4697873"/>
                      <a:ext cx="237798" cy="461665"/>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271" name="TextBox 270">
                      <a:extLst>
                        <a:ext uri="{FF2B5EF4-FFF2-40B4-BE49-F238E27FC236}">
                          <a16:creationId xmlns:a16="http://schemas.microsoft.com/office/drawing/2014/main" id="{A7B1E935-DC4B-4415-829F-5E713F008896}"/>
                        </a:ext>
                      </a:extLst>
                    </p:cNvPr>
                    <p:cNvSpPr txBox="1"/>
                    <p:nvPr/>
                  </p:nvSpPr>
                  <p:spPr>
                    <a:xfrm>
                      <a:off x="3775916" y="4400189"/>
                      <a:ext cx="237798" cy="461665"/>
                    </a:xfrm>
                    <a:prstGeom prst="rect">
                      <a:avLst/>
                    </a:prstGeom>
                    <a:noFill/>
                  </p:spPr>
                  <p:txBody>
                    <a:bodyPr wrap="square" rtlCol="0">
                      <a:spAutoFit/>
                    </a:bodyPr>
                    <a:lstStyle/>
                    <a:p>
                      <a:r>
                        <a:rPr lang="en-US" sz="2400" dirty="0">
                          <a:solidFill>
                            <a:prstClr val="black"/>
                          </a:solidFill>
                        </a:rPr>
                        <a:t>y</a:t>
                      </a:r>
                      <a:endParaRPr lang="en-IN" sz="2400" dirty="0"/>
                    </a:p>
                  </p:txBody>
                </p:sp>
              </p:grpSp>
              <p:cxnSp>
                <p:nvCxnSpPr>
                  <p:cNvPr id="266" name="Straight Connector 265">
                    <a:extLst>
                      <a:ext uri="{FF2B5EF4-FFF2-40B4-BE49-F238E27FC236}">
                        <a16:creationId xmlns:a16="http://schemas.microsoft.com/office/drawing/2014/main" id="{55B0B5A6-2755-4991-96C3-6F27CCEEC2DF}"/>
                      </a:ext>
                    </a:extLst>
                  </p:cNvPr>
                  <p:cNvCxnSpPr>
                    <a:cxnSpLocks/>
                  </p:cNvCxnSpPr>
                  <p:nvPr/>
                </p:nvCxnSpPr>
                <p:spPr>
                  <a:xfrm flipH="1">
                    <a:off x="2923665" y="5745059"/>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F260EDA9-B8B5-41A6-936E-45B5AA2C3DFB}"/>
                        </a:ext>
                      </a:extLst>
                    </p:cNvPr>
                    <p:cNvSpPr txBox="1"/>
                    <p:nvPr/>
                  </p:nvSpPr>
                  <p:spPr>
                    <a:xfrm>
                      <a:off x="2608642" y="3013723"/>
                      <a:ext cx="113679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𝜃</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a:ln>
                                  <a:noFill/>
                                </a:ln>
                                <a:solidFill>
                                  <a:prstClr val="black"/>
                                </a:solidFill>
                                <a:effectLst/>
                                <a:uLnTx/>
                                <a:uFillTx/>
                                <a:latin typeface="Cambria Math" panose="02040503050406030204" pitchFamily="18" charset="0"/>
                                <a:ea typeface="+mn-ea"/>
                                <a:cs typeface="+mn-cs"/>
                              </a:rPr>
                              <m:t>𝑜</m:t>
                            </m:r>
                          </m:oMath>
                        </m:oMathPara>
                      </a14:m>
                      <a:endParaRPr lang="en-IN" sz="2400" dirty="0"/>
                    </a:p>
                  </p:txBody>
                </p:sp>
              </mc:Choice>
              <mc:Fallback xmlns="">
                <p:sp>
                  <p:nvSpPr>
                    <p:cNvPr id="263" name="TextBox 262">
                      <a:extLst>
                        <a:ext uri="{FF2B5EF4-FFF2-40B4-BE49-F238E27FC236}">
                          <a16:creationId xmlns:a16="http://schemas.microsoft.com/office/drawing/2014/main" id="{F260EDA9-B8B5-41A6-936E-45B5AA2C3DFB}"/>
                        </a:ext>
                      </a:extLst>
                    </p:cNvPr>
                    <p:cNvSpPr txBox="1">
                      <a:spLocks noRot="1" noChangeAspect="1" noMove="1" noResize="1" noEditPoints="1" noAdjustHandles="1" noChangeArrowheads="1" noChangeShapeType="1" noTextEdit="1"/>
                    </p:cNvSpPr>
                    <p:nvPr/>
                  </p:nvSpPr>
                  <p:spPr>
                    <a:xfrm>
                      <a:off x="2608642" y="3013723"/>
                      <a:ext cx="1136791" cy="461665"/>
                    </a:xfrm>
                    <a:prstGeom prst="rect">
                      <a:avLst/>
                    </a:prstGeom>
                    <a:blipFill>
                      <a:blip r:embed="rId16"/>
                      <a:stretch>
                        <a:fillRect/>
                      </a:stretch>
                    </a:blipFill>
                  </p:spPr>
                  <p:txBody>
                    <a:bodyPr/>
                    <a:lstStyle/>
                    <a:p>
                      <a:r>
                        <a:rPr lang="en-IN">
                          <a:noFill/>
                        </a:rPr>
                        <a:t> </a:t>
                      </a:r>
                    </a:p>
                  </p:txBody>
                </p:sp>
              </mc:Fallback>
            </mc:AlternateContent>
            <p:sp>
              <p:nvSpPr>
                <p:cNvPr id="264" name="TextBox 263">
                  <a:extLst>
                    <a:ext uri="{FF2B5EF4-FFF2-40B4-BE49-F238E27FC236}">
                      <a16:creationId xmlns:a16="http://schemas.microsoft.com/office/drawing/2014/main" id="{25D9DF56-FF02-4F86-8CEF-AFD1D283B626}"/>
                    </a:ext>
                  </a:extLst>
                </p:cNvPr>
                <p:cNvSpPr txBox="1"/>
                <p:nvPr/>
              </p:nvSpPr>
              <p:spPr>
                <a:xfrm>
                  <a:off x="2672879" y="4244311"/>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grpSp>
          <p:grpSp>
            <p:nvGrpSpPr>
              <p:cNvPr id="259" name="Group 258">
                <a:extLst>
                  <a:ext uri="{FF2B5EF4-FFF2-40B4-BE49-F238E27FC236}">
                    <a16:creationId xmlns:a16="http://schemas.microsoft.com/office/drawing/2014/main" id="{210B6058-4498-4809-88FD-3DCC8127D353}"/>
                  </a:ext>
                </a:extLst>
              </p:cNvPr>
              <p:cNvGrpSpPr/>
              <p:nvPr/>
            </p:nvGrpSpPr>
            <p:grpSpPr>
              <a:xfrm>
                <a:off x="3385133" y="3362360"/>
                <a:ext cx="209983" cy="729315"/>
                <a:chOff x="3482245" y="4151743"/>
                <a:chExt cx="209983" cy="729315"/>
              </a:xfrm>
            </p:grpSpPr>
            <p:cxnSp>
              <p:nvCxnSpPr>
                <p:cNvPr id="260" name="Straight Arrow Connector 259">
                  <a:extLst>
                    <a:ext uri="{FF2B5EF4-FFF2-40B4-BE49-F238E27FC236}">
                      <a16:creationId xmlns:a16="http://schemas.microsoft.com/office/drawing/2014/main" id="{3DDC772A-70AB-4439-AB98-44D0C5340402}"/>
                    </a:ext>
                  </a:extLst>
                </p:cNvPr>
                <p:cNvCxnSpPr>
                  <a:cxnSpLocks/>
                </p:cNvCxnSpPr>
                <p:nvPr/>
              </p:nvCxnSpPr>
              <p:spPr>
                <a:xfrm flipV="1">
                  <a:off x="3520609" y="4151743"/>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19081521-E60C-4C05-9C8B-2132CD0F77A4}"/>
                    </a:ext>
                  </a:extLst>
                </p:cNvPr>
                <p:cNvSpPr txBox="1"/>
                <p:nvPr/>
              </p:nvSpPr>
              <p:spPr>
                <a:xfrm>
                  <a:off x="3482245" y="4257970"/>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mc:AlternateContent xmlns:mc="http://schemas.openxmlformats.org/markup-compatibility/2006">
          <mc:Choice xmlns:am3d="http://schemas.microsoft.com/office/drawing/2017/model3d" Requires="am3d">
            <p:graphicFrame>
              <p:nvGraphicFramePr>
                <p:cNvPr id="257" name="3D Model 256">
                  <a:extLst>
                    <a:ext uri="{FF2B5EF4-FFF2-40B4-BE49-F238E27FC236}">
                      <a16:creationId xmlns:a16="http://schemas.microsoft.com/office/drawing/2014/main" id="{C5CE3F26-4D08-44AB-94DC-0BEF06C533F4}"/>
                    </a:ext>
                  </a:extLst>
                </p:cNvPr>
                <p:cNvGraphicFramePr>
                  <a:graphicFrameLocks noChangeAspect="1"/>
                </p:cNvGraphicFramePr>
                <p:nvPr/>
              </p:nvGraphicFramePr>
              <p:xfrm rot="16200000">
                <a:off x="1863087" y="4516436"/>
                <a:ext cx="524247" cy="317815"/>
              </p:xfrm>
              <a:graphic>
                <a:graphicData uri="http://schemas.microsoft.com/office/drawing/2017/model3d">
                  <am3d:model3d r:embed="rId9">
                    <am3d:spPr>
                      <a:xfrm rot="16200000">
                        <a:off x="0" y="0"/>
                        <a:ext cx="524247" cy="317815"/>
                      </a:xfrm>
                      <a:prstGeom prst="rect">
                        <a:avLst/>
                      </a:prstGeom>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11" ay="-3816037" az="4"/>
                      <am3d:postTrans dx="0" dy="0" dz="0"/>
                    </am3d:trans>
                    <am3d:raster rName="Office3DRenderer" rVer="16.0.8326">
                      <am3d:blip r:embed="rId10"/>
                    </am3d:raster>
                    <am3d:objViewport viewportSz="6816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7" name="3D Model 256">
                  <a:extLst>
                    <a:ext uri="{FF2B5EF4-FFF2-40B4-BE49-F238E27FC236}">
                      <a16:creationId xmlns:a16="http://schemas.microsoft.com/office/drawing/2014/main" id="{C5CE3F26-4D08-44AB-94DC-0BEF06C533F4}"/>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2078581" y="4308016"/>
                  <a:ext cx="524247" cy="317815"/>
                </a:xfrm>
                <a:prstGeom prst="rect">
                  <a:avLst/>
                </a:prstGeom>
              </p:spPr>
            </p:pic>
          </mc:Fallback>
        </mc:AlternateContent>
      </p:grpSp>
      <p:grpSp>
        <p:nvGrpSpPr>
          <p:cNvPr id="21" name="Group 20">
            <a:extLst>
              <a:ext uri="{FF2B5EF4-FFF2-40B4-BE49-F238E27FC236}">
                <a16:creationId xmlns:a16="http://schemas.microsoft.com/office/drawing/2014/main" id="{93854D6B-5512-4602-BBBE-95FED28BD7B8}"/>
              </a:ext>
            </a:extLst>
          </p:cNvPr>
          <p:cNvGrpSpPr/>
          <p:nvPr/>
        </p:nvGrpSpPr>
        <p:grpSpPr>
          <a:xfrm>
            <a:off x="-100645" y="1936072"/>
            <a:ext cx="1779247" cy="3157458"/>
            <a:chOff x="-100645" y="1936072"/>
            <a:chExt cx="1779247" cy="3157458"/>
          </a:xfrm>
        </p:grpSpPr>
        <p:grpSp>
          <p:nvGrpSpPr>
            <p:cNvPr id="19" name="Group 18">
              <a:extLst>
                <a:ext uri="{FF2B5EF4-FFF2-40B4-BE49-F238E27FC236}">
                  <a16:creationId xmlns:a16="http://schemas.microsoft.com/office/drawing/2014/main" id="{FD092CAA-C33C-4007-B616-5E67022BCCA7}"/>
                </a:ext>
              </a:extLst>
            </p:cNvPr>
            <p:cNvGrpSpPr/>
            <p:nvPr/>
          </p:nvGrpSpPr>
          <p:grpSpPr>
            <a:xfrm>
              <a:off x="-13189" y="1936072"/>
              <a:ext cx="1618744" cy="2694368"/>
              <a:chOff x="-13189" y="1936072"/>
              <a:chExt cx="1618744" cy="2694368"/>
            </a:xfrm>
          </p:grpSpPr>
          <p:grpSp>
            <p:nvGrpSpPr>
              <p:cNvPr id="14" name="Group 13">
                <a:extLst>
                  <a:ext uri="{FF2B5EF4-FFF2-40B4-BE49-F238E27FC236}">
                    <a16:creationId xmlns:a16="http://schemas.microsoft.com/office/drawing/2014/main" id="{F61E4702-D737-42BC-B416-C804283743F3}"/>
                  </a:ext>
                </a:extLst>
              </p:cNvPr>
              <p:cNvGrpSpPr/>
              <p:nvPr/>
            </p:nvGrpSpPr>
            <p:grpSpPr>
              <a:xfrm>
                <a:off x="225540" y="2352543"/>
                <a:ext cx="1193538" cy="2103484"/>
                <a:chOff x="753659" y="875494"/>
                <a:chExt cx="1193538" cy="2103484"/>
              </a:xfrm>
            </p:grpSpPr>
            <p:cxnSp>
              <p:nvCxnSpPr>
                <p:cNvPr id="197" name="Straight Arrow Connector 196">
                  <a:extLst>
                    <a:ext uri="{FF2B5EF4-FFF2-40B4-BE49-F238E27FC236}">
                      <a16:creationId xmlns:a16="http://schemas.microsoft.com/office/drawing/2014/main" id="{AD3E0655-A909-4A64-91C0-6195C8272EAA}"/>
                    </a:ext>
                  </a:extLst>
                </p:cNvPr>
                <p:cNvCxnSpPr>
                  <a:cxnSpLocks/>
                </p:cNvCxnSpPr>
                <p:nvPr/>
              </p:nvCxnSpPr>
              <p:spPr>
                <a:xfrm flipH="1" flipV="1">
                  <a:off x="1306248" y="875494"/>
                  <a:ext cx="12051" cy="18998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2FA6E6D-5CB0-4FC6-834B-377A8524C671}"/>
                    </a:ext>
                  </a:extLst>
                </p:cNvPr>
                <p:cNvCxnSpPr>
                  <a:cxnSpLocks/>
                </p:cNvCxnSpPr>
                <p:nvPr/>
              </p:nvCxnSpPr>
              <p:spPr>
                <a:xfrm rot="5400000" flipV="1">
                  <a:off x="1627700" y="2438962"/>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E5AF47E2-77B0-4751-A6CD-E48E4B2200EE}"/>
                    </a:ext>
                  </a:extLst>
                </p:cNvPr>
                <p:cNvCxnSpPr>
                  <a:cxnSpLocks/>
                </p:cNvCxnSpPr>
                <p:nvPr/>
              </p:nvCxnSpPr>
              <p:spPr>
                <a:xfrm flipH="1">
                  <a:off x="753659" y="2758179"/>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243" name="TextBox 242">
                <a:extLst>
                  <a:ext uri="{FF2B5EF4-FFF2-40B4-BE49-F238E27FC236}">
                    <a16:creationId xmlns:a16="http://schemas.microsoft.com/office/drawing/2014/main" id="{D08791CF-2479-47C1-8F2D-79BA09C823B3}"/>
                  </a:ext>
                </a:extLst>
              </p:cNvPr>
              <p:cNvSpPr txBox="1"/>
              <p:nvPr/>
            </p:nvSpPr>
            <p:spPr>
              <a:xfrm>
                <a:off x="-13189" y="4216613"/>
                <a:ext cx="230351" cy="413827"/>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244" name="TextBox 243">
                <a:extLst>
                  <a:ext uri="{FF2B5EF4-FFF2-40B4-BE49-F238E27FC236}">
                    <a16:creationId xmlns:a16="http://schemas.microsoft.com/office/drawing/2014/main" id="{E433EDDD-2C9D-4B2F-97CB-D7B6D26A2403}"/>
                  </a:ext>
                </a:extLst>
              </p:cNvPr>
              <p:cNvSpPr txBox="1"/>
              <p:nvPr/>
            </p:nvSpPr>
            <p:spPr>
              <a:xfrm>
                <a:off x="1375204" y="3985780"/>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245" name="TextBox 244">
                <a:extLst>
                  <a:ext uri="{FF2B5EF4-FFF2-40B4-BE49-F238E27FC236}">
                    <a16:creationId xmlns:a16="http://schemas.microsoft.com/office/drawing/2014/main" id="{215A3121-7481-4946-AAB8-B678CA626B52}"/>
                  </a:ext>
                </a:extLst>
              </p:cNvPr>
              <p:cNvSpPr txBox="1"/>
              <p:nvPr/>
            </p:nvSpPr>
            <p:spPr>
              <a:xfrm>
                <a:off x="628581" y="1936072"/>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grpSp>
        <p:grpSp>
          <p:nvGrpSpPr>
            <p:cNvPr id="278" name="Group 277">
              <a:extLst>
                <a:ext uri="{FF2B5EF4-FFF2-40B4-BE49-F238E27FC236}">
                  <a16:creationId xmlns:a16="http://schemas.microsoft.com/office/drawing/2014/main" id="{1299C4BA-A1D2-4C43-9EA9-392601A73A21}"/>
                </a:ext>
              </a:extLst>
            </p:cNvPr>
            <p:cNvGrpSpPr/>
            <p:nvPr/>
          </p:nvGrpSpPr>
          <p:grpSpPr>
            <a:xfrm>
              <a:off x="-100645" y="2463924"/>
              <a:ext cx="1779247" cy="2629606"/>
              <a:chOff x="-326889" y="3044252"/>
              <a:chExt cx="1779247" cy="2629606"/>
            </a:xfrm>
          </p:grpSpPr>
          <p:sp>
            <p:nvSpPr>
              <p:cNvPr id="279" name="Parallelogram 278">
                <a:extLst>
                  <a:ext uri="{FF2B5EF4-FFF2-40B4-BE49-F238E27FC236}">
                    <a16:creationId xmlns:a16="http://schemas.microsoft.com/office/drawing/2014/main" id="{20FCEAF0-F0B2-4226-BA6B-7AD08E6F06BC}"/>
                  </a:ext>
                </a:extLst>
              </p:cNvPr>
              <p:cNvSpPr/>
              <p:nvPr/>
            </p:nvSpPr>
            <p:spPr>
              <a:xfrm rot="5400000" flipV="1">
                <a:off x="252093" y="4738539"/>
                <a:ext cx="619886" cy="144000"/>
              </a:xfrm>
              <a:prstGeom prst="parallelogram">
                <a:avLst>
                  <a:gd name="adj" fmla="val 109967"/>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80" name="Group 279">
                <a:extLst>
                  <a:ext uri="{FF2B5EF4-FFF2-40B4-BE49-F238E27FC236}">
                    <a16:creationId xmlns:a16="http://schemas.microsoft.com/office/drawing/2014/main" id="{D2FACA1F-7D75-4F0C-BF7D-0632496D3A15}"/>
                  </a:ext>
                </a:extLst>
              </p:cNvPr>
              <p:cNvGrpSpPr/>
              <p:nvPr/>
            </p:nvGrpSpPr>
            <p:grpSpPr>
              <a:xfrm rot="1400154">
                <a:off x="-326889" y="3267574"/>
                <a:ext cx="1779247" cy="2406284"/>
                <a:chOff x="36213" y="3541569"/>
                <a:chExt cx="1779247" cy="2406284"/>
              </a:xfrm>
            </p:grpSpPr>
            <p:sp>
              <p:nvSpPr>
                <p:cNvPr id="284" name="Arc 283">
                  <a:extLst>
                    <a:ext uri="{FF2B5EF4-FFF2-40B4-BE49-F238E27FC236}">
                      <a16:creationId xmlns:a16="http://schemas.microsoft.com/office/drawing/2014/main" id="{F77259F9-B946-49E8-8E8C-A92C77DB5F00}"/>
                    </a:ext>
                  </a:extLst>
                </p:cNvPr>
                <p:cNvSpPr/>
                <p:nvPr/>
              </p:nvSpPr>
              <p:spPr>
                <a:xfrm rot="6386534">
                  <a:off x="293383" y="3295168"/>
                  <a:ext cx="435049"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85" name="Arc 284">
                  <a:extLst>
                    <a:ext uri="{FF2B5EF4-FFF2-40B4-BE49-F238E27FC236}">
                      <a16:creationId xmlns:a16="http://schemas.microsoft.com/office/drawing/2014/main" id="{CA51C3FD-10C5-462A-83F0-5D1052B3BB8D}"/>
                    </a:ext>
                  </a:extLst>
                </p:cNvPr>
                <p:cNvSpPr/>
                <p:nvPr/>
              </p:nvSpPr>
              <p:spPr>
                <a:xfrm rot="17166339">
                  <a:off x="284611" y="3293171"/>
                  <a:ext cx="435050"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286" name="Straight Connector 285">
                  <a:extLst>
                    <a:ext uri="{FF2B5EF4-FFF2-40B4-BE49-F238E27FC236}">
                      <a16:creationId xmlns:a16="http://schemas.microsoft.com/office/drawing/2014/main" id="{A3571A78-9A70-4951-9CD6-5BE977005CC0}"/>
                    </a:ext>
                  </a:extLst>
                </p:cNvPr>
                <p:cNvCxnSpPr>
                  <a:cxnSpLocks/>
                </p:cNvCxnSpPr>
                <p:nvPr/>
              </p:nvCxnSpPr>
              <p:spPr>
                <a:xfrm>
                  <a:off x="46143" y="3701417"/>
                  <a:ext cx="858904" cy="19639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A19F7588-9686-45EE-B5AF-263A9E8B79E5}"/>
                    </a:ext>
                  </a:extLst>
                </p:cNvPr>
                <p:cNvCxnSpPr>
                  <a:cxnSpLocks/>
                </p:cNvCxnSpPr>
                <p:nvPr/>
              </p:nvCxnSpPr>
              <p:spPr>
                <a:xfrm>
                  <a:off x="920923" y="3755044"/>
                  <a:ext cx="308281" cy="69378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8" name="Arc 287">
                  <a:extLst>
                    <a:ext uri="{FF2B5EF4-FFF2-40B4-BE49-F238E27FC236}">
                      <a16:creationId xmlns:a16="http://schemas.microsoft.com/office/drawing/2014/main" id="{3DB02F52-8A1B-40E0-A087-A85C16C78548}"/>
                    </a:ext>
                  </a:extLst>
                </p:cNvPr>
                <p:cNvSpPr/>
                <p:nvPr/>
              </p:nvSpPr>
              <p:spPr>
                <a:xfrm rot="6386534">
                  <a:off x="556893" y="3907575"/>
                  <a:ext cx="435049"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289" name="Straight Connector 288">
                  <a:extLst>
                    <a:ext uri="{FF2B5EF4-FFF2-40B4-BE49-F238E27FC236}">
                      <a16:creationId xmlns:a16="http://schemas.microsoft.com/office/drawing/2014/main" id="{FF43D50D-EAB4-499C-A57A-33CED53329BB}"/>
                    </a:ext>
                  </a:extLst>
                </p:cNvPr>
                <p:cNvCxnSpPr>
                  <a:cxnSpLocks/>
                </p:cNvCxnSpPr>
                <p:nvPr/>
              </p:nvCxnSpPr>
              <p:spPr>
                <a:xfrm rot="19586534" flipV="1">
                  <a:off x="619447" y="4229967"/>
                  <a:ext cx="299460" cy="286471"/>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E76D335-C498-4EAA-BCC3-5F0EC7752F4A}"/>
                    </a:ext>
                  </a:extLst>
                </p:cNvPr>
                <p:cNvCxnSpPr>
                  <a:cxnSpLocks/>
                </p:cNvCxnSpPr>
                <p:nvPr/>
              </p:nvCxnSpPr>
              <p:spPr>
                <a:xfrm>
                  <a:off x="815480" y="4157054"/>
                  <a:ext cx="591512" cy="13710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2B83831-3D69-4A41-9BAD-D75F66CCEDC0}"/>
                    </a:ext>
                  </a:extLst>
                </p:cNvPr>
                <p:cNvCxnSpPr>
                  <a:cxnSpLocks/>
                </p:cNvCxnSpPr>
                <p:nvPr/>
              </p:nvCxnSpPr>
              <p:spPr>
                <a:xfrm flipV="1">
                  <a:off x="1322785" y="5528800"/>
                  <a:ext cx="85759" cy="419053"/>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292" name="Arc 291">
                  <a:extLst>
                    <a:ext uri="{FF2B5EF4-FFF2-40B4-BE49-F238E27FC236}">
                      <a16:creationId xmlns:a16="http://schemas.microsoft.com/office/drawing/2014/main" id="{D37DA44E-3131-45D4-AD0F-968A98C4066C}"/>
                    </a:ext>
                  </a:extLst>
                </p:cNvPr>
                <p:cNvSpPr/>
                <p:nvPr/>
              </p:nvSpPr>
              <p:spPr>
                <a:xfrm rot="17166339">
                  <a:off x="1132012" y="5259393"/>
                  <a:ext cx="435050"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93" name="Straight Connector 292">
                  <a:extLst>
                    <a:ext uri="{FF2B5EF4-FFF2-40B4-BE49-F238E27FC236}">
                      <a16:creationId xmlns:a16="http://schemas.microsoft.com/office/drawing/2014/main" id="{60863393-8270-4EEC-9CAE-8AA712A01EAD}"/>
                    </a:ext>
                  </a:extLst>
                </p:cNvPr>
                <p:cNvCxnSpPr>
                  <a:cxnSpLocks/>
                </p:cNvCxnSpPr>
                <p:nvPr/>
              </p:nvCxnSpPr>
              <p:spPr>
                <a:xfrm>
                  <a:off x="721762" y="4579523"/>
                  <a:ext cx="588406" cy="136018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1BAAA4B3-85F1-4776-B3F5-A3ACD227698E}"/>
                    </a:ext>
                  </a:extLst>
                </p:cNvPr>
                <p:cNvSpPr txBox="1"/>
                <p:nvPr/>
              </p:nvSpPr>
              <p:spPr>
                <a:xfrm rot="20199846">
                  <a:off x="1089910" y="4633553"/>
                  <a:ext cx="223057"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grpSp>
          <p:cxnSp>
            <p:nvCxnSpPr>
              <p:cNvPr id="281" name="Straight Arrow Connector 280">
                <a:extLst>
                  <a:ext uri="{FF2B5EF4-FFF2-40B4-BE49-F238E27FC236}">
                    <a16:creationId xmlns:a16="http://schemas.microsoft.com/office/drawing/2014/main" id="{D5BE7FA6-DB91-4123-8B09-7AE388121495}"/>
                  </a:ext>
                </a:extLst>
              </p:cNvPr>
              <p:cNvCxnSpPr>
                <a:cxnSpLocks/>
              </p:cNvCxnSpPr>
              <p:nvPr/>
            </p:nvCxnSpPr>
            <p:spPr>
              <a:xfrm flipV="1">
                <a:off x="562036" y="4375047"/>
                <a:ext cx="0" cy="82016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D653ECF6-81EC-4454-94A2-F0270E31CE0C}"/>
                  </a:ext>
                </a:extLst>
              </p:cNvPr>
              <p:cNvCxnSpPr>
                <a:cxnSpLocks/>
              </p:cNvCxnSpPr>
              <p:nvPr/>
            </p:nvCxnSpPr>
            <p:spPr>
              <a:xfrm flipV="1">
                <a:off x="1077735" y="3044252"/>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9DBEAB87-80EE-44E3-BB69-BC394F9C4082}"/>
                  </a:ext>
                </a:extLst>
              </p:cNvPr>
              <p:cNvSpPr txBox="1"/>
              <p:nvPr/>
            </p:nvSpPr>
            <p:spPr>
              <a:xfrm>
                <a:off x="1039371" y="3150479"/>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p:cxnSp>
        <p:nvCxnSpPr>
          <p:cNvPr id="295" name="Straight Arrow Connector 294">
            <a:extLst>
              <a:ext uri="{FF2B5EF4-FFF2-40B4-BE49-F238E27FC236}">
                <a16:creationId xmlns:a16="http://schemas.microsoft.com/office/drawing/2014/main" id="{7C344003-EAAF-41BB-88AD-16A91EF04695}"/>
              </a:ext>
            </a:extLst>
          </p:cNvPr>
          <p:cNvCxnSpPr>
            <a:cxnSpLocks/>
          </p:cNvCxnSpPr>
          <p:nvPr/>
        </p:nvCxnSpPr>
        <p:spPr>
          <a:xfrm flipV="1">
            <a:off x="2334009" y="3968153"/>
            <a:ext cx="0" cy="82016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4CA8B0C-B355-4D7D-B255-05CC3E01A193}"/>
              </a:ext>
            </a:extLst>
          </p:cNvPr>
          <p:cNvGrpSpPr/>
          <p:nvPr/>
        </p:nvGrpSpPr>
        <p:grpSpPr>
          <a:xfrm>
            <a:off x="3036001" y="2813431"/>
            <a:ext cx="1618744" cy="2577028"/>
            <a:chOff x="3036001" y="2813431"/>
            <a:chExt cx="1618744" cy="2577028"/>
          </a:xfrm>
        </p:grpSpPr>
        <p:grpSp>
          <p:nvGrpSpPr>
            <p:cNvPr id="296" name="Group 295">
              <a:extLst>
                <a:ext uri="{FF2B5EF4-FFF2-40B4-BE49-F238E27FC236}">
                  <a16:creationId xmlns:a16="http://schemas.microsoft.com/office/drawing/2014/main" id="{9A9E289C-369F-4DE3-83ED-9A96C8933C50}"/>
                </a:ext>
              </a:extLst>
            </p:cNvPr>
            <p:cNvGrpSpPr/>
            <p:nvPr/>
          </p:nvGrpSpPr>
          <p:grpSpPr>
            <a:xfrm>
              <a:off x="3036001" y="2813431"/>
              <a:ext cx="1618744" cy="2066076"/>
              <a:chOff x="-13189" y="2568001"/>
              <a:chExt cx="1618744" cy="2066076"/>
            </a:xfrm>
          </p:grpSpPr>
          <p:grpSp>
            <p:nvGrpSpPr>
              <p:cNvPr id="297" name="Group 296">
                <a:extLst>
                  <a:ext uri="{FF2B5EF4-FFF2-40B4-BE49-F238E27FC236}">
                    <a16:creationId xmlns:a16="http://schemas.microsoft.com/office/drawing/2014/main" id="{4BBBF579-4460-4955-901B-0127971EF37F}"/>
                  </a:ext>
                </a:extLst>
              </p:cNvPr>
              <p:cNvGrpSpPr/>
              <p:nvPr/>
            </p:nvGrpSpPr>
            <p:grpSpPr>
              <a:xfrm>
                <a:off x="225540" y="2764083"/>
                <a:ext cx="1193538" cy="1694153"/>
                <a:chOff x="753659" y="1287034"/>
                <a:chExt cx="1193538" cy="1694153"/>
              </a:xfrm>
            </p:grpSpPr>
            <p:cxnSp>
              <p:nvCxnSpPr>
                <p:cNvPr id="301" name="Straight Arrow Connector 300">
                  <a:extLst>
                    <a:ext uri="{FF2B5EF4-FFF2-40B4-BE49-F238E27FC236}">
                      <a16:creationId xmlns:a16="http://schemas.microsoft.com/office/drawing/2014/main" id="{C406D6EC-5CE2-4251-9DD2-C18B6F25A21E}"/>
                    </a:ext>
                  </a:extLst>
                </p:cNvPr>
                <p:cNvCxnSpPr>
                  <a:cxnSpLocks/>
                </p:cNvCxnSpPr>
                <p:nvPr/>
              </p:nvCxnSpPr>
              <p:spPr>
                <a:xfrm flipH="1" flipV="1">
                  <a:off x="1299237" y="1287034"/>
                  <a:ext cx="19063" cy="14885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4E2C5B59-DC79-477A-B5B8-60E6FD32C126}"/>
                    </a:ext>
                  </a:extLst>
                </p:cNvPr>
                <p:cNvCxnSpPr>
                  <a:cxnSpLocks/>
                </p:cNvCxnSpPr>
                <p:nvPr/>
              </p:nvCxnSpPr>
              <p:spPr>
                <a:xfrm rot="5400000" flipV="1">
                  <a:off x="1627700" y="2439170"/>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8344F60B-EE7C-4804-8798-3FB9247EDEC6}"/>
                    </a:ext>
                  </a:extLst>
                </p:cNvPr>
                <p:cNvCxnSpPr>
                  <a:cxnSpLocks/>
                </p:cNvCxnSpPr>
                <p:nvPr/>
              </p:nvCxnSpPr>
              <p:spPr>
                <a:xfrm flipH="1">
                  <a:off x="753659" y="2760388"/>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298" name="TextBox 297">
                <a:extLst>
                  <a:ext uri="{FF2B5EF4-FFF2-40B4-BE49-F238E27FC236}">
                    <a16:creationId xmlns:a16="http://schemas.microsoft.com/office/drawing/2014/main" id="{DD5A0C5E-3F72-4FB6-B8F6-7A2D6FAE325E}"/>
                  </a:ext>
                </a:extLst>
              </p:cNvPr>
              <p:cNvSpPr txBox="1"/>
              <p:nvPr/>
            </p:nvSpPr>
            <p:spPr>
              <a:xfrm>
                <a:off x="-13189" y="4220250"/>
                <a:ext cx="230351" cy="413827"/>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299" name="TextBox 298">
                <a:extLst>
                  <a:ext uri="{FF2B5EF4-FFF2-40B4-BE49-F238E27FC236}">
                    <a16:creationId xmlns:a16="http://schemas.microsoft.com/office/drawing/2014/main" id="{C2989333-5FD7-41A3-8AB4-D5E8E4BDE9D6}"/>
                  </a:ext>
                </a:extLst>
              </p:cNvPr>
              <p:cNvSpPr txBox="1"/>
              <p:nvPr/>
            </p:nvSpPr>
            <p:spPr>
              <a:xfrm>
                <a:off x="1375204" y="3987262"/>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300" name="TextBox 299">
                <a:extLst>
                  <a:ext uri="{FF2B5EF4-FFF2-40B4-BE49-F238E27FC236}">
                    <a16:creationId xmlns:a16="http://schemas.microsoft.com/office/drawing/2014/main" id="{FDB6E784-00B5-49F5-958D-F20E1CA5CCC1}"/>
                  </a:ext>
                </a:extLst>
              </p:cNvPr>
              <p:cNvSpPr txBox="1"/>
              <p:nvPr/>
            </p:nvSpPr>
            <p:spPr>
              <a:xfrm>
                <a:off x="458625" y="2568001"/>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grpSp>
        <p:grpSp>
          <p:nvGrpSpPr>
            <p:cNvPr id="39" name="Group 38">
              <a:extLst>
                <a:ext uri="{FF2B5EF4-FFF2-40B4-BE49-F238E27FC236}">
                  <a16:creationId xmlns:a16="http://schemas.microsoft.com/office/drawing/2014/main" id="{327C26FC-3F5E-4146-9438-71A03D7EAB0F}"/>
                </a:ext>
              </a:extLst>
            </p:cNvPr>
            <p:cNvGrpSpPr/>
            <p:nvPr/>
          </p:nvGrpSpPr>
          <p:grpSpPr>
            <a:xfrm>
              <a:off x="3467003" y="3248743"/>
              <a:ext cx="1010415" cy="2141716"/>
              <a:chOff x="3467003" y="3248743"/>
              <a:chExt cx="1010415" cy="2141716"/>
            </a:xfrm>
          </p:grpSpPr>
          <p:cxnSp>
            <p:nvCxnSpPr>
              <p:cNvPr id="174" name="Straight Connector 173">
                <a:extLst>
                  <a:ext uri="{FF2B5EF4-FFF2-40B4-BE49-F238E27FC236}">
                    <a16:creationId xmlns:a16="http://schemas.microsoft.com/office/drawing/2014/main" id="{FBC31A45-8D5B-42F7-9E5E-3568248F7CBC}"/>
                  </a:ext>
                </a:extLst>
              </p:cNvPr>
              <p:cNvCxnSpPr>
                <a:cxnSpLocks/>
              </p:cNvCxnSpPr>
              <p:nvPr/>
            </p:nvCxnSpPr>
            <p:spPr>
              <a:xfrm flipH="1">
                <a:off x="3467320" y="5390459"/>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DEB4766-6190-4613-BE44-1D4B05CE302A}"/>
                  </a:ext>
                </a:extLst>
              </p:cNvPr>
              <p:cNvGrpSpPr/>
              <p:nvPr/>
            </p:nvGrpSpPr>
            <p:grpSpPr>
              <a:xfrm>
                <a:off x="4267435" y="3259573"/>
                <a:ext cx="209983" cy="729315"/>
                <a:chOff x="3483966" y="4154299"/>
                <a:chExt cx="209983" cy="729315"/>
              </a:xfrm>
            </p:grpSpPr>
            <p:cxnSp>
              <p:nvCxnSpPr>
                <p:cNvPr id="116" name="Straight Arrow Connector 115">
                  <a:extLst>
                    <a:ext uri="{FF2B5EF4-FFF2-40B4-BE49-F238E27FC236}">
                      <a16:creationId xmlns:a16="http://schemas.microsoft.com/office/drawing/2014/main" id="{0E758B20-D8F9-41AD-8B48-76072717C5B0}"/>
                    </a:ext>
                  </a:extLst>
                </p:cNvPr>
                <p:cNvCxnSpPr>
                  <a:cxnSpLocks/>
                </p:cNvCxnSpPr>
                <p:nvPr/>
              </p:nvCxnSpPr>
              <p:spPr>
                <a:xfrm flipV="1">
                  <a:off x="3522330" y="4154299"/>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61BD777-C8FD-4959-A517-62121ADA97F0}"/>
                    </a:ext>
                  </a:extLst>
                </p:cNvPr>
                <p:cNvSpPr txBox="1"/>
                <p:nvPr/>
              </p:nvSpPr>
              <p:spPr>
                <a:xfrm>
                  <a:off x="3483966" y="4260526"/>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sp>
            <p:nvSpPr>
              <p:cNvPr id="126" name="TextBox 125">
                <a:extLst>
                  <a:ext uri="{FF2B5EF4-FFF2-40B4-BE49-F238E27FC236}">
                    <a16:creationId xmlns:a16="http://schemas.microsoft.com/office/drawing/2014/main" id="{A89C6E6A-4B96-4604-95A1-E15EF17B4E22}"/>
                  </a:ext>
                </a:extLst>
              </p:cNvPr>
              <p:cNvSpPr txBox="1"/>
              <p:nvPr/>
            </p:nvSpPr>
            <p:spPr>
              <a:xfrm>
                <a:off x="3766789" y="3616358"/>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grpSp>
            <p:nvGrpSpPr>
              <p:cNvPr id="25" name="Group 24">
                <a:extLst>
                  <a:ext uri="{FF2B5EF4-FFF2-40B4-BE49-F238E27FC236}">
                    <a16:creationId xmlns:a16="http://schemas.microsoft.com/office/drawing/2014/main" id="{B7B0F0A0-74E7-44D2-B6E5-DE0E0B7960F4}"/>
                  </a:ext>
                </a:extLst>
              </p:cNvPr>
              <p:cNvGrpSpPr/>
              <p:nvPr/>
            </p:nvGrpSpPr>
            <p:grpSpPr>
              <a:xfrm>
                <a:off x="3467003" y="3248743"/>
                <a:ext cx="728167" cy="2138505"/>
                <a:chOff x="3466117" y="3251954"/>
                <a:chExt cx="728167" cy="2138505"/>
              </a:xfrm>
            </p:grpSpPr>
            <p:grpSp>
              <p:nvGrpSpPr>
                <p:cNvPr id="175" name="Group 174">
                  <a:extLst>
                    <a:ext uri="{FF2B5EF4-FFF2-40B4-BE49-F238E27FC236}">
                      <a16:creationId xmlns:a16="http://schemas.microsoft.com/office/drawing/2014/main" id="{FFC63D66-7172-4B3D-B4F1-FF2F1FA14077}"/>
                    </a:ext>
                  </a:extLst>
                </p:cNvPr>
                <p:cNvGrpSpPr/>
                <p:nvPr/>
              </p:nvGrpSpPr>
              <p:grpSpPr>
                <a:xfrm>
                  <a:off x="3474284" y="3251954"/>
                  <a:ext cx="720000" cy="2138505"/>
                  <a:chOff x="2858597" y="3268941"/>
                  <a:chExt cx="743277" cy="2385712"/>
                </a:xfrm>
              </p:grpSpPr>
              <p:cxnSp>
                <p:nvCxnSpPr>
                  <p:cNvPr id="186" name="Straight Connector 185">
                    <a:extLst>
                      <a:ext uri="{FF2B5EF4-FFF2-40B4-BE49-F238E27FC236}">
                        <a16:creationId xmlns:a16="http://schemas.microsoft.com/office/drawing/2014/main" id="{A39990BE-9820-4D69-9E17-F8329E2AAAFF}"/>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A8525054-43AF-4DAB-AFF9-541B37B202CC}"/>
                      </a:ext>
                    </a:extLst>
                  </p:cNvPr>
                  <p:cNvCxnSpPr>
                    <a:cxnSpLocks/>
                  </p:cNvCxnSpPr>
                  <p:nvPr/>
                </p:nvCxnSpPr>
                <p:spPr>
                  <a:xfrm>
                    <a:off x="3592141"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0B88790-483E-41EC-A5A6-9065BD3C9549}"/>
                      </a:ext>
                    </a:extLst>
                  </p:cNvPr>
                  <p:cNvCxnSpPr>
                    <a:cxnSpLocks/>
                  </p:cNvCxnSpPr>
                  <p:nvPr/>
                </p:nvCxnSpPr>
                <p:spPr>
                  <a:xfrm flipH="1">
                    <a:off x="2858597" y="3269173"/>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04" name="Group 303">
                  <a:extLst>
                    <a:ext uri="{FF2B5EF4-FFF2-40B4-BE49-F238E27FC236}">
                      <a16:creationId xmlns:a16="http://schemas.microsoft.com/office/drawing/2014/main" id="{6A5D4DD6-FF13-493A-96EB-DA1AEDB4B933}"/>
                    </a:ext>
                  </a:extLst>
                </p:cNvPr>
                <p:cNvGrpSpPr/>
                <p:nvPr/>
              </p:nvGrpSpPr>
              <p:grpSpPr>
                <a:xfrm>
                  <a:off x="3466117" y="4062678"/>
                  <a:ext cx="641371" cy="823226"/>
                  <a:chOff x="3513511" y="3987262"/>
                  <a:chExt cx="641371" cy="823226"/>
                </a:xfrm>
              </p:grpSpPr>
              <mc:AlternateContent xmlns:mc="http://schemas.openxmlformats.org/markup-compatibility/2006">
                <mc:Choice xmlns:am3d="http://schemas.microsoft.com/office/drawing/2017/model3d" Requires="am3d">
                  <p:graphicFrame>
                    <p:nvGraphicFramePr>
                      <p:cNvPr id="305" name="3D Model 304">
                        <a:extLst>
                          <a:ext uri="{FF2B5EF4-FFF2-40B4-BE49-F238E27FC236}">
                            <a16:creationId xmlns:a16="http://schemas.microsoft.com/office/drawing/2014/main" id="{97119BC5-A5BD-4FE5-965F-1A6074CF6052}"/>
                          </a:ext>
                        </a:extLst>
                      </p:cNvPr>
                      <p:cNvGraphicFramePr>
                        <a:graphicFrameLocks noChangeAspect="1"/>
                      </p:cNvGraphicFramePr>
                      <p:nvPr>
                        <p:extLst>
                          <p:ext uri="{D42A27DB-BD31-4B8C-83A1-F6EECF244321}">
                            <p14:modId xmlns:p14="http://schemas.microsoft.com/office/powerpoint/2010/main" val="276714937"/>
                          </p:ext>
                        </p:extLst>
                      </p:nvPr>
                    </p:nvGraphicFramePr>
                    <p:xfrm rot="18492989">
                      <a:off x="3573256" y="4237305"/>
                      <a:ext cx="558952" cy="338854"/>
                    </p:xfrm>
                    <a:graphic>
                      <a:graphicData uri="http://schemas.microsoft.com/office/drawing/2017/model3d">
                        <am3d:model3d r:embed="rId9">
                          <am3d:spPr>
                            <a:xfrm rot="18492989">
                              <a:off x="0" y="0"/>
                              <a:ext cx="558952" cy="338854"/>
                            </a:xfrm>
                            <a:prstGeom prst="rect">
                              <a:avLst/>
                            </a:prstGeom>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11" ay="-3816037" az="4"/>
                            <am3d:postTrans dx="0" dy="0" dz="0"/>
                          </am3d:trans>
                          <am3d:raster rName="Office3DRenderer" rVer="16.0.8326">
                            <am3d:blip r:embed="rId17"/>
                          </am3d:raster>
                          <am3d:objViewport viewportSz="7267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5" name="3D Model 304">
                        <a:extLst>
                          <a:ext uri="{FF2B5EF4-FFF2-40B4-BE49-F238E27FC236}">
                            <a16:creationId xmlns:a16="http://schemas.microsoft.com/office/drawing/2014/main" id="{97119BC5-A5BD-4FE5-965F-1A6074CF6052}"/>
                          </a:ext>
                        </a:extLst>
                      </p:cNvPr>
                      <p:cNvPicPr>
                        <a:picLocks noGrp="1" noRot="1" noChangeAspect="1" noMove="1" noResize="1" noEditPoints="1" noAdjustHandles="1" noChangeArrowheads="1" noChangeShapeType="1" noCrop="1"/>
                      </p:cNvPicPr>
                      <p:nvPr/>
                    </p:nvPicPr>
                    <p:blipFill>
                      <a:blip r:embed="rId17"/>
                      <a:stretch>
                        <a:fillRect/>
                      </a:stretch>
                    </p:blipFill>
                    <p:spPr>
                      <a:xfrm rot="18492989">
                        <a:off x="3526748" y="4309510"/>
                        <a:ext cx="558952" cy="338854"/>
                      </a:xfrm>
                      <a:prstGeom prst="rect">
                        <a:avLst/>
                      </a:prstGeom>
                    </p:spPr>
                  </p:pic>
                </mc:Fallback>
              </mc:AlternateContent>
              <p:cxnSp>
                <p:nvCxnSpPr>
                  <p:cNvPr id="306" name="Straight Arrow Connector 305">
                    <a:extLst>
                      <a:ext uri="{FF2B5EF4-FFF2-40B4-BE49-F238E27FC236}">
                        <a16:creationId xmlns:a16="http://schemas.microsoft.com/office/drawing/2014/main" id="{1A7C93F0-2954-4631-809F-DE66E21170E3}"/>
                      </a:ext>
                    </a:extLst>
                  </p:cNvPr>
                  <p:cNvCxnSpPr>
                    <a:cxnSpLocks/>
                  </p:cNvCxnSpPr>
                  <p:nvPr/>
                </p:nvCxnSpPr>
                <p:spPr>
                  <a:xfrm flipV="1">
                    <a:off x="3513511" y="3987262"/>
                    <a:ext cx="641371" cy="82322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grpSp>
      <p:grpSp>
        <p:nvGrpSpPr>
          <p:cNvPr id="38" name="Group 37">
            <a:extLst>
              <a:ext uri="{FF2B5EF4-FFF2-40B4-BE49-F238E27FC236}">
                <a16:creationId xmlns:a16="http://schemas.microsoft.com/office/drawing/2014/main" id="{4B6C7BB0-7376-4C4C-810B-C8B86684AA16}"/>
              </a:ext>
            </a:extLst>
          </p:cNvPr>
          <p:cNvGrpSpPr/>
          <p:nvPr/>
        </p:nvGrpSpPr>
        <p:grpSpPr>
          <a:xfrm>
            <a:off x="7393617" y="2798357"/>
            <a:ext cx="1678560" cy="2566747"/>
            <a:chOff x="7397022" y="2960410"/>
            <a:chExt cx="1678560" cy="2566747"/>
          </a:xfrm>
        </p:grpSpPr>
        <p:grpSp>
          <p:nvGrpSpPr>
            <p:cNvPr id="247" name="Group 246">
              <a:extLst>
                <a:ext uri="{FF2B5EF4-FFF2-40B4-BE49-F238E27FC236}">
                  <a16:creationId xmlns:a16="http://schemas.microsoft.com/office/drawing/2014/main" id="{B2DD6775-53A0-4D7F-BDF1-6CBF7AC45EE5}"/>
                </a:ext>
              </a:extLst>
            </p:cNvPr>
            <p:cNvGrpSpPr/>
            <p:nvPr/>
          </p:nvGrpSpPr>
          <p:grpSpPr>
            <a:xfrm>
              <a:off x="7397022" y="3025535"/>
              <a:ext cx="1618744" cy="1939649"/>
              <a:chOff x="-13189" y="2690791"/>
              <a:chExt cx="1618744" cy="1939649"/>
            </a:xfrm>
          </p:grpSpPr>
          <p:grpSp>
            <p:nvGrpSpPr>
              <p:cNvPr id="248" name="Group 247">
                <a:extLst>
                  <a:ext uri="{FF2B5EF4-FFF2-40B4-BE49-F238E27FC236}">
                    <a16:creationId xmlns:a16="http://schemas.microsoft.com/office/drawing/2014/main" id="{6DDD7047-2B9F-4EDF-826F-BF3072A7E7BC}"/>
                  </a:ext>
                </a:extLst>
              </p:cNvPr>
              <p:cNvGrpSpPr/>
              <p:nvPr/>
            </p:nvGrpSpPr>
            <p:grpSpPr>
              <a:xfrm>
                <a:off x="225540" y="2920070"/>
                <a:ext cx="1193538" cy="1535957"/>
                <a:chOff x="753659" y="1443021"/>
                <a:chExt cx="1193538" cy="1535957"/>
              </a:xfrm>
            </p:grpSpPr>
            <p:cxnSp>
              <p:nvCxnSpPr>
                <p:cNvPr id="252" name="Straight Arrow Connector 251">
                  <a:extLst>
                    <a:ext uri="{FF2B5EF4-FFF2-40B4-BE49-F238E27FC236}">
                      <a16:creationId xmlns:a16="http://schemas.microsoft.com/office/drawing/2014/main" id="{7C45D56E-1816-4125-975A-45F4B74C2BBC}"/>
                    </a:ext>
                  </a:extLst>
                </p:cNvPr>
                <p:cNvCxnSpPr>
                  <a:cxnSpLocks/>
                </p:cNvCxnSpPr>
                <p:nvPr/>
              </p:nvCxnSpPr>
              <p:spPr>
                <a:xfrm flipH="1" flipV="1">
                  <a:off x="1318299" y="1443021"/>
                  <a:ext cx="1" cy="13323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B6A97D1D-C5F3-4E83-9DC1-80749EF6255F}"/>
                    </a:ext>
                  </a:extLst>
                </p:cNvPr>
                <p:cNvCxnSpPr>
                  <a:cxnSpLocks/>
                </p:cNvCxnSpPr>
                <p:nvPr/>
              </p:nvCxnSpPr>
              <p:spPr>
                <a:xfrm rot="5400000" flipV="1">
                  <a:off x="1627700" y="2438962"/>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2D0D967C-3BAD-4CEC-B5DC-BFB70951BCB8}"/>
                    </a:ext>
                  </a:extLst>
                </p:cNvPr>
                <p:cNvCxnSpPr>
                  <a:cxnSpLocks/>
                </p:cNvCxnSpPr>
                <p:nvPr/>
              </p:nvCxnSpPr>
              <p:spPr>
                <a:xfrm flipH="1">
                  <a:off x="753659" y="2758179"/>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249" name="TextBox 248">
                <a:extLst>
                  <a:ext uri="{FF2B5EF4-FFF2-40B4-BE49-F238E27FC236}">
                    <a16:creationId xmlns:a16="http://schemas.microsoft.com/office/drawing/2014/main" id="{4CCE5049-EA4F-49C7-B35B-22C72620738B}"/>
                  </a:ext>
                </a:extLst>
              </p:cNvPr>
              <p:cNvSpPr txBox="1"/>
              <p:nvPr/>
            </p:nvSpPr>
            <p:spPr>
              <a:xfrm>
                <a:off x="-13189" y="4216613"/>
                <a:ext cx="230351" cy="413827"/>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250" name="TextBox 249">
                <a:extLst>
                  <a:ext uri="{FF2B5EF4-FFF2-40B4-BE49-F238E27FC236}">
                    <a16:creationId xmlns:a16="http://schemas.microsoft.com/office/drawing/2014/main" id="{419A5542-EA46-4287-AC07-A18F3AC65DC5}"/>
                  </a:ext>
                </a:extLst>
              </p:cNvPr>
              <p:cNvSpPr txBox="1"/>
              <p:nvPr/>
            </p:nvSpPr>
            <p:spPr>
              <a:xfrm>
                <a:off x="1375204" y="3985780"/>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251" name="TextBox 250">
                <a:extLst>
                  <a:ext uri="{FF2B5EF4-FFF2-40B4-BE49-F238E27FC236}">
                    <a16:creationId xmlns:a16="http://schemas.microsoft.com/office/drawing/2014/main" id="{278C38CA-C228-409A-A8CF-3F3E30E7C6A2}"/>
                  </a:ext>
                </a:extLst>
              </p:cNvPr>
              <p:cNvSpPr txBox="1"/>
              <p:nvPr/>
            </p:nvSpPr>
            <p:spPr>
              <a:xfrm>
                <a:off x="751387" y="2690791"/>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grpSp>
        <p:grpSp>
          <p:nvGrpSpPr>
            <p:cNvPr id="307" name="Group 306">
              <a:extLst>
                <a:ext uri="{FF2B5EF4-FFF2-40B4-BE49-F238E27FC236}">
                  <a16:creationId xmlns:a16="http://schemas.microsoft.com/office/drawing/2014/main" id="{4D7EDB0E-1753-440C-801F-D72444A352D5}"/>
                </a:ext>
              </a:extLst>
            </p:cNvPr>
            <p:cNvGrpSpPr/>
            <p:nvPr/>
          </p:nvGrpSpPr>
          <p:grpSpPr>
            <a:xfrm>
              <a:off x="7500909" y="2960410"/>
              <a:ext cx="1574673" cy="2566747"/>
              <a:chOff x="7498967" y="3183825"/>
              <a:chExt cx="1574673" cy="2566747"/>
            </a:xfrm>
          </p:grpSpPr>
          <p:grpSp>
            <p:nvGrpSpPr>
              <p:cNvPr id="308" name="Group 307">
                <a:extLst>
                  <a:ext uri="{FF2B5EF4-FFF2-40B4-BE49-F238E27FC236}">
                    <a16:creationId xmlns:a16="http://schemas.microsoft.com/office/drawing/2014/main" id="{B28BB561-E352-4141-AD9B-B6DD4C864DD7}"/>
                  </a:ext>
                </a:extLst>
              </p:cNvPr>
              <p:cNvGrpSpPr/>
              <p:nvPr/>
            </p:nvGrpSpPr>
            <p:grpSpPr>
              <a:xfrm>
                <a:off x="7498967" y="3183825"/>
                <a:ext cx="1574673" cy="2566747"/>
                <a:chOff x="7499410" y="3455575"/>
                <a:chExt cx="1574673" cy="2566747"/>
              </a:xfrm>
            </p:grpSpPr>
            <p:sp>
              <p:nvSpPr>
                <p:cNvPr id="310" name="Parallelogram 309">
                  <a:extLst>
                    <a:ext uri="{FF2B5EF4-FFF2-40B4-BE49-F238E27FC236}">
                      <a16:creationId xmlns:a16="http://schemas.microsoft.com/office/drawing/2014/main" id="{206597D6-9509-4C8D-87CA-17A0D307E328}"/>
                    </a:ext>
                  </a:extLst>
                </p:cNvPr>
                <p:cNvSpPr/>
                <p:nvPr/>
              </p:nvSpPr>
              <p:spPr>
                <a:xfrm rot="14894098" flipV="1">
                  <a:off x="8012736" y="4986356"/>
                  <a:ext cx="324000" cy="216000"/>
                </a:xfrm>
                <a:prstGeom prst="parallelogram">
                  <a:avLst>
                    <a:gd name="adj" fmla="val 7016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1" name="Group 310">
                  <a:extLst>
                    <a:ext uri="{FF2B5EF4-FFF2-40B4-BE49-F238E27FC236}">
                      <a16:creationId xmlns:a16="http://schemas.microsoft.com/office/drawing/2014/main" id="{9CD7CAEC-F800-41C6-946F-8D61F79D4005}"/>
                    </a:ext>
                  </a:extLst>
                </p:cNvPr>
                <p:cNvGrpSpPr/>
                <p:nvPr/>
              </p:nvGrpSpPr>
              <p:grpSpPr>
                <a:xfrm rot="1400154">
                  <a:off x="7499410" y="3455575"/>
                  <a:ext cx="1574673" cy="2566747"/>
                  <a:chOff x="265103" y="3504988"/>
                  <a:chExt cx="1574673" cy="2566747"/>
                </a:xfrm>
              </p:grpSpPr>
              <p:cxnSp>
                <p:nvCxnSpPr>
                  <p:cNvPr id="312" name="Straight Connector 311">
                    <a:extLst>
                      <a:ext uri="{FF2B5EF4-FFF2-40B4-BE49-F238E27FC236}">
                        <a16:creationId xmlns:a16="http://schemas.microsoft.com/office/drawing/2014/main" id="{82F80EBC-531B-4D43-B148-8DEEC8D6BB5C}"/>
                      </a:ext>
                    </a:extLst>
                  </p:cNvPr>
                  <p:cNvCxnSpPr>
                    <a:cxnSpLocks/>
                  </p:cNvCxnSpPr>
                  <p:nvPr/>
                </p:nvCxnSpPr>
                <p:spPr>
                  <a:xfrm rot="20199846">
                    <a:off x="535691" y="4163558"/>
                    <a:ext cx="11056" cy="17256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7032F650-0771-485C-A38E-2B9320873CA9}"/>
                      </a:ext>
                    </a:extLst>
                  </p:cNvPr>
                  <p:cNvCxnSpPr>
                    <a:cxnSpLocks/>
                  </p:cNvCxnSpPr>
                  <p:nvPr/>
                </p:nvCxnSpPr>
                <p:spPr>
                  <a:xfrm>
                    <a:off x="892236" y="3664751"/>
                    <a:ext cx="308281" cy="69378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4" name="Arc 313">
                    <a:extLst>
                      <a:ext uri="{FF2B5EF4-FFF2-40B4-BE49-F238E27FC236}">
                        <a16:creationId xmlns:a16="http://schemas.microsoft.com/office/drawing/2014/main" id="{0CA3D9E8-189E-44F2-B4FE-B12C70A50C1B}"/>
                      </a:ext>
                    </a:extLst>
                  </p:cNvPr>
                  <p:cNvSpPr/>
                  <p:nvPr/>
                </p:nvSpPr>
                <p:spPr>
                  <a:xfrm rot="6158583">
                    <a:off x="466984" y="3842583"/>
                    <a:ext cx="522626" cy="926387"/>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315" name="Straight Connector 314">
                    <a:extLst>
                      <a:ext uri="{FF2B5EF4-FFF2-40B4-BE49-F238E27FC236}">
                        <a16:creationId xmlns:a16="http://schemas.microsoft.com/office/drawing/2014/main" id="{2CD5E043-7455-4DB4-8595-19FD02A5F867}"/>
                      </a:ext>
                    </a:extLst>
                  </p:cNvPr>
                  <p:cNvCxnSpPr>
                    <a:cxnSpLocks/>
                  </p:cNvCxnSpPr>
                  <p:nvPr/>
                </p:nvCxnSpPr>
                <p:spPr>
                  <a:xfrm rot="20199846" flipH="1">
                    <a:off x="1092744" y="3996008"/>
                    <a:ext cx="1688" cy="16030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55A5AD95-61A5-4835-8A93-53E1A498418D}"/>
                      </a:ext>
                    </a:extLst>
                  </p:cNvPr>
                  <p:cNvCxnSpPr>
                    <a:cxnSpLocks/>
                  </p:cNvCxnSpPr>
                  <p:nvPr/>
                </p:nvCxnSpPr>
                <p:spPr>
                  <a:xfrm flipV="1">
                    <a:off x="1324751" y="5531735"/>
                    <a:ext cx="85759" cy="540000"/>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317" name="Arc 316">
                    <a:extLst>
                      <a:ext uri="{FF2B5EF4-FFF2-40B4-BE49-F238E27FC236}">
                        <a16:creationId xmlns:a16="http://schemas.microsoft.com/office/drawing/2014/main" id="{20C37182-02E7-4D2B-A2AC-6543961A5843}"/>
                      </a:ext>
                    </a:extLst>
                  </p:cNvPr>
                  <p:cNvSpPr/>
                  <p:nvPr/>
                </p:nvSpPr>
                <p:spPr>
                  <a:xfrm rot="17166339">
                    <a:off x="1073081" y="5303715"/>
                    <a:ext cx="559179" cy="97421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318" name="Straight Connector 317">
                    <a:extLst>
                      <a:ext uri="{FF2B5EF4-FFF2-40B4-BE49-F238E27FC236}">
                        <a16:creationId xmlns:a16="http://schemas.microsoft.com/office/drawing/2014/main" id="{E0986274-F0DE-42A1-AECA-351E5E106931}"/>
                      </a:ext>
                    </a:extLst>
                  </p:cNvPr>
                  <p:cNvCxnSpPr>
                    <a:cxnSpLocks/>
                  </p:cNvCxnSpPr>
                  <p:nvPr/>
                </p:nvCxnSpPr>
                <p:spPr>
                  <a:xfrm>
                    <a:off x="672654" y="4561073"/>
                    <a:ext cx="647248" cy="14962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8F2D88B6-62EE-43B6-8255-BEA4D365A5F5}"/>
                      </a:ext>
                    </a:extLst>
                  </p:cNvPr>
                  <p:cNvCxnSpPr>
                    <a:cxnSpLocks/>
                  </p:cNvCxnSpPr>
                  <p:nvPr/>
                </p:nvCxnSpPr>
                <p:spPr>
                  <a:xfrm flipH="1" flipV="1">
                    <a:off x="979472" y="3504988"/>
                    <a:ext cx="282622" cy="636973"/>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1" name="TextBox 320">
                    <a:extLst>
                      <a:ext uri="{FF2B5EF4-FFF2-40B4-BE49-F238E27FC236}">
                        <a16:creationId xmlns:a16="http://schemas.microsoft.com/office/drawing/2014/main" id="{CA0D4948-65DB-421F-9024-BF1B7E147D63}"/>
                      </a:ext>
                    </a:extLst>
                  </p:cNvPr>
                  <p:cNvSpPr txBox="1"/>
                  <p:nvPr/>
                </p:nvSpPr>
                <p:spPr>
                  <a:xfrm rot="20199846">
                    <a:off x="1177574" y="3688781"/>
                    <a:ext cx="223057"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p:cxnSp>
            <p:nvCxnSpPr>
              <p:cNvPr id="309" name="Straight Connector 308">
                <a:extLst>
                  <a:ext uri="{FF2B5EF4-FFF2-40B4-BE49-F238E27FC236}">
                    <a16:creationId xmlns:a16="http://schemas.microsoft.com/office/drawing/2014/main" id="{467A614E-CB66-4EBA-9926-160BAFC7CA1A}"/>
                  </a:ext>
                </a:extLst>
              </p:cNvPr>
              <p:cNvCxnSpPr>
                <a:cxnSpLocks/>
                <a:endCxn id="314" idx="0"/>
              </p:cNvCxnSpPr>
              <p:nvPr/>
            </p:nvCxnSpPr>
            <p:spPr>
              <a:xfrm flipV="1">
                <a:off x="8027924" y="3670623"/>
                <a:ext cx="286115" cy="437896"/>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cxnSp>
          <p:nvCxnSpPr>
            <p:cNvPr id="322" name="Straight Arrow Connector 321">
              <a:extLst>
                <a:ext uri="{FF2B5EF4-FFF2-40B4-BE49-F238E27FC236}">
                  <a16:creationId xmlns:a16="http://schemas.microsoft.com/office/drawing/2014/main" id="{68AFEEE1-1C11-4B81-8B28-79907C5C5A28}"/>
                </a:ext>
              </a:extLst>
            </p:cNvPr>
            <p:cNvCxnSpPr>
              <a:cxnSpLocks/>
            </p:cNvCxnSpPr>
            <p:nvPr/>
          </p:nvCxnSpPr>
          <p:spPr>
            <a:xfrm>
              <a:off x="7815795" y="4327049"/>
              <a:ext cx="856567" cy="267663"/>
            </a:xfrm>
            <a:prstGeom prst="straightConnector1">
              <a:avLst/>
            </a:prstGeom>
            <a:ln w="25400">
              <a:solidFill>
                <a:srgbClr val="C00000"/>
              </a:solidFill>
              <a:tailEnd type="triangle"/>
            </a:ln>
            <a:scene3d>
              <a:camera prst="orthographicFront">
                <a:rot lat="999846" lon="21122095" rev="4003086"/>
              </a:camera>
              <a:lightRig rig="threePt" dir="t"/>
            </a:scene3d>
          </p:spPr>
          <p:style>
            <a:lnRef idx="1">
              <a:schemeClr val="accent1"/>
            </a:lnRef>
            <a:fillRef idx="0">
              <a:schemeClr val="accent1"/>
            </a:fillRef>
            <a:effectRef idx="0">
              <a:schemeClr val="accent1"/>
            </a:effectRef>
            <a:fontRef idx="minor">
              <a:schemeClr val="tx1"/>
            </a:fontRef>
          </p:style>
        </p:cxnSp>
        <p:sp>
          <p:nvSpPr>
            <p:cNvPr id="323" name="TextBox 322">
              <a:extLst>
                <a:ext uri="{FF2B5EF4-FFF2-40B4-BE49-F238E27FC236}">
                  <a16:creationId xmlns:a16="http://schemas.microsoft.com/office/drawing/2014/main" id="{6481CD81-8EEE-4C27-9948-679D629FFFF6}"/>
                </a:ext>
              </a:extLst>
            </p:cNvPr>
            <p:cNvSpPr txBox="1"/>
            <p:nvPr/>
          </p:nvSpPr>
          <p:spPr>
            <a:xfrm>
              <a:off x="8439214" y="4011845"/>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grpSp>
      <p:sp>
        <p:nvSpPr>
          <p:cNvPr id="41" name="Slide Number Placeholder 40">
            <a:extLst>
              <a:ext uri="{FF2B5EF4-FFF2-40B4-BE49-F238E27FC236}">
                <a16:creationId xmlns:a16="http://schemas.microsoft.com/office/drawing/2014/main" id="{BD5499B1-BE37-4598-BD7A-AA750F649A29}"/>
              </a:ext>
            </a:extLst>
          </p:cNvPr>
          <p:cNvSpPr>
            <a:spLocks noGrp="1"/>
          </p:cNvSpPr>
          <p:nvPr>
            <p:ph type="sldNum" sz="quarter" idx="12"/>
          </p:nvPr>
        </p:nvSpPr>
        <p:spPr/>
        <p:txBody>
          <a:bodyPr/>
          <a:lstStyle/>
          <a:p>
            <a:fld id="{4E3495D0-1C20-4D5C-AE9D-42F7DC54160D}" type="slidenum">
              <a:rPr lang="en-US" smtClean="0"/>
              <a:t>38</a:t>
            </a:fld>
            <a:endParaRPr lang="en-US"/>
          </a:p>
        </p:txBody>
      </p:sp>
    </p:spTree>
    <p:extLst>
      <p:ext uri="{BB962C8B-B14F-4D97-AF65-F5344CB8AC3E}">
        <p14:creationId xmlns:p14="http://schemas.microsoft.com/office/powerpoint/2010/main" val="1705435546"/>
      </p:ext>
    </p:extLst>
  </p:cSld>
  <p:clrMapOvr>
    <a:masterClrMapping/>
  </p:clrMapOvr>
  <mc:AlternateContent xmlns:mc="http://schemas.openxmlformats.org/markup-compatibility/2006" xmlns:p14="http://schemas.microsoft.com/office/powerpoint/2010/main">
    <mc:Choice Requires="p14">
      <p:transition spd="slow" p14:dur="2000" advTm="127608"/>
    </mc:Choice>
    <mc:Fallback xmlns="">
      <p:transition spd="slow" advTm="1276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3C91-7A68-4647-A0A2-B70AAFD78E41}"/>
              </a:ext>
            </a:extLst>
          </p:cNvPr>
          <p:cNvSpPr>
            <a:spLocks noGrp="1"/>
          </p:cNvSpPr>
          <p:nvPr>
            <p:ph type="title"/>
          </p:nvPr>
        </p:nvSpPr>
        <p:spPr/>
        <p:txBody>
          <a:bodyPr>
            <a:normAutofit/>
          </a:bodyPr>
          <a:lstStyle/>
          <a:p>
            <a:r>
              <a:rPr lang="en-US" sz="4400" b="0" i="0" u="none" strike="noStrike" dirty="0">
                <a:solidFill>
                  <a:srgbClr val="000000"/>
                </a:solidFill>
                <a:effectLst/>
              </a:rPr>
              <a:t>Vibrating sample </a:t>
            </a:r>
            <a:r>
              <a:rPr lang="en-US" dirty="0">
                <a:solidFill>
                  <a:srgbClr val="000000"/>
                </a:solidFill>
              </a:rPr>
              <a:t>m</a:t>
            </a:r>
            <a:r>
              <a:rPr lang="en-US" sz="4400" b="0" i="0" u="none" strike="noStrike" dirty="0">
                <a:solidFill>
                  <a:srgbClr val="000000"/>
                </a:solidFill>
                <a:effectLst/>
              </a:rPr>
              <a:t>agnetometer (VSM)</a:t>
            </a:r>
            <a:endParaRPr lang="en-IN" dirty="0"/>
          </a:p>
        </p:txBody>
      </p:sp>
      <p:sp>
        <p:nvSpPr>
          <p:cNvPr id="4" name="Date Placeholder 3">
            <a:extLst>
              <a:ext uri="{FF2B5EF4-FFF2-40B4-BE49-F238E27FC236}">
                <a16:creationId xmlns:a16="http://schemas.microsoft.com/office/drawing/2014/main" id="{4B756185-E7EC-4F52-A52C-6E9611908FBA}"/>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93B22F78-7E52-42D4-9C6E-CE6808EC6FC0}"/>
              </a:ext>
            </a:extLst>
          </p:cNvPr>
          <p:cNvSpPr>
            <a:spLocks noGrp="1"/>
          </p:cNvSpPr>
          <p:nvPr>
            <p:ph type="ftr" sz="quarter" idx="11"/>
          </p:nvPr>
        </p:nvSpPr>
        <p:spPr>
          <a:xfrm>
            <a:off x="3049416" y="6492874"/>
            <a:ext cx="3086100" cy="365125"/>
          </a:xfrm>
        </p:spPr>
        <p:txBody>
          <a:bodyPr/>
          <a:lstStyle/>
          <a:p>
            <a:r>
              <a:rPr lang="en-US"/>
              <a:t>IISER Bhopal</a:t>
            </a:r>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784D217-D6EA-4014-886A-7630FAFB7916}"/>
                  </a:ext>
                </a:extLst>
              </p:cNvPr>
              <p:cNvSpPr txBox="1"/>
              <p:nvPr/>
            </p:nvSpPr>
            <p:spPr>
              <a:xfrm>
                <a:off x="1781787" y="5391655"/>
                <a:ext cx="3695907" cy="830997"/>
              </a:xfrm>
              <a:prstGeom prst="rect">
                <a:avLst/>
              </a:prstGeom>
              <a:solidFill>
                <a:schemeClr val="bg1">
                  <a:lumMod val="85000"/>
                </a:schemeClr>
              </a:solidFill>
            </p:spPr>
            <p:txBody>
              <a:bodyPr wrap="square" rtlCol="0">
                <a:spAutoFit/>
              </a:bodyPr>
              <a:lstStyle/>
              <a:p>
                <a:pPr algn="ctr"/>
                <a:r>
                  <a:rPr kumimoji="0" lang="en-US" sz="2400" b="1" i="0" u="none" strike="noStrike" kern="1200" cap="none" spc="0" normalizeH="0" baseline="0" noProof="0" dirty="0">
                    <a:ln>
                      <a:noFill/>
                    </a:ln>
                    <a:solidFill>
                      <a:srgbClr val="C00000"/>
                    </a:solidFill>
                    <a:effectLst/>
                    <a:uLnTx/>
                    <a:uFillTx/>
                    <a:ea typeface="+mn-ea"/>
                    <a:cs typeface="+mn-cs"/>
                  </a:rPr>
                  <a:t>For </a:t>
                </a:r>
                <a14:m>
                  <m:oMath xmlns:m="http://schemas.openxmlformats.org/officeDocument/2006/math">
                    <m:r>
                      <a:rPr kumimoji="0" lang="en-US" sz="2400" b="1"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𝜽</m:t>
                    </m:r>
                  </m:oMath>
                </a14:m>
                <a:r>
                  <a:rPr kumimoji="0" lang="en-US" sz="2400" b="1" i="0" u="none" strike="noStrike" kern="1200" cap="none" spc="0" normalizeH="0" baseline="0" noProof="0" dirty="0">
                    <a:ln>
                      <a:noFill/>
                    </a:ln>
                    <a:solidFill>
                      <a:srgbClr val="C00000"/>
                    </a:solidFill>
                    <a:effectLst/>
                    <a:uLnTx/>
                    <a:uFillTx/>
                    <a:ea typeface="+mn-ea"/>
                    <a:cs typeface="+mn-cs"/>
                  </a:rPr>
                  <a:t> rotation</a:t>
                </a:r>
                <a:r>
                  <a:rPr kumimoji="0" lang="en-US" sz="2400" b="1" i="0" u="none" strike="noStrike" kern="1200" cap="none" spc="0" normalizeH="0" baseline="0" noProof="0" dirty="0">
                    <a:ln>
                      <a:noFill/>
                    </a:ln>
                    <a:solidFill>
                      <a:srgbClr val="C00000"/>
                    </a:solidFill>
                    <a:effectLst/>
                    <a:uLnTx/>
                    <a:uFillTx/>
                    <a:latin typeface="+mn-lt"/>
                    <a:ea typeface="+mn-ea"/>
                    <a:cs typeface="+mn-cs"/>
                  </a:rPr>
                  <a:t>,</a:t>
                </a:r>
                <a:r>
                  <a:rPr kumimoji="0" lang="en-US" sz="2400" b="0" i="0" u="none" strike="noStrike" kern="1200" cap="none" spc="0" normalizeH="0" baseline="0" noProof="0" dirty="0">
                    <a:ln>
                      <a:noFill/>
                    </a:ln>
                    <a:solidFill>
                      <a:prstClr val="black"/>
                    </a:solidFill>
                    <a:effectLst/>
                    <a:uLnTx/>
                    <a:uFillTx/>
                    <a:latin typeface="+mn-lt"/>
                    <a:ea typeface="+mn-ea"/>
                    <a:cs typeface="+mn-cs"/>
                  </a:rPr>
                  <a:t> tilt the sample by using glass pieces</a:t>
                </a:r>
                <a:endParaRPr lang="en-IN" sz="2400" dirty="0"/>
              </a:p>
            </p:txBody>
          </p:sp>
        </mc:Choice>
        <mc:Fallback xmlns="">
          <p:sp>
            <p:nvSpPr>
              <p:cNvPr id="35" name="TextBox 34">
                <a:extLst>
                  <a:ext uri="{FF2B5EF4-FFF2-40B4-BE49-F238E27FC236}">
                    <a16:creationId xmlns:a16="http://schemas.microsoft.com/office/drawing/2014/main" id="{7784D217-D6EA-4014-886A-7630FAFB7916}"/>
                  </a:ext>
                </a:extLst>
              </p:cNvPr>
              <p:cNvSpPr txBox="1">
                <a:spLocks noRot="1" noChangeAspect="1" noMove="1" noResize="1" noEditPoints="1" noAdjustHandles="1" noChangeArrowheads="1" noChangeShapeType="1" noTextEdit="1"/>
              </p:cNvSpPr>
              <p:nvPr/>
            </p:nvSpPr>
            <p:spPr>
              <a:xfrm>
                <a:off x="1781787" y="5391655"/>
                <a:ext cx="3695907" cy="830997"/>
              </a:xfrm>
              <a:prstGeom prst="rect">
                <a:avLst/>
              </a:prstGeom>
              <a:blipFill>
                <a:blip r:embed="rId3"/>
                <a:stretch>
                  <a:fillRect l="-2306" t="-5839" r="-2142" b="-1532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DBC07D7D-F9CE-4D78-AEFB-0A539A76463B}"/>
                  </a:ext>
                </a:extLst>
              </p:cNvPr>
              <p:cNvSpPr txBox="1"/>
              <p:nvPr/>
            </p:nvSpPr>
            <p:spPr>
              <a:xfrm>
                <a:off x="6307567" y="5393363"/>
                <a:ext cx="2078750" cy="819842"/>
              </a:xfrm>
              <a:prstGeom prst="rect">
                <a:avLst/>
              </a:prstGeom>
              <a:solidFill>
                <a:schemeClr val="bg1">
                  <a:lumMod val="85000"/>
                </a:schemeClr>
              </a:solidFill>
            </p:spPr>
            <p:txBody>
              <a:bodyPr wrap="square" rtlCol="0">
                <a:spAutoFit/>
              </a:bodyPr>
              <a:lstStyle/>
              <a:p>
                <a:pPr algn="ctr"/>
                <a:r>
                  <a:rPr kumimoji="0" lang="en-US" sz="2400" b="1" i="0" u="none" strike="noStrike" kern="1200" cap="none" spc="0" normalizeH="0" baseline="0" noProof="0" dirty="0">
                    <a:ln>
                      <a:noFill/>
                    </a:ln>
                    <a:solidFill>
                      <a:srgbClr val="C00000"/>
                    </a:solidFill>
                    <a:effectLst/>
                    <a:uLnTx/>
                    <a:uFillTx/>
                  </a:rPr>
                  <a:t>For</a:t>
                </a:r>
                <a14:m>
                  <m:oMath xmlns:m="http://schemas.openxmlformats.org/officeDocument/2006/math">
                    <m:r>
                      <a:rPr lang="en-IN" sz="2400" b="1" i="0" dirty="0" smtClean="0">
                        <a:latin typeface="Cambria Math" panose="02040503050406030204" pitchFamily="18" charset="0"/>
                      </a:rPr>
                      <m:t> </m:t>
                    </m:r>
                    <m:r>
                      <a:rPr lang="en-IN" sz="2400" b="1" i="1" dirty="0" smtClean="0">
                        <a:solidFill>
                          <a:srgbClr val="C00000"/>
                        </a:solidFill>
                        <a:latin typeface="Cambria Math" panose="02040503050406030204" pitchFamily="18" charset="0"/>
                      </a:rPr>
                      <m:t>𝝓</m:t>
                    </m:r>
                  </m:oMath>
                </a14:m>
                <a:r>
                  <a:rPr lang="en-US" sz="2400" b="1" dirty="0">
                    <a:solidFill>
                      <a:srgbClr val="C00000"/>
                    </a:solidFill>
                  </a:rPr>
                  <a:t> rotation</a:t>
                </a:r>
                <a:r>
                  <a:rPr kumimoji="0" lang="en-US" sz="2400" b="1" i="0" u="none" strike="noStrike" kern="1200" cap="none" spc="0" normalizeH="0" baseline="0" noProof="0" dirty="0">
                    <a:ln>
                      <a:noFill/>
                    </a:ln>
                    <a:solidFill>
                      <a:srgbClr val="C00000"/>
                    </a:solidFill>
                    <a:effectLst/>
                    <a:uLnTx/>
                    <a:uFillTx/>
                  </a:rPr>
                  <a:t>,</a:t>
                </a:r>
                <a:endParaRPr lang="en-US" sz="2400" b="1" noProof="0" dirty="0">
                  <a:solidFill>
                    <a:srgbClr val="C00000"/>
                  </a:solidFill>
                </a:endParaRPr>
              </a:p>
              <a:p>
                <a:pPr algn="ctr"/>
                <a:r>
                  <a:rPr lang="en-US" sz="2400" dirty="0">
                    <a:solidFill>
                      <a:prstClr val="black"/>
                    </a:solidFill>
                  </a:rPr>
                  <a:t>rotate sample </a:t>
                </a:r>
                <a:endParaRPr lang="en-IN" sz="2400" dirty="0"/>
              </a:p>
            </p:txBody>
          </p:sp>
        </mc:Choice>
        <mc:Fallback xmlns="">
          <p:sp>
            <p:nvSpPr>
              <p:cNvPr id="209" name="TextBox 208">
                <a:extLst>
                  <a:ext uri="{FF2B5EF4-FFF2-40B4-BE49-F238E27FC236}">
                    <a16:creationId xmlns:a16="http://schemas.microsoft.com/office/drawing/2014/main" id="{DBC07D7D-F9CE-4D78-AEFB-0A539A76463B}"/>
                  </a:ext>
                </a:extLst>
              </p:cNvPr>
              <p:cNvSpPr txBox="1">
                <a:spLocks noRot="1" noChangeAspect="1" noMove="1" noResize="1" noEditPoints="1" noAdjustHandles="1" noChangeArrowheads="1" noChangeShapeType="1" noTextEdit="1"/>
              </p:cNvSpPr>
              <p:nvPr/>
            </p:nvSpPr>
            <p:spPr>
              <a:xfrm>
                <a:off x="6307567" y="5393363"/>
                <a:ext cx="2078750" cy="819842"/>
              </a:xfrm>
              <a:prstGeom prst="rect">
                <a:avLst/>
              </a:prstGeom>
              <a:blipFill>
                <a:blip r:embed="rId4"/>
                <a:stretch>
                  <a:fillRect l="-4399" t="-5970" r="-4106" b="-17910"/>
                </a:stretch>
              </a:blipFill>
            </p:spPr>
            <p:txBody>
              <a:bodyPr/>
              <a:lstStyle/>
              <a:p>
                <a:r>
                  <a:rPr lang="en-IN">
                    <a:noFill/>
                  </a:rPr>
                  <a:t> </a:t>
                </a:r>
              </a:p>
            </p:txBody>
          </p:sp>
        </mc:Fallback>
      </mc:AlternateContent>
      <p:sp>
        <p:nvSpPr>
          <p:cNvPr id="212" name="TextBox 211">
            <a:extLst>
              <a:ext uri="{FF2B5EF4-FFF2-40B4-BE49-F238E27FC236}">
                <a16:creationId xmlns:a16="http://schemas.microsoft.com/office/drawing/2014/main" id="{C6021410-3041-46C8-AA0A-D9DE6998CC5F}"/>
              </a:ext>
            </a:extLst>
          </p:cNvPr>
          <p:cNvSpPr txBox="1"/>
          <p:nvPr/>
        </p:nvSpPr>
        <p:spPr>
          <a:xfrm>
            <a:off x="5571904" y="1941528"/>
            <a:ext cx="3004966" cy="461665"/>
          </a:xfrm>
          <a:prstGeom prst="rect">
            <a:avLst/>
          </a:prstGeom>
          <a:solidFill>
            <a:schemeClr val="accent6">
              <a:lumMod val="60000"/>
              <a:lumOff val="40000"/>
            </a:schemeClr>
          </a:solidFill>
        </p:spPr>
        <p:txBody>
          <a:bodyPr wrap="square" rtlCol="0">
            <a:spAutoFit/>
          </a:bodyPr>
          <a:lstStyle/>
          <a:p>
            <a:pPr algn="ctr"/>
            <a:r>
              <a:rPr lang="en-US" sz="2400" b="1" dirty="0">
                <a:solidFill>
                  <a:prstClr val="black"/>
                </a:solidFill>
              </a:rPr>
              <a:t>Out-of-plane </a:t>
            </a:r>
            <a:r>
              <a:rPr kumimoji="0" lang="en-US" sz="2400" b="1" i="0" u="none" strike="noStrike" kern="1200" cap="none" spc="0" normalizeH="0" baseline="0" noProof="0" dirty="0">
                <a:ln>
                  <a:noFill/>
                </a:ln>
                <a:solidFill>
                  <a:prstClr val="black"/>
                </a:solidFill>
                <a:effectLst/>
                <a:uLnTx/>
                <a:uFillTx/>
                <a:latin typeface="+mn-lt"/>
                <a:ea typeface="+mn-ea"/>
                <a:cs typeface="+mn-cs"/>
              </a:rPr>
              <a:t> </a:t>
            </a:r>
            <a:r>
              <a:rPr lang="en-US" sz="2400" b="1" dirty="0">
                <a:solidFill>
                  <a:prstClr val="black"/>
                </a:solidFill>
              </a:rPr>
              <a:t>samples</a:t>
            </a:r>
            <a:endParaRPr lang="en-IN" sz="2400" b="1" dirty="0"/>
          </a:p>
        </p:txBody>
      </p:sp>
      <mc:AlternateContent xmlns:mc="http://schemas.openxmlformats.org/markup-compatibility/2006" xmlns:a14="http://schemas.microsoft.com/office/drawing/2010/main">
        <mc:Choice Requires="a14">
          <p:sp>
            <p:nvSpPr>
              <p:cNvPr id="323" name="TextBox 322">
                <a:extLst>
                  <a:ext uri="{FF2B5EF4-FFF2-40B4-BE49-F238E27FC236}">
                    <a16:creationId xmlns:a16="http://schemas.microsoft.com/office/drawing/2014/main" id="{ACB89F36-1A25-4110-952A-F5108CD9FF2C}"/>
                  </a:ext>
                </a:extLst>
              </p:cNvPr>
              <p:cNvSpPr txBox="1"/>
              <p:nvPr/>
            </p:nvSpPr>
            <p:spPr>
              <a:xfrm>
                <a:off x="7039560" y="2560929"/>
                <a:ext cx="22193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smtClean="0">
                          <a:ln>
                            <a:noFill/>
                          </a:ln>
                          <a:solidFill>
                            <a:prstClr val="black"/>
                          </a:solidFill>
                          <a:effectLst/>
                          <a:uLnTx/>
                          <a:uFillTx/>
                          <a:latin typeface="Cambria Math" panose="02040503050406030204" pitchFamily="18" charset="0"/>
                          <a:ea typeface="+mn-ea"/>
                          <a:cs typeface="+mn-cs"/>
                        </a:rPr>
                        <m:t>𝑜</m:t>
                      </m:r>
                      <m:r>
                        <a:rPr kumimoji="0" lang="en-US" sz="2400" b="0" i="1" u="none" strike="noStrike" kern="1200" cap="none" spc="0" normalizeH="0" noProof="0" dirty="0" smtClean="0">
                          <a:ln>
                            <a:noFill/>
                          </a:ln>
                          <a:solidFill>
                            <a:prstClr val="black"/>
                          </a:solidFill>
                          <a:effectLst/>
                          <a:uLnTx/>
                          <a:uFillTx/>
                          <a:latin typeface="Cambria Math" panose="02040503050406030204" pitchFamily="18" charset="0"/>
                          <a:ea typeface="+mn-ea"/>
                          <a:cs typeface="+mn-cs"/>
                        </a:rPr>
                        <m:t>≤</m:t>
                      </m:r>
                      <m:r>
                        <a:rPr lang="en-IN" sz="2400" i="1" dirty="0">
                          <a:latin typeface="Cambria Math" panose="02040503050406030204" pitchFamily="18" charset="0"/>
                        </a:rPr>
                        <m:t>𝜙</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36</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323" name="TextBox 322">
                <a:extLst>
                  <a:ext uri="{FF2B5EF4-FFF2-40B4-BE49-F238E27FC236}">
                    <a16:creationId xmlns:a16="http://schemas.microsoft.com/office/drawing/2014/main" id="{ACB89F36-1A25-4110-952A-F5108CD9FF2C}"/>
                  </a:ext>
                </a:extLst>
              </p:cNvPr>
              <p:cNvSpPr txBox="1">
                <a:spLocks noRot="1" noChangeAspect="1" noMove="1" noResize="1" noEditPoints="1" noAdjustHandles="1" noChangeArrowheads="1" noChangeShapeType="1" noTextEdit="1"/>
              </p:cNvSpPr>
              <p:nvPr/>
            </p:nvSpPr>
            <p:spPr>
              <a:xfrm>
                <a:off x="7039560" y="2560929"/>
                <a:ext cx="2219375" cy="461665"/>
              </a:xfrm>
              <a:prstGeom prst="rect">
                <a:avLst/>
              </a:prstGeom>
              <a:blipFill>
                <a:blip r:embed="rId5"/>
                <a:stretch>
                  <a:fillRect l="-275"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36966B0-C73D-4926-9EC1-84DD001B6E1C}"/>
                  </a:ext>
                </a:extLst>
              </p:cNvPr>
              <p:cNvSpPr txBox="1"/>
              <p:nvPr/>
            </p:nvSpPr>
            <p:spPr>
              <a:xfrm>
                <a:off x="2327610" y="2553556"/>
                <a:ext cx="11193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𝜃</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smtClean="0">
                          <a:ln>
                            <a:noFill/>
                          </a:ln>
                          <a:solidFill>
                            <a:prstClr val="black"/>
                          </a:solidFill>
                          <a:effectLst/>
                          <a:uLnTx/>
                          <a:uFillTx/>
                          <a:latin typeface="Cambria Math" panose="02040503050406030204" pitchFamily="18" charset="0"/>
                          <a:ea typeface="+mn-ea"/>
                          <a:cs typeface="+mn-cs"/>
                        </a:rPr>
                        <m:t>𝑜</m:t>
                      </m:r>
                    </m:oMath>
                  </m:oMathPara>
                </a14:m>
                <a:endParaRPr lang="en-IN" sz="2400" dirty="0"/>
              </a:p>
            </p:txBody>
          </p:sp>
        </mc:Choice>
        <mc:Fallback xmlns="">
          <p:sp>
            <p:nvSpPr>
              <p:cNvPr id="167" name="TextBox 166">
                <a:extLst>
                  <a:ext uri="{FF2B5EF4-FFF2-40B4-BE49-F238E27FC236}">
                    <a16:creationId xmlns:a16="http://schemas.microsoft.com/office/drawing/2014/main" id="{E36966B0-C73D-4926-9EC1-84DD001B6E1C}"/>
                  </a:ext>
                </a:extLst>
              </p:cNvPr>
              <p:cNvSpPr txBox="1">
                <a:spLocks noRot="1" noChangeAspect="1" noMove="1" noResize="1" noEditPoints="1" noAdjustHandles="1" noChangeArrowheads="1" noChangeShapeType="1" noTextEdit="1"/>
              </p:cNvSpPr>
              <p:nvPr/>
            </p:nvSpPr>
            <p:spPr>
              <a:xfrm>
                <a:off x="2327610" y="2553556"/>
                <a:ext cx="1119322" cy="461665"/>
              </a:xfrm>
              <a:prstGeom prst="rect">
                <a:avLst/>
              </a:prstGeom>
              <a:blipFill>
                <a:blip r:embed="rId6"/>
                <a:stretch>
                  <a:fillRect/>
                </a:stretch>
              </a:blipFill>
            </p:spPr>
            <p:txBody>
              <a:bodyPr/>
              <a:lstStyle/>
              <a:p>
                <a:r>
                  <a:rPr lang="en-IN">
                    <a:noFill/>
                  </a:rPr>
                  <a:t> </a:t>
                </a:r>
              </a:p>
            </p:txBody>
          </p:sp>
        </mc:Fallback>
      </mc:AlternateContent>
      <p:grpSp>
        <p:nvGrpSpPr>
          <p:cNvPr id="43" name="Group 42">
            <a:extLst>
              <a:ext uri="{FF2B5EF4-FFF2-40B4-BE49-F238E27FC236}">
                <a16:creationId xmlns:a16="http://schemas.microsoft.com/office/drawing/2014/main" id="{3510CE7A-3B65-4745-82B4-3824E4397A64}"/>
              </a:ext>
            </a:extLst>
          </p:cNvPr>
          <p:cNvGrpSpPr/>
          <p:nvPr/>
        </p:nvGrpSpPr>
        <p:grpSpPr>
          <a:xfrm>
            <a:off x="5640652" y="2560929"/>
            <a:ext cx="1600291" cy="2744940"/>
            <a:chOff x="4690534" y="1861977"/>
            <a:chExt cx="1600291" cy="2744940"/>
          </a:xfrm>
        </p:grpSpPr>
        <p:grpSp>
          <p:nvGrpSpPr>
            <p:cNvPr id="34" name="Group 33">
              <a:extLst>
                <a:ext uri="{FF2B5EF4-FFF2-40B4-BE49-F238E27FC236}">
                  <a16:creationId xmlns:a16="http://schemas.microsoft.com/office/drawing/2014/main" id="{1C7BDD1C-4FDA-4C07-A24C-144683EE91FD}"/>
                </a:ext>
              </a:extLst>
            </p:cNvPr>
            <p:cNvGrpSpPr/>
            <p:nvPr/>
          </p:nvGrpSpPr>
          <p:grpSpPr>
            <a:xfrm>
              <a:off x="4690534" y="1861977"/>
              <a:ext cx="1600291" cy="2744940"/>
              <a:chOff x="5453696" y="1871921"/>
              <a:chExt cx="1999640" cy="2889683"/>
            </a:xfrm>
          </p:grpSpPr>
          <mc:AlternateContent xmlns:mc="http://schemas.openxmlformats.org/markup-compatibility/2006" xmlns:a14="http://schemas.microsoft.com/office/drawing/2010/main">
            <mc:Choice Requires="a14">
              <p:sp>
                <p:nvSpPr>
                  <p:cNvPr id="319" name="TextBox 318">
                    <a:extLst>
                      <a:ext uri="{FF2B5EF4-FFF2-40B4-BE49-F238E27FC236}">
                        <a16:creationId xmlns:a16="http://schemas.microsoft.com/office/drawing/2014/main" id="{E277A8C4-8079-4A60-A50B-A8F3ADB50462}"/>
                      </a:ext>
                    </a:extLst>
                  </p:cNvPr>
                  <p:cNvSpPr txBox="1"/>
                  <p:nvPr/>
                </p:nvSpPr>
                <p:spPr>
                  <a:xfrm>
                    <a:off x="5577637" y="1871921"/>
                    <a:ext cx="1759245" cy="48600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𝜙</m:t>
                          </m:r>
                          <m:r>
                            <a:rPr lang="en-US" sz="2400" i="1" dirty="0">
                              <a:solidFill>
                                <a:prstClr val="black"/>
                              </a:solidFill>
                              <a:latin typeface="Cambria Math" panose="02040503050406030204" pitchFamily="18" charset="0"/>
                            </a:rPr>
                            <m:t>=0</m:t>
                          </m:r>
                          <m:r>
                            <a:rPr lang="en-US" sz="2400" i="1" baseline="30000" dirty="0">
                              <a:solidFill>
                                <a:prstClr val="black"/>
                              </a:solidFill>
                              <a:latin typeface="Cambria Math" panose="02040503050406030204" pitchFamily="18" charset="0"/>
                            </a:rPr>
                            <m:t>𝑜</m:t>
                          </m:r>
                        </m:oMath>
                      </m:oMathPara>
                    </a14:m>
                    <a:endParaRPr lang="en-IN" sz="2400" dirty="0"/>
                  </a:p>
                </p:txBody>
              </p:sp>
            </mc:Choice>
            <mc:Fallback xmlns="">
              <p:sp>
                <p:nvSpPr>
                  <p:cNvPr id="319" name="TextBox 318">
                    <a:extLst>
                      <a:ext uri="{FF2B5EF4-FFF2-40B4-BE49-F238E27FC236}">
                        <a16:creationId xmlns:a16="http://schemas.microsoft.com/office/drawing/2014/main" id="{E277A8C4-8079-4A60-A50B-A8F3ADB50462}"/>
                      </a:ext>
                    </a:extLst>
                  </p:cNvPr>
                  <p:cNvSpPr txBox="1">
                    <a:spLocks noRot="1" noChangeAspect="1" noMove="1" noResize="1" noEditPoints="1" noAdjustHandles="1" noChangeArrowheads="1" noChangeShapeType="1" noTextEdit="1"/>
                  </p:cNvSpPr>
                  <p:nvPr/>
                </p:nvSpPr>
                <p:spPr>
                  <a:xfrm>
                    <a:off x="5577637" y="1871921"/>
                    <a:ext cx="1759245" cy="486009"/>
                  </a:xfrm>
                  <a:prstGeom prst="rect">
                    <a:avLst/>
                  </a:prstGeom>
                  <a:blipFill>
                    <a:blip r:embed="rId7"/>
                    <a:stretch>
                      <a:fillRect b="-17105"/>
                    </a:stretch>
                  </a:blipFill>
                </p:spPr>
                <p:txBody>
                  <a:bodyPr/>
                  <a:lstStyle/>
                  <a:p>
                    <a:r>
                      <a:rPr lang="en-IN">
                        <a:noFill/>
                      </a:rPr>
                      <a:t> </a:t>
                    </a:r>
                  </a:p>
                </p:txBody>
              </p:sp>
            </mc:Fallback>
          </mc:AlternateContent>
          <p:grpSp>
            <p:nvGrpSpPr>
              <p:cNvPr id="292" name="Group 291">
                <a:extLst>
                  <a:ext uri="{FF2B5EF4-FFF2-40B4-BE49-F238E27FC236}">
                    <a16:creationId xmlns:a16="http://schemas.microsoft.com/office/drawing/2014/main" id="{9C549BBE-4159-4B5B-BF2F-7C8729AE96BD}"/>
                  </a:ext>
                </a:extLst>
              </p:cNvPr>
              <p:cNvGrpSpPr/>
              <p:nvPr/>
            </p:nvGrpSpPr>
            <p:grpSpPr>
              <a:xfrm>
                <a:off x="5453696" y="2135640"/>
                <a:ext cx="1999640" cy="2625964"/>
                <a:chOff x="5569921" y="3089553"/>
                <a:chExt cx="1999640" cy="2625964"/>
              </a:xfrm>
            </p:grpSpPr>
            <p:grpSp>
              <p:nvGrpSpPr>
                <p:cNvPr id="293" name="Group 292">
                  <a:extLst>
                    <a:ext uri="{FF2B5EF4-FFF2-40B4-BE49-F238E27FC236}">
                      <a16:creationId xmlns:a16="http://schemas.microsoft.com/office/drawing/2014/main" id="{6931AAFC-6836-4789-A477-F8F055119A9F}"/>
                    </a:ext>
                  </a:extLst>
                </p:cNvPr>
                <p:cNvGrpSpPr/>
                <p:nvPr/>
              </p:nvGrpSpPr>
              <p:grpSpPr>
                <a:xfrm>
                  <a:off x="6133280" y="3581839"/>
                  <a:ext cx="899675" cy="2133678"/>
                  <a:chOff x="2858596" y="3266098"/>
                  <a:chExt cx="928761" cy="2380327"/>
                </a:xfrm>
              </p:grpSpPr>
              <p:cxnSp>
                <p:nvCxnSpPr>
                  <p:cNvPr id="315" name="Straight Connector 314">
                    <a:extLst>
                      <a:ext uri="{FF2B5EF4-FFF2-40B4-BE49-F238E27FC236}">
                        <a16:creationId xmlns:a16="http://schemas.microsoft.com/office/drawing/2014/main" id="{CBB01E02-687F-4185-80C1-435A3465D00A}"/>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1FDA027A-2884-45C2-90EE-ED5562E8DF43}"/>
                      </a:ext>
                    </a:extLst>
                  </p:cNvPr>
                  <p:cNvCxnSpPr>
                    <a:cxnSpLocks/>
                  </p:cNvCxnSpPr>
                  <p:nvPr/>
                </p:nvCxnSpPr>
                <p:spPr>
                  <a:xfrm>
                    <a:off x="3773263" y="3266098"/>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AF4407D-5A0D-46E5-9ABC-DDA3A847EE92}"/>
                      </a:ext>
                    </a:extLst>
                  </p:cNvPr>
                  <p:cNvCxnSpPr>
                    <a:cxnSpLocks/>
                  </p:cNvCxnSpPr>
                  <p:nvPr/>
                </p:nvCxnSpPr>
                <p:spPr>
                  <a:xfrm flipH="1">
                    <a:off x="2858596" y="3268941"/>
                    <a:ext cx="92876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96" name="TextBox 295">
                  <a:extLst>
                    <a:ext uri="{FF2B5EF4-FFF2-40B4-BE49-F238E27FC236}">
                      <a16:creationId xmlns:a16="http://schemas.microsoft.com/office/drawing/2014/main" id="{9630A882-17D4-435E-8A3B-C414F5CB79CF}"/>
                    </a:ext>
                  </a:extLst>
                </p:cNvPr>
                <p:cNvSpPr txBox="1"/>
                <p:nvPr/>
              </p:nvSpPr>
              <p:spPr>
                <a:xfrm>
                  <a:off x="6177887" y="3089553"/>
                  <a:ext cx="230350" cy="486009"/>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297" name="TextBox 296">
                  <a:extLst>
                    <a:ext uri="{FF2B5EF4-FFF2-40B4-BE49-F238E27FC236}">
                      <a16:creationId xmlns:a16="http://schemas.microsoft.com/office/drawing/2014/main" id="{4027E1C6-97E2-48C9-ABFD-58493986C835}"/>
                    </a:ext>
                  </a:extLst>
                </p:cNvPr>
                <p:cNvSpPr txBox="1"/>
                <p:nvPr/>
              </p:nvSpPr>
              <p:spPr>
                <a:xfrm>
                  <a:off x="5569921" y="4864167"/>
                  <a:ext cx="230350" cy="486009"/>
                </a:xfrm>
                <a:prstGeom prst="rect">
                  <a:avLst/>
                </a:prstGeom>
                <a:noFill/>
              </p:spPr>
              <p:txBody>
                <a:bodyPr wrap="square" rtlCol="0">
                  <a:spAutoFit/>
                </a:bodyPr>
                <a:lstStyle/>
                <a:p>
                  <a:r>
                    <a:rPr lang="en-US" sz="2400" dirty="0">
                      <a:solidFill>
                        <a:prstClr val="black"/>
                      </a:solidFill>
                    </a:rPr>
                    <a:t>z</a:t>
                  </a:r>
                  <a:endParaRPr lang="en-IN" sz="2400" dirty="0"/>
                </a:p>
              </p:txBody>
            </p:sp>
            <p:cxnSp>
              <p:nvCxnSpPr>
                <p:cNvPr id="299" name="Straight Connector 298">
                  <a:extLst>
                    <a:ext uri="{FF2B5EF4-FFF2-40B4-BE49-F238E27FC236}">
                      <a16:creationId xmlns:a16="http://schemas.microsoft.com/office/drawing/2014/main" id="{A79BCB1A-C2FD-4484-B79F-65C5C17B7EBA}"/>
                    </a:ext>
                  </a:extLst>
                </p:cNvPr>
                <p:cNvCxnSpPr>
                  <a:cxnSpLocks/>
                </p:cNvCxnSpPr>
                <p:nvPr/>
              </p:nvCxnSpPr>
              <p:spPr>
                <a:xfrm flipH="1">
                  <a:off x="6125844" y="5712398"/>
                  <a:ext cx="89967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5298A1-3A53-46CD-8FDB-26E38ED80FDA}"/>
                    </a:ext>
                  </a:extLst>
                </p:cNvPr>
                <p:cNvSpPr txBox="1"/>
                <p:nvPr/>
              </p:nvSpPr>
              <p:spPr>
                <a:xfrm>
                  <a:off x="7289717" y="4550383"/>
                  <a:ext cx="279844" cy="486009"/>
                </a:xfrm>
                <a:prstGeom prst="rect">
                  <a:avLst/>
                </a:prstGeom>
                <a:noFill/>
              </p:spPr>
              <p:txBody>
                <a:bodyPr wrap="square" rtlCol="0">
                  <a:spAutoFit/>
                </a:bodyPr>
                <a:lstStyle/>
                <a:p>
                  <a:r>
                    <a:rPr lang="en-US" sz="2400" dirty="0">
                      <a:solidFill>
                        <a:prstClr val="black"/>
                      </a:solidFill>
                    </a:rPr>
                    <a:t>x</a:t>
                  </a:r>
                  <a:endParaRPr lang="en-IN" sz="2400" dirty="0"/>
                </a:p>
              </p:txBody>
            </p:sp>
          </p:grpSp>
        </p:grpSp>
        <p:grpSp>
          <p:nvGrpSpPr>
            <p:cNvPr id="440" name="Group 439">
              <a:extLst>
                <a:ext uri="{FF2B5EF4-FFF2-40B4-BE49-F238E27FC236}">
                  <a16:creationId xmlns:a16="http://schemas.microsoft.com/office/drawing/2014/main" id="{E5C3D90E-B960-4E19-A4C2-701C118AD650}"/>
                </a:ext>
              </a:extLst>
            </p:cNvPr>
            <p:cNvGrpSpPr/>
            <p:nvPr/>
          </p:nvGrpSpPr>
          <p:grpSpPr>
            <a:xfrm>
              <a:off x="5857984" y="4039899"/>
              <a:ext cx="266286" cy="514851"/>
              <a:chOff x="7751599" y="1122188"/>
              <a:chExt cx="266286" cy="514851"/>
            </a:xfrm>
          </p:grpSpPr>
          <p:sp>
            <p:nvSpPr>
              <p:cNvPr id="441" name="Oval 440">
                <a:extLst>
                  <a:ext uri="{FF2B5EF4-FFF2-40B4-BE49-F238E27FC236}">
                    <a16:creationId xmlns:a16="http://schemas.microsoft.com/office/drawing/2014/main" id="{EB16378A-A846-4CAD-B1DF-C9562AB5B9E3}"/>
                  </a:ext>
                </a:extLst>
              </p:cNvPr>
              <p:cNvSpPr/>
              <p:nvPr/>
            </p:nvSpPr>
            <p:spPr>
              <a:xfrm>
                <a:off x="7811106" y="1122188"/>
                <a:ext cx="206779" cy="2512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2" name="TextBox 441">
                <a:extLst>
                  <a:ext uri="{FF2B5EF4-FFF2-40B4-BE49-F238E27FC236}">
                    <a16:creationId xmlns:a16="http://schemas.microsoft.com/office/drawing/2014/main" id="{2265BECF-C6D5-4BC0-97DE-5D0FB542DCDC}"/>
                  </a:ext>
                </a:extLst>
              </p:cNvPr>
              <p:cNvSpPr txBox="1"/>
              <p:nvPr/>
            </p:nvSpPr>
            <p:spPr>
              <a:xfrm>
                <a:off x="7751599" y="1378578"/>
                <a:ext cx="168047" cy="258461"/>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mn-lt"/>
                    <a:ea typeface="+mn-ea"/>
                    <a:cs typeface="+mn-cs"/>
                  </a:rPr>
                  <a:t>M</a:t>
                </a:r>
                <a:endParaRPr lang="en-IN" sz="2400" dirty="0"/>
              </a:p>
            </p:txBody>
          </p:sp>
          <p:sp>
            <p:nvSpPr>
              <p:cNvPr id="443" name="Oval 442">
                <a:extLst>
                  <a:ext uri="{FF2B5EF4-FFF2-40B4-BE49-F238E27FC236}">
                    <a16:creationId xmlns:a16="http://schemas.microsoft.com/office/drawing/2014/main" id="{45E7E6F5-634B-4B3B-9D52-4958EBFF22A4}"/>
                  </a:ext>
                </a:extLst>
              </p:cNvPr>
              <p:cNvSpPr/>
              <p:nvPr/>
            </p:nvSpPr>
            <p:spPr>
              <a:xfrm>
                <a:off x="7870013" y="1200919"/>
                <a:ext cx="78031" cy="8735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57" name="Group 456">
              <a:extLst>
                <a:ext uri="{FF2B5EF4-FFF2-40B4-BE49-F238E27FC236}">
                  <a16:creationId xmlns:a16="http://schemas.microsoft.com/office/drawing/2014/main" id="{A2B1D23E-C9DF-41B4-866F-C916EEAAAD45}"/>
                </a:ext>
              </a:extLst>
            </p:cNvPr>
            <p:cNvGrpSpPr/>
            <p:nvPr/>
          </p:nvGrpSpPr>
          <p:grpSpPr>
            <a:xfrm>
              <a:off x="5921395" y="2426879"/>
              <a:ext cx="168047" cy="692784"/>
              <a:chOff x="3682846" y="4142064"/>
              <a:chExt cx="209983" cy="729315"/>
            </a:xfrm>
          </p:grpSpPr>
          <p:cxnSp>
            <p:nvCxnSpPr>
              <p:cNvPr id="458" name="Straight Arrow Connector 457">
                <a:extLst>
                  <a:ext uri="{FF2B5EF4-FFF2-40B4-BE49-F238E27FC236}">
                    <a16:creationId xmlns:a16="http://schemas.microsoft.com/office/drawing/2014/main" id="{02033FFE-9F24-414A-976A-05903EF2512E}"/>
                  </a:ext>
                </a:extLst>
              </p:cNvPr>
              <p:cNvCxnSpPr>
                <a:cxnSpLocks/>
              </p:cNvCxnSpPr>
              <p:nvPr/>
            </p:nvCxnSpPr>
            <p:spPr>
              <a:xfrm flipV="1">
                <a:off x="3721647" y="4142064"/>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9" name="TextBox 458">
                <a:extLst>
                  <a:ext uri="{FF2B5EF4-FFF2-40B4-BE49-F238E27FC236}">
                    <a16:creationId xmlns:a16="http://schemas.microsoft.com/office/drawing/2014/main" id="{5E399975-C9F2-4C99-9FFF-9D61B6D17BF6}"/>
                  </a:ext>
                </a:extLst>
              </p:cNvPr>
              <p:cNvSpPr txBox="1"/>
              <p:nvPr/>
            </p:nvSpPr>
            <p:spPr>
              <a:xfrm>
                <a:off x="3682846" y="4272379"/>
                <a:ext cx="209983" cy="421208"/>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p:nvGrpSpPr>
            <p:cNvPr id="40" name="Group 39">
              <a:extLst>
                <a:ext uri="{FF2B5EF4-FFF2-40B4-BE49-F238E27FC236}">
                  <a16:creationId xmlns:a16="http://schemas.microsoft.com/office/drawing/2014/main" id="{4043F47D-938B-4CC5-B3C0-05422544EFF6}"/>
                </a:ext>
              </a:extLst>
            </p:cNvPr>
            <p:cNvGrpSpPr/>
            <p:nvPr/>
          </p:nvGrpSpPr>
          <p:grpSpPr>
            <a:xfrm>
              <a:off x="4895180" y="2444884"/>
              <a:ext cx="1237823" cy="1584540"/>
              <a:chOff x="1547507" y="466294"/>
              <a:chExt cx="1237823" cy="1584540"/>
            </a:xfrm>
          </p:grpSpPr>
          <p:cxnSp>
            <p:nvCxnSpPr>
              <p:cNvPr id="471" name="Straight Arrow Connector 470">
                <a:extLst>
                  <a:ext uri="{FF2B5EF4-FFF2-40B4-BE49-F238E27FC236}">
                    <a16:creationId xmlns:a16="http://schemas.microsoft.com/office/drawing/2014/main" id="{0489172C-5B8B-42F4-9E72-6DA6E4A6EF20}"/>
                  </a:ext>
                </a:extLst>
              </p:cNvPr>
              <p:cNvCxnSpPr>
                <a:cxnSpLocks/>
              </p:cNvCxnSpPr>
              <p:nvPr/>
            </p:nvCxnSpPr>
            <p:spPr>
              <a:xfrm flipH="1" flipV="1">
                <a:off x="2120289" y="466294"/>
                <a:ext cx="17864" cy="129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C7051181-C289-41C3-B3A5-8028A8E62E2A}"/>
                  </a:ext>
                </a:extLst>
              </p:cNvPr>
              <p:cNvCxnSpPr>
                <a:cxnSpLocks/>
              </p:cNvCxnSpPr>
              <p:nvPr/>
            </p:nvCxnSpPr>
            <p:spPr>
              <a:xfrm flipH="1">
                <a:off x="1547507" y="1769072"/>
                <a:ext cx="580437" cy="2817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56D2AC1F-92B2-46D4-BFBF-8CAFF0500DAB}"/>
                  </a:ext>
                </a:extLst>
              </p:cNvPr>
              <p:cNvCxnSpPr>
                <a:cxnSpLocks/>
              </p:cNvCxnSpPr>
              <p:nvPr/>
            </p:nvCxnSpPr>
            <p:spPr>
              <a:xfrm>
                <a:off x="2117674" y="1769072"/>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508" name="Rectangle 507">
              <a:extLst>
                <a:ext uri="{FF2B5EF4-FFF2-40B4-BE49-F238E27FC236}">
                  <a16:creationId xmlns:a16="http://schemas.microsoft.com/office/drawing/2014/main" id="{615EBE3A-0D06-4680-ABCC-E5C6F32FC1B1}"/>
                </a:ext>
              </a:extLst>
            </p:cNvPr>
            <p:cNvSpPr/>
            <p:nvPr/>
          </p:nvSpPr>
          <p:spPr>
            <a:xfrm>
              <a:off x="5234524" y="3614305"/>
              <a:ext cx="540000" cy="270000"/>
            </a:xfrm>
            <a:prstGeom prst="rect">
              <a:avLst/>
            </a:prstGeom>
            <a:solidFill>
              <a:schemeClr val="tx1">
                <a:lumMod val="65000"/>
                <a:lumOff val="35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37" name="Group 236">
            <a:extLst>
              <a:ext uri="{FF2B5EF4-FFF2-40B4-BE49-F238E27FC236}">
                <a16:creationId xmlns:a16="http://schemas.microsoft.com/office/drawing/2014/main" id="{E0E02A8D-2EE0-44CF-8902-F074B4844B95}"/>
              </a:ext>
            </a:extLst>
          </p:cNvPr>
          <p:cNvGrpSpPr/>
          <p:nvPr/>
        </p:nvGrpSpPr>
        <p:grpSpPr>
          <a:xfrm>
            <a:off x="7405628" y="2834479"/>
            <a:ext cx="1547395" cy="2461172"/>
            <a:chOff x="6334719" y="2200341"/>
            <a:chExt cx="1547395" cy="2461172"/>
          </a:xfrm>
        </p:grpSpPr>
        <p:grpSp>
          <p:nvGrpSpPr>
            <p:cNvPr id="238" name="Group 237">
              <a:extLst>
                <a:ext uri="{FF2B5EF4-FFF2-40B4-BE49-F238E27FC236}">
                  <a16:creationId xmlns:a16="http://schemas.microsoft.com/office/drawing/2014/main" id="{5A0A2BFC-6633-4F60-AE57-69B734D8F2D6}"/>
                </a:ext>
              </a:extLst>
            </p:cNvPr>
            <p:cNvGrpSpPr/>
            <p:nvPr/>
          </p:nvGrpSpPr>
          <p:grpSpPr>
            <a:xfrm>
              <a:off x="6334719" y="2200341"/>
              <a:ext cx="1547395" cy="2461172"/>
              <a:chOff x="3971761" y="3109006"/>
              <a:chExt cx="1861424" cy="2592301"/>
            </a:xfrm>
          </p:grpSpPr>
          <p:sp>
            <p:nvSpPr>
              <p:cNvPr id="267" name="TextBox 266">
                <a:extLst>
                  <a:ext uri="{FF2B5EF4-FFF2-40B4-BE49-F238E27FC236}">
                    <a16:creationId xmlns:a16="http://schemas.microsoft.com/office/drawing/2014/main" id="{B96565EA-5AD7-4E70-B64C-F976E5864211}"/>
                  </a:ext>
                </a:extLst>
              </p:cNvPr>
              <p:cNvSpPr txBox="1"/>
              <p:nvPr/>
            </p:nvSpPr>
            <p:spPr>
              <a:xfrm>
                <a:off x="3971761" y="4862233"/>
                <a:ext cx="230351" cy="486262"/>
              </a:xfrm>
              <a:prstGeom prst="rect">
                <a:avLst/>
              </a:prstGeom>
              <a:noFill/>
            </p:spPr>
            <p:txBody>
              <a:bodyPr wrap="square" rtlCol="0">
                <a:spAutoFit/>
              </a:bodyPr>
              <a:lstStyle/>
              <a:p>
                <a:r>
                  <a:rPr lang="en-US" sz="2400" dirty="0">
                    <a:solidFill>
                      <a:prstClr val="black"/>
                    </a:solidFill>
                  </a:rPr>
                  <a:t>z</a:t>
                </a:r>
                <a:endParaRPr lang="en-IN" sz="2400" dirty="0"/>
              </a:p>
            </p:txBody>
          </p:sp>
          <p:grpSp>
            <p:nvGrpSpPr>
              <p:cNvPr id="268" name="Group 267">
                <a:extLst>
                  <a:ext uri="{FF2B5EF4-FFF2-40B4-BE49-F238E27FC236}">
                    <a16:creationId xmlns:a16="http://schemas.microsoft.com/office/drawing/2014/main" id="{5E70C050-6D85-43BB-B81F-872D9D5DEC53}"/>
                  </a:ext>
                </a:extLst>
              </p:cNvPr>
              <p:cNvGrpSpPr/>
              <p:nvPr/>
            </p:nvGrpSpPr>
            <p:grpSpPr>
              <a:xfrm>
                <a:off x="4497444" y="3109006"/>
                <a:ext cx="1335741" cy="2592301"/>
                <a:chOff x="4186517" y="3099730"/>
                <a:chExt cx="1335741" cy="2592301"/>
              </a:xfrm>
            </p:grpSpPr>
            <p:grpSp>
              <p:nvGrpSpPr>
                <p:cNvPr id="269" name="Group 268">
                  <a:extLst>
                    <a:ext uri="{FF2B5EF4-FFF2-40B4-BE49-F238E27FC236}">
                      <a16:creationId xmlns:a16="http://schemas.microsoft.com/office/drawing/2014/main" id="{C83723B0-4530-4D1F-9563-0158C22F294E}"/>
                    </a:ext>
                  </a:extLst>
                </p:cNvPr>
                <p:cNvGrpSpPr/>
                <p:nvPr/>
              </p:nvGrpSpPr>
              <p:grpSpPr>
                <a:xfrm>
                  <a:off x="4186517" y="3547562"/>
                  <a:ext cx="866118" cy="2137093"/>
                  <a:chOff x="2858596" y="3262288"/>
                  <a:chExt cx="894119" cy="2384137"/>
                </a:xfrm>
              </p:grpSpPr>
              <p:cxnSp>
                <p:nvCxnSpPr>
                  <p:cNvPr id="273" name="Straight Connector 272">
                    <a:extLst>
                      <a:ext uri="{FF2B5EF4-FFF2-40B4-BE49-F238E27FC236}">
                        <a16:creationId xmlns:a16="http://schemas.microsoft.com/office/drawing/2014/main" id="{90A58F11-AE74-47A6-A49A-316F089B5A2C}"/>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79E3838E-DC5E-4FA3-83F6-1B8D143199E5}"/>
                      </a:ext>
                    </a:extLst>
                  </p:cNvPr>
                  <p:cNvCxnSpPr>
                    <a:cxnSpLocks/>
                  </p:cNvCxnSpPr>
                  <p:nvPr/>
                </p:nvCxnSpPr>
                <p:spPr>
                  <a:xfrm>
                    <a:off x="3739160" y="3262288"/>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4B56CA2-BB87-43B7-B3D7-F5795926E1D0}"/>
                      </a:ext>
                    </a:extLst>
                  </p:cNvPr>
                  <p:cNvCxnSpPr>
                    <a:cxnSpLocks/>
                  </p:cNvCxnSpPr>
                  <p:nvPr/>
                </p:nvCxnSpPr>
                <p:spPr>
                  <a:xfrm flipH="1">
                    <a:off x="2858596" y="3268941"/>
                    <a:ext cx="89411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0" name="TextBox 269">
                  <a:extLst>
                    <a:ext uri="{FF2B5EF4-FFF2-40B4-BE49-F238E27FC236}">
                      <a16:creationId xmlns:a16="http://schemas.microsoft.com/office/drawing/2014/main" id="{01F1A9C5-E5EA-480B-A212-76105C575940}"/>
                    </a:ext>
                  </a:extLst>
                </p:cNvPr>
                <p:cNvSpPr txBox="1"/>
                <p:nvPr/>
              </p:nvSpPr>
              <p:spPr>
                <a:xfrm>
                  <a:off x="4225146" y="3099730"/>
                  <a:ext cx="230351" cy="486262"/>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271" name="TextBox 270">
                  <a:extLst>
                    <a:ext uri="{FF2B5EF4-FFF2-40B4-BE49-F238E27FC236}">
                      <a16:creationId xmlns:a16="http://schemas.microsoft.com/office/drawing/2014/main" id="{DF28B993-5948-4E9D-BF43-3BA7A50F5504}"/>
                    </a:ext>
                  </a:extLst>
                </p:cNvPr>
                <p:cNvSpPr txBox="1"/>
                <p:nvPr/>
              </p:nvSpPr>
              <p:spPr>
                <a:xfrm>
                  <a:off x="5291907" y="4489065"/>
                  <a:ext cx="230351" cy="486262"/>
                </a:xfrm>
                <a:prstGeom prst="rect">
                  <a:avLst/>
                </a:prstGeom>
                <a:noFill/>
              </p:spPr>
              <p:txBody>
                <a:bodyPr wrap="square" rtlCol="0">
                  <a:spAutoFit/>
                </a:bodyPr>
                <a:lstStyle/>
                <a:p>
                  <a:r>
                    <a:rPr lang="en-US" sz="2400" dirty="0">
                      <a:solidFill>
                        <a:prstClr val="black"/>
                      </a:solidFill>
                    </a:rPr>
                    <a:t>x</a:t>
                  </a:r>
                  <a:endParaRPr lang="en-IN" sz="2400" dirty="0"/>
                </a:p>
              </p:txBody>
            </p:sp>
            <p:cxnSp>
              <p:nvCxnSpPr>
                <p:cNvPr id="272" name="Straight Connector 271">
                  <a:extLst>
                    <a:ext uri="{FF2B5EF4-FFF2-40B4-BE49-F238E27FC236}">
                      <a16:creationId xmlns:a16="http://schemas.microsoft.com/office/drawing/2014/main" id="{C5659268-6C8E-46B6-91D3-C144B4D3356B}"/>
                    </a:ext>
                  </a:extLst>
                </p:cNvPr>
                <p:cNvCxnSpPr>
                  <a:cxnSpLocks/>
                </p:cNvCxnSpPr>
                <p:nvPr/>
              </p:nvCxnSpPr>
              <p:spPr>
                <a:xfrm flipH="1">
                  <a:off x="4188505" y="5692031"/>
                  <a:ext cx="86611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39" name="Group 238">
              <a:extLst>
                <a:ext uri="{FF2B5EF4-FFF2-40B4-BE49-F238E27FC236}">
                  <a16:creationId xmlns:a16="http://schemas.microsoft.com/office/drawing/2014/main" id="{9F35035A-F843-4FEF-95D1-79A84348C09B}"/>
                </a:ext>
              </a:extLst>
            </p:cNvPr>
            <p:cNvGrpSpPr/>
            <p:nvPr/>
          </p:nvGrpSpPr>
          <p:grpSpPr>
            <a:xfrm>
              <a:off x="7480803" y="4073738"/>
              <a:ext cx="266286" cy="514851"/>
              <a:chOff x="7751598" y="1047014"/>
              <a:chExt cx="266286" cy="514851"/>
            </a:xfrm>
          </p:grpSpPr>
          <p:sp>
            <p:nvSpPr>
              <p:cNvPr id="249" name="Oval 248">
                <a:extLst>
                  <a:ext uri="{FF2B5EF4-FFF2-40B4-BE49-F238E27FC236}">
                    <a16:creationId xmlns:a16="http://schemas.microsoft.com/office/drawing/2014/main" id="{78102715-152D-4596-8EBE-8F8D5BBD6577}"/>
                  </a:ext>
                </a:extLst>
              </p:cNvPr>
              <p:cNvSpPr/>
              <p:nvPr/>
            </p:nvSpPr>
            <p:spPr>
              <a:xfrm>
                <a:off x="7811105" y="1047014"/>
                <a:ext cx="206779" cy="2512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 name="TextBox 251">
                <a:extLst>
                  <a:ext uri="{FF2B5EF4-FFF2-40B4-BE49-F238E27FC236}">
                    <a16:creationId xmlns:a16="http://schemas.microsoft.com/office/drawing/2014/main" id="{70EF8AD0-7EEA-4182-86BC-2901A47193AE}"/>
                  </a:ext>
                </a:extLst>
              </p:cNvPr>
              <p:cNvSpPr txBox="1"/>
              <p:nvPr/>
            </p:nvSpPr>
            <p:spPr>
              <a:xfrm>
                <a:off x="7751598" y="1303404"/>
                <a:ext cx="168047" cy="258461"/>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mn-lt"/>
                    <a:ea typeface="+mn-ea"/>
                    <a:cs typeface="+mn-cs"/>
                  </a:rPr>
                  <a:t>M</a:t>
                </a:r>
                <a:endParaRPr lang="en-IN" sz="2400" dirty="0"/>
              </a:p>
            </p:txBody>
          </p:sp>
          <p:sp>
            <p:nvSpPr>
              <p:cNvPr id="266" name="Oval 265">
                <a:extLst>
                  <a:ext uri="{FF2B5EF4-FFF2-40B4-BE49-F238E27FC236}">
                    <a16:creationId xmlns:a16="http://schemas.microsoft.com/office/drawing/2014/main" id="{B7AF9D4B-C03B-4D0A-BAF7-7AC06870AAF7}"/>
                  </a:ext>
                </a:extLst>
              </p:cNvPr>
              <p:cNvSpPr/>
              <p:nvPr/>
            </p:nvSpPr>
            <p:spPr>
              <a:xfrm>
                <a:off x="7871768" y="1122908"/>
                <a:ext cx="78031" cy="8735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40" name="Group 239">
              <a:extLst>
                <a:ext uri="{FF2B5EF4-FFF2-40B4-BE49-F238E27FC236}">
                  <a16:creationId xmlns:a16="http://schemas.microsoft.com/office/drawing/2014/main" id="{49CA4675-FA53-42C0-8DDF-4ED70E6F6DA8}"/>
                </a:ext>
              </a:extLst>
            </p:cNvPr>
            <p:cNvGrpSpPr/>
            <p:nvPr/>
          </p:nvGrpSpPr>
          <p:grpSpPr>
            <a:xfrm>
              <a:off x="7542359" y="2332346"/>
              <a:ext cx="168047" cy="692784"/>
              <a:chOff x="3330055" y="4141614"/>
              <a:chExt cx="209983" cy="729315"/>
            </a:xfrm>
          </p:grpSpPr>
          <p:cxnSp>
            <p:nvCxnSpPr>
              <p:cNvPr id="247" name="Straight Arrow Connector 246">
                <a:extLst>
                  <a:ext uri="{FF2B5EF4-FFF2-40B4-BE49-F238E27FC236}">
                    <a16:creationId xmlns:a16="http://schemas.microsoft.com/office/drawing/2014/main" id="{64E508C8-D1F5-4C13-B8BF-96A5F600C8DE}"/>
                  </a:ext>
                </a:extLst>
              </p:cNvPr>
              <p:cNvCxnSpPr>
                <a:cxnSpLocks/>
              </p:cNvCxnSpPr>
              <p:nvPr/>
            </p:nvCxnSpPr>
            <p:spPr>
              <a:xfrm flipV="1">
                <a:off x="3368857" y="4141614"/>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CDC5B427-A9CA-474B-94A5-23EDABD2ABA3}"/>
                  </a:ext>
                </a:extLst>
              </p:cNvPr>
              <p:cNvSpPr txBox="1"/>
              <p:nvPr/>
            </p:nvSpPr>
            <p:spPr>
              <a:xfrm>
                <a:off x="3330055" y="4271929"/>
                <a:ext cx="209983" cy="421208"/>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cxnSp>
          <p:nvCxnSpPr>
            <p:cNvPr id="241" name="Straight Arrow Connector 240">
              <a:extLst>
                <a:ext uri="{FF2B5EF4-FFF2-40B4-BE49-F238E27FC236}">
                  <a16:creationId xmlns:a16="http://schemas.microsoft.com/office/drawing/2014/main" id="{B7879AB3-05ED-4F47-BE2E-69865C0797C4}"/>
                </a:ext>
              </a:extLst>
            </p:cNvPr>
            <p:cNvCxnSpPr>
              <a:cxnSpLocks/>
            </p:cNvCxnSpPr>
            <p:nvPr/>
          </p:nvCxnSpPr>
          <p:spPr>
            <a:xfrm flipH="1" flipV="1">
              <a:off x="7114877" y="2477235"/>
              <a:ext cx="17864" cy="129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AE8A7E98-5550-4334-A2F5-3079F3075E0E}"/>
                </a:ext>
              </a:extLst>
            </p:cNvPr>
            <p:cNvCxnSpPr>
              <a:cxnSpLocks/>
            </p:cNvCxnSpPr>
            <p:nvPr/>
          </p:nvCxnSpPr>
          <p:spPr>
            <a:xfrm flipH="1">
              <a:off x="6546370" y="3780479"/>
              <a:ext cx="580437" cy="2817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56FD8F11-76D7-40D0-BA4A-384468485AB4}"/>
                </a:ext>
              </a:extLst>
            </p:cNvPr>
            <p:cNvCxnSpPr>
              <a:cxnSpLocks/>
            </p:cNvCxnSpPr>
            <p:nvPr/>
          </p:nvCxnSpPr>
          <p:spPr>
            <a:xfrm>
              <a:off x="7112762" y="3780476"/>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F3550F7E-00BD-4358-A4D7-241077294075}"/>
                </a:ext>
              </a:extLst>
            </p:cNvPr>
            <p:cNvSpPr/>
            <p:nvPr/>
          </p:nvSpPr>
          <p:spPr>
            <a:xfrm rot="8100000">
              <a:off x="6872325" y="3660555"/>
              <a:ext cx="539998" cy="270002"/>
            </a:xfrm>
            <a:prstGeom prst="rect">
              <a:avLst/>
            </a:prstGeom>
            <a:solidFill>
              <a:schemeClr val="tx1">
                <a:lumMod val="65000"/>
                <a:lumOff val="35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4EDE6D58-687C-4F1D-B019-BA4A31DF7EE0}"/>
                  </a:ext>
                </a:extLst>
              </p:cNvPr>
              <p:cNvSpPr txBox="1"/>
              <p:nvPr/>
            </p:nvSpPr>
            <p:spPr>
              <a:xfrm>
                <a:off x="3629740" y="2557971"/>
                <a:ext cx="228176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smtClean="0">
                          <a:ln>
                            <a:noFill/>
                          </a:ln>
                          <a:solidFill>
                            <a:prstClr val="black"/>
                          </a:solidFill>
                          <a:effectLst/>
                          <a:uLnTx/>
                          <a:uFillTx/>
                          <a:latin typeface="Cambria Math" panose="02040503050406030204" pitchFamily="18" charset="0"/>
                          <a:ea typeface="+mn-ea"/>
                          <a:cs typeface="+mn-cs"/>
                        </a:rPr>
                        <m:t>𝑜</m:t>
                      </m:r>
                      <m:r>
                        <a:rPr kumimoji="0" lang="en-US" sz="2400" b="0" i="1" u="none" strike="noStrike" kern="1200" cap="none" spc="0" normalizeH="0" noProof="0" dirty="0" smtClean="0">
                          <a:ln>
                            <a:noFill/>
                          </a:ln>
                          <a:solidFill>
                            <a:prstClr val="black"/>
                          </a:solidFill>
                          <a:effectLst/>
                          <a:uLnTx/>
                          <a:uFillTx/>
                          <a:latin typeface="Cambria Math" panose="02040503050406030204" pitchFamily="18" charset="0"/>
                          <a:ea typeface="+mn-ea"/>
                          <a:cs typeface="+mn-cs"/>
                        </a:rPr>
                        <m:t>≤</m:t>
                      </m:r>
                      <m:r>
                        <a:rPr lang="en-US" sz="2400" i="1" dirty="0">
                          <a:solidFill>
                            <a:prstClr val="black"/>
                          </a:solidFill>
                          <a:latin typeface="Cambria Math" panose="02040503050406030204" pitchFamily="18" charset="0"/>
                        </a:rPr>
                        <m:t>𝜃</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18</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283" name="TextBox 282">
                <a:extLst>
                  <a:ext uri="{FF2B5EF4-FFF2-40B4-BE49-F238E27FC236}">
                    <a16:creationId xmlns:a16="http://schemas.microsoft.com/office/drawing/2014/main" id="{4EDE6D58-687C-4F1D-B019-BA4A31DF7EE0}"/>
                  </a:ext>
                </a:extLst>
              </p:cNvPr>
              <p:cNvSpPr txBox="1">
                <a:spLocks noRot="1" noChangeAspect="1" noMove="1" noResize="1" noEditPoints="1" noAdjustHandles="1" noChangeArrowheads="1" noChangeShapeType="1" noTextEdit="1"/>
              </p:cNvSpPr>
              <p:nvPr/>
            </p:nvSpPr>
            <p:spPr>
              <a:xfrm>
                <a:off x="3629740" y="2557971"/>
                <a:ext cx="2281769" cy="461665"/>
              </a:xfrm>
              <a:prstGeom prst="rect">
                <a:avLst/>
              </a:prstGeom>
              <a:blipFill>
                <a:blip r:embed="rId8"/>
                <a:stretch>
                  <a:fillRect/>
                </a:stretch>
              </a:blipFill>
            </p:spPr>
            <p:txBody>
              <a:bodyPr/>
              <a:lstStyle/>
              <a:p>
                <a:r>
                  <a:rPr lang="en-IN">
                    <a:noFill/>
                  </a:rPr>
                  <a:t> </a:t>
                </a:r>
              </a:p>
            </p:txBody>
          </p:sp>
        </mc:Fallback>
      </mc:AlternateContent>
      <p:grpSp>
        <p:nvGrpSpPr>
          <p:cNvPr id="133" name="Group 132">
            <a:extLst>
              <a:ext uri="{FF2B5EF4-FFF2-40B4-BE49-F238E27FC236}">
                <a16:creationId xmlns:a16="http://schemas.microsoft.com/office/drawing/2014/main" id="{FF88AD73-714F-474A-AF0D-CFEB572FA44E}"/>
              </a:ext>
            </a:extLst>
          </p:cNvPr>
          <p:cNvGrpSpPr/>
          <p:nvPr/>
        </p:nvGrpSpPr>
        <p:grpSpPr>
          <a:xfrm>
            <a:off x="2606581" y="695135"/>
            <a:ext cx="5012860" cy="1957599"/>
            <a:chOff x="1950393" y="723401"/>
            <a:chExt cx="5012860" cy="1957599"/>
          </a:xfrm>
        </p:grpSpPr>
        <p:grpSp>
          <p:nvGrpSpPr>
            <p:cNvPr id="136" name="Group 135">
              <a:extLst>
                <a:ext uri="{FF2B5EF4-FFF2-40B4-BE49-F238E27FC236}">
                  <a16:creationId xmlns:a16="http://schemas.microsoft.com/office/drawing/2014/main" id="{B60290FE-0F8C-4EF6-89C9-A5163839D65B}"/>
                </a:ext>
              </a:extLst>
            </p:cNvPr>
            <p:cNvGrpSpPr/>
            <p:nvPr/>
          </p:nvGrpSpPr>
          <p:grpSpPr>
            <a:xfrm>
              <a:off x="2198571" y="811348"/>
              <a:ext cx="2143056" cy="1869652"/>
              <a:chOff x="4522454" y="3848167"/>
              <a:chExt cx="3768981" cy="2925973"/>
            </a:xfrm>
          </p:grpSpPr>
          <p:grpSp>
            <p:nvGrpSpPr>
              <p:cNvPr id="145" name="Group 144">
                <a:extLst>
                  <a:ext uri="{FF2B5EF4-FFF2-40B4-BE49-F238E27FC236}">
                    <a16:creationId xmlns:a16="http://schemas.microsoft.com/office/drawing/2014/main" id="{95ECA17F-631F-4A3D-AEB3-9582A1EF1F52}"/>
                  </a:ext>
                </a:extLst>
              </p:cNvPr>
              <p:cNvGrpSpPr/>
              <p:nvPr/>
            </p:nvGrpSpPr>
            <p:grpSpPr>
              <a:xfrm>
                <a:off x="4787442" y="3848167"/>
                <a:ext cx="3503993" cy="2669491"/>
                <a:chOff x="4807447" y="3965698"/>
                <a:chExt cx="3503993" cy="2669491"/>
              </a:xfrm>
            </p:grpSpPr>
            <p:grpSp>
              <p:nvGrpSpPr>
                <p:cNvPr id="148" name="Group 147">
                  <a:extLst>
                    <a:ext uri="{FF2B5EF4-FFF2-40B4-BE49-F238E27FC236}">
                      <a16:creationId xmlns:a16="http://schemas.microsoft.com/office/drawing/2014/main" id="{3B0F21F6-0330-4906-A96C-C3730D908E40}"/>
                    </a:ext>
                  </a:extLst>
                </p:cNvPr>
                <p:cNvGrpSpPr/>
                <p:nvPr/>
              </p:nvGrpSpPr>
              <p:grpSpPr>
                <a:xfrm>
                  <a:off x="4807447" y="3965698"/>
                  <a:ext cx="3503993" cy="2669491"/>
                  <a:chOff x="4807447" y="3965698"/>
                  <a:chExt cx="3503993" cy="2669491"/>
                </a:xfrm>
              </p:grpSpPr>
              <p:pic>
                <p:nvPicPr>
                  <p:cNvPr id="151" name="Content Placeholder 7">
                    <a:extLst>
                      <a:ext uri="{FF2B5EF4-FFF2-40B4-BE49-F238E27FC236}">
                        <a16:creationId xmlns:a16="http://schemas.microsoft.com/office/drawing/2014/main" id="{4BCD7A3A-9790-42B8-A8DE-DA28254AD9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7447" y="3965698"/>
                    <a:ext cx="3503993" cy="2669491"/>
                  </a:xfrm>
                  <a:prstGeom prst="rect">
                    <a:avLst/>
                  </a:prstGeom>
                </p:spPr>
              </p:pic>
              <p:sp>
                <p:nvSpPr>
                  <p:cNvPr id="152" name="Freeform: Shape 151">
                    <a:extLst>
                      <a:ext uri="{FF2B5EF4-FFF2-40B4-BE49-F238E27FC236}">
                        <a16:creationId xmlns:a16="http://schemas.microsoft.com/office/drawing/2014/main" id="{3FC393D0-70B6-4A7F-A947-8ACD24ECB6CC}"/>
                      </a:ext>
                    </a:extLst>
                  </p:cNvPr>
                  <p:cNvSpPr/>
                  <p:nvPr/>
                </p:nvSpPr>
                <p:spPr>
                  <a:xfrm rot="20942771">
                    <a:off x="6494427" y="4788685"/>
                    <a:ext cx="428481" cy="1255622"/>
                  </a:xfrm>
                  <a:custGeom>
                    <a:avLst/>
                    <a:gdLst>
                      <a:gd name="connsiteX0" fmla="*/ 0 w 382336"/>
                      <a:gd name="connsiteY0" fmla="*/ 0 h 1319752"/>
                      <a:gd name="connsiteX1" fmla="*/ 358218 w 382336"/>
                      <a:gd name="connsiteY1" fmla="*/ 565608 h 1319752"/>
                      <a:gd name="connsiteX2" fmla="*/ 320511 w 382336"/>
                      <a:gd name="connsiteY2" fmla="*/ 1319752 h 1319752"/>
                    </a:gdLst>
                    <a:ahLst/>
                    <a:cxnLst>
                      <a:cxn ang="0">
                        <a:pos x="connsiteX0" y="connsiteY0"/>
                      </a:cxn>
                      <a:cxn ang="0">
                        <a:pos x="connsiteX1" y="connsiteY1"/>
                      </a:cxn>
                      <a:cxn ang="0">
                        <a:pos x="connsiteX2" y="connsiteY2"/>
                      </a:cxn>
                    </a:cxnLst>
                    <a:rect l="l" t="t" r="r" b="b"/>
                    <a:pathLst>
                      <a:path w="382336" h="1319752">
                        <a:moveTo>
                          <a:pt x="0" y="0"/>
                        </a:moveTo>
                        <a:cubicBezTo>
                          <a:pt x="152400" y="172824"/>
                          <a:pt x="304800" y="345649"/>
                          <a:pt x="358218" y="565608"/>
                        </a:cubicBezTo>
                        <a:cubicBezTo>
                          <a:pt x="411636" y="785567"/>
                          <a:pt x="366073" y="1052659"/>
                          <a:pt x="320511" y="1319752"/>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49" name="Straight Arrow Connector 148">
                  <a:extLst>
                    <a:ext uri="{FF2B5EF4-FFF2-40B4-BE49-F238E27FC236}">
                      <a16:creationId xmlns:a16="http://schemas.microsoft.com/office/drawing/2014/main" id="{9CEBD765-416F-4339-A6F9-982B37205B7A}"/>
                    </a:ext>
                  </a:extLst>
                </p:cNvPr>
                <p:cNvCxnSpPr>
                  <a:cxnSpLocks/>
                </p:cNvCxnSpPr>
                <p:nvPr/>
              </p:nvCxnSpPr>
              <p:spPr>
                <a:xfrm>
                  <a:off x="6970478" y="5824400"/>
                  <a:ext cx="0" cy="2073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E2BF807C-6FAE-4D06-9EDF-5CC866FA904F}"/>
                    </a:ext>
                  </a:extLst>
                </p:cNvPr>
                <p:cNvCxnSpPr>
                  <a:cxnSpLocks/>
                </p:cNvCxnSpPr>
                <p:nvPr/>
              </p:nvCxnSpPr>
              <p:spPr>
                <a:xfrm flipH="1" flipV="1">
                  <a:off x="6360701" y="4835686"/>
                  <a:ext cx="142102" cy="887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B86BDD93-860D-4698-8815-52BA341A9EE3}"/>
                      </a:ext>
                    </a:extLst>
                  </p:cNvPr>
                  <p:cNvSpPr txBox="1"/>
                  <p:nvPr/>
                </p:nvSpPr>
                <p:spPr>
                  <a:xfrm rot="21043235">
                    <a:off x="6543512" y="6196142"/>
                    <a:ext cx="1169657" cy="577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dirty="0"/>
                            <m:t>φ</m:t>
                          </m:r>
                          <m:r>
                            <a:rPr lang="en-IN" i="1" dirty="0">
                              <a:latin typeface="Cambria Math" panose="02040503050406030204" pitchFamily="18" charset="0"/>
                            </a:rPr>
                            <m:t> </m:t>
                          </m:r>
                        </m:oMath>
                      </m:oMathPara>
                    </a14:m>
                    <a:endParaRPr lang="en-IN" dirty="0"/>
                  </a:p>
                </p:txBody>
              </p:sp>
            </mc:Choice>
            <mc:Fallback xmlns="">
              <p:sp>
                <p:nvSpPr>
                  <p:cNvPr id="132" name="TextBox 131">
                    <a:extLst>
                      <a:ext uri="{FF2B5EF4-FFF2-40B4-BE49-F238E27FC236}">
                        <a16:creationId xmlns:a16="http://schemas.microsoft.com/office/drawing/2014/main" id="{CA6CE58E-BBC9-45BF-93D5-F0C423ABC2FA}"/>
                      </a:ext>
                    </a:extLst>
                  </p:cNvPr>
                  <p:cNvSpPr txBox="1">
                    <a:spLocks noRot="1" noChangeAspect="1" noMove="1" noResize="1" noEditPoints="1" noAdjustHandles="1" noChangeArrowheads="1" noChangeShapeType="1" noTextEdit="1"/>
                  </p:cNvSpPr>
                  <p:nvPr/>
                </p:nvSpPr>
                <p:spPr>
                  <a:xfrm rot="21043235">
                    <a:off x="6543512" y="6196142"/>
                    <a:ext cx="1169657" cy="577998"/>
                  </a:xfrm>
                  <a:prstGeom prst="rect">
                    <a:avLst/>
                  </a:prstGeom>
                  <a:blipFill>
                    <a:blip r:embed="rId11"/>
                    <a:stretch>
                      <a:fillRect b="-25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53C59C38-3230-46BA-AA24-2497917BBF61}"/>
                      </a:ext>
                    </a:extLst>
                  </p:cNvPr>
                  <p:cNvSpPr txBox="1"/>
                  <p:nvPr/>
                </p:nvSpPr>
                <p:spPr>
                  <a:xfrm rot="3722068">
                    <a:off x="4252893" y="5477721"/>
                    <a:ext cx="1188664" cy="649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 </m:t>
                          </m:r>
                          <m:r>
                            <a:rPr lang="el-GR" sz="1800" i="1" dirty="0">
                              <a:latin typeface="Cambria Math" panose="02040503050406030204" pitchFamily="18" charset="0"/>
                              <a:cs typeface="Arial" panose="020B0604020202020204" pitchFamily="34" charset="0"/>
                            </a:rPr>
                            <m:t>𝜃</m:t>
                          </m:r>
                          <m:r>
                            <a:rPr lang="en-IN" i="1" dirty="0">
                              <a:latin typeface="Cambria Math" panose="02040503050406030204" pitchFamily="18" charset="0"/>
                            </a:rPr>
                            <m:t> </m:t>
                          </m:r>
                        </m:oMath>
                      </m:oMathPara>
                    </a14:m>
                    <a:endParaRPr lang="en-IN" dirty="0"/>
                  </a:p>
                </p:txBody>
              </p:sp>
            </mc:Choice>
            <mc:Fallback xmlns="">
              <p:sp>
                <p:nvSpPr>
                  <p:cNvPr id="134" name="TextBox 133">
                    <a:extLst>
                      <a:ext uri="{FF2B5EF4-FFF2-40B4-BE49-F238E27FC236}">
                        <a16:creationId xmlns:a16="http://schemas.microsoft.com/office/drawing/2014/main" id="{AB0276B2-B450-45CF-8CD9-8B66566AC91A}"/>
                      </a:ext>
                    </a:extLst>
                  </p:cNvPr>
                  <p:cNvSpPr txBox="1">
                    <a:spLocks noRot="1" noChangeAspect="1" noMove="1" noResize="1" noEditPoints="1" noAdjustHandles="1" noChangeArrowheads="1" noChangeShapeType="1" noTextEdit="1"/>
                  </p:cNvSpPr>
                  <p:nvPr/>
                </p:nvSpPr>
                <p:spPr>
                  <a:xfrm rot="3722068">
                    <a:off x="4252893" y="5477721"/>
                    <a:ext cx="1188664" cy="649542"/>
                  </a:xfrm>
                  <a:prstGeom prst="rect">
                    <a:avLst/>
                  </a:prstGeom>
                  <a:blipFill>
                    <a:blip r:embed="rId12"/>
                    <a:stretch>
                      <a:fillRect/>
                    </a:stretch>
                  </a:blipFill>
                </p:spPr>
                <p:txBody>
                  <a:bodyPr/>
                  <a:lstStyle/>
                  <a:p>
                    <a:r>
                      <a:rPr lang="en-IN">
                        <a:noFill/>
                      </a:rPr>
                      <a:t> </a:t>
                    </a:r>
                  </a:p>
                </p:txBody>
              </p:sp>
            </mc:Fallback>
          </mc:AlternateContent>
        </p:grpSp>
        <p:sp>
          <p:nvSpPr>
            <p:cNvPr id="137" name="TextBox 136">
              <a:extLst>
                <a:ext uri="{FF2B5EF4-FFF2-40B4-BE49-F238E27FC236}">
                  <a16:creationId xmlns:a16="http://schemas.microsoft.com/office/drawing/2014/main" id="{6D9B86FA-3D5C-4A05-84D8-79474751F1AE}"/>
                </a:ext>
              </a:extLst>
            </p:cNvPr>
            <p:cNvSpPr txBox="1"/>
            <p:nvPr/>
          </p:nvSpPr>
          <p:spPr>
            <a:xfrm rot="16200000">
              <a:off x="1595840" y="1077954"/>
              <a:ext cx="1109216" cy="400110"/>
            </a:xfrm>
            <a:prstGeom prst="rect">
              <a:avLst/>
            </a:prstGeom>
            <a:noFill/>
          </p:spPr>
          <p:txBody>
            <a:bodyPr wrap="square" rtlCol="0">
              <a:spAutoFit/>
            </a:bodyPr>
            <a:lstStyle/>
            <a:p>
              <a:r>
                <a:rPr lang="en-IN" sz="2000" dirty="0">
                  <a:latin typeface="+mj-lt"/>
                </a:rPr>
                <a:t> </a:t>
              </a:r>
              <a:r>
                <a:rPr lang="en-IN" sz="2000" dirty="0"/>
                <a:t>Energy</a:t>
              </a:r>
            </a:p>
          </p:txBody>
        </p:sp>
        <p:cxnSp>
          <p:nvCxnSpPr>
            <p:cNvPr id="138" name="Straight Arrow Connector 137">
              <a:extLst>
                <a:ext uri="{FF2B5EF4-FFF2-40B4-BE49-F238E27FC236}">
                  <a16:creationId xmlns:a16="http://schemas.microsoft.com/office/drawing/2014/main" id="{A207D7DD-3B3C-4011-B64F-967FE4A45C69}"/>
                </a:ext>
              </a:extLst>
            </p:cNvPr>
            <p:cNvCxnSpPr>
              <a:cxnSpLocks/>
            </p:cNvCxnSpPr>
            <p:nvPr/>
          </p:nvCxnSpPr>
          <p:spPr>
            <a:xfrm flipV="1">
              <a:off x="3608873" y="1243980"/>
              <a:ext cx="725853" cy="394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31AE6C8-B5FE-47A8-B67D-CB9C257F7C26}"/>
                </a:ext>
              </a:extLst>
            </p:cNvPr>
            <p:cNvSpPr txBox="1"/>
            <p:nvPr/>
          </p:nvSpPr>
          <p:spPr>
            <a:xfrm>
              <a:off x="4296792" y="951109"/>
              <a:ext cx="2666461" cy="805484"/>
            </a:xfrm>
            <a:prstGeom prst="rect">
              <a:avLst/>
            </a:prstGeom>
            <a:solidFill>
              <a:schemeClr val="accent2">
                <a:lumMod val="40000"/>
                <a:lumOff val="60000"/>
                <a:alpha val="20000"/>
              </a:schemeClr>
            </a:solidFill>
          </p:spPr>
          <p:txBody>
            <a:bodyPr wrap="square" rtlCol="0">
              <a:spAutoFit/>
            </a:bodyPr>
            <a:lstStyle/>
            <a:p>
              <a:r>
                <a:rPr lang="en-IN" sz="2400" dirty="0">
                  <a:cs typeface="Arial" panose="020B0604020202020204" pitchFamily="34" charset="0"/>
                </a:rPr>
                <a:t>Out of plane energy</a:t>
              </a:r>
            </a:p>
            <a:p>
              <a:r>
                <a:rPr lang="en-IN" sz="2400" dirty="0">
                  <a:cs typeface="Arial" panose="020B0604020202020204" pitchFamily="34" charset="0"/>
                </a:rPr>
                <a:t> barrier goes higher</a:t>
              </a:r>
            </a:p>
          </p:txBody>
        </p:sp>
      </p:grpSp>
      <p:grpSp>
        <p:nvGrpSpPr>
          <p:cNvPr id="11" name="Group 10">
            <a:extLst>
              <a:ext uri="{FF2B5EF4-FFF2-40B4-BE49-F238E27FC236}">
                <a16:creationId xmlns:a16="http://schemas.microsoft.com/office/drawing/2014/main" id="{6FB35A85-B28E-4AF3-8ABA-A056784A5DF1}"/>
              </a:ext>
            </a:extLst>
          </p:cNvPr>
          <p:cNvGrpSpPr/>
          <p:nvPr/>
        </p:nvGrpSpPr>
        <p:grpSpPr>
          <a:xfrm>
            <a:off x="3709618" y="2868543"/>
            <a:ext cx="1533473" cy="2436211"/>
            <a:chOff x="3711086" y="3257173"/>
            <a:chExt cx="1533473" cy="2436211"/>
          </a:xfrm>
        </p:grpSpPr>
        <p:grpSp>
          <p:nvGrpSpPr>
            <p:cNvPr id="170" name="Group 169">
              <a:extLst>
                <a:ext uri="{FF2B5EF4-FFF2-40B4-BE49-F238E27FC236}">
                  <a16:creationId xmlns:a16="http://schemas.microsoft.com/office/drawing/2014/main" id="{E024083B-E3C5-47E8-9812-D4825024CE44}"/>
                </a:ext>
              </a:extLst>
            </p:cNvPr>
            <p:cNvGrpSpPr/>
            <p:nvPr/>
          </p:nvGrpSpPr>
          <p:grpSpPr>
            <a:xfrm>
              <a:off x="3711086" y="3257173"/>
              <a:ext cx="1533473" cy="2436211"/>
              <a:chOff x="2835210" y="2199143"/>
              <a:chExt cx="1533473" cy="2436211"/>
            </a:xfrm>
          </p:grpSpPr>
          <p:cxnSp>
            <p:nvCxnSpPr>
              <p:cNvPr id="177" name="Straight Connector 176">
                <a:extLst>
                  <a:ext uri="{FF2B5EF4-FFF2-40B4-BE49-F238E27FC236}">
                    <a16:creationId xmlns:a16="http://schemas.microsoft.com/office/drawing/2014/main" id="{9D4BD32E-C7C4-41C6-8395-FC282B321E2A}"/>
                  </a:ext>
                </a:extLst>
              </p:cNvPr>
              <p:cNvCxnSpPr>
                <a:cxnSpLocks/>
              </p:cNvCxnSpPr>
              <p:nvPr/>
            </p:nvCxnSpPr>
            <p:spPr>
              <a:xfrm>
                <a:off x="3291841" y="2603964"/>
                <a:ext cx="0" cy="202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2DF2CE4-10DF-4E40-87AD-BB3D9ACB01E1}"/>
                  </a:ext>
                </a:extLst>
              </p:cNvPr>
              <p:cNvCxnSpPr>
                <a:cxnSpLocks/>
              </p:cNvCxnSpPr>
              <p:nvPr/>
            </p:nvCxnSpPr>
            <p:spPr>
              <a:xfrm>
                <a:off x="3993392" y="2610970"/>
                <a:ext cx="0" cy="202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4242A0F-63A0-4914-BB80-6D456418A989}"/>
                  </a:ext>
                </a:extLst>
              </p:cNvPr>
              <p:cNvCxnSpPr>
                <a:cxnSpLocks/>
              </p:cNvCxnSpPr>
              <p:nvPr/>
            </p:nvCxnSpPr>
            <p:spPr>
              <a:xfrm flipH="1">
                <a:off x="3286060" y="2603964"/>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128149B-7082-4EFC-A910-A75F1B6DACE9}"/>
                  </a:ext>
                </a:extLst>
              </p:cNvPr>
              <p:cNvCxnSpPr>
                <a:cxnSpLocks/>
              </p:cNvCxnSpPr>
              <p:nvPr/>
            </p:nvCxnSpPr>
            <p:spPr>
              <a:xfrm flipH="1" flipV="1">
                <a:off x="3642539" y="2405947"/>
                <a:ext cx="13380" cy="137215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6C7575-0583-4A45-9EF5-F0F849A6850B}"/>
                  </a:ext>
                </a:extLst>
              </p:cNvPr>
              <p:cNvCxnSpPr>
                <a:cxnSpLocks/>
              </p:cNvCxnSpPr>
              <p:nvPr/>
            </p:nvCxnSpPr>
            <p:spPr>
              <a:xfrm flipH="1">
                <a:off x="3111399" y="3774727"/>
                <a:ext cx="545129" cy="2711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287EF5F-3377-4F15-8A6E-95F8BC6C6CC7}"/>
                  </a:ext>
                </a:extLst>
              </p:cNvPr>
              <p:cNvSpPr txBox="1"/>
              <p:nvPr/>
            </p:nvSpPr>
            <p:spPr>
              <a:xfrm>
                <a:off x="3386797" y="2199143"/>
                <a:ext cx="184347" cy="393099"/>
              </a:xfrm>
              <a:prstGeom prst="rect">
                <a:avLst/>
              </a:prstGeom>
              <a:noFill/>
            </p:spPr>
            <p:txBody>
              <a:bodyPr wrap="square" rtlCol="0">
                <a:spAutoFit/>
              </a:bodyPr>
              <a:lstStyle/>
              <a:p>
                <a:r>
                  <a:rPr lang="en-US" sz="2400" dirty="0">
                    <a:solidFill>
                      <a:prstClr val="black"/>
                    </a:solidFill>
                  </a:rPr>
                  <a:t>z</a:t>
                </a:r>
                <a:endParaRPr lang="en-IN" sz="2400" dirty="0"/>
              </a:p>
            </p:txBody>
          </p:sp>
          <p:sp>
            <p:nvSpPr>
              <p:cNvPr id="183" name="TextBox 182">
                <a:extLst>
                  <a:ext uri="{FF2B5EF4-FFF2-40B4-BE49-F238E27FC236}">
                    <a16:creationId xmlns:a16="http://schemas.microsoft.com/office/drawing/2014/main" id="{3A5FFC61-E9F9-4A37-9EA7-A8907392BC44}"/>
                  </a:ext>
                </a:extLst>
              </p:cNvPr>
              <p:cNvSpPr txBox="1"/>
              <p:nvPr/>
            </p:nvSpPr>
            <p:spPr>
              <a:xfrm>
                <a:off x="2835210" y="3819642"/>
                <a:ext cx="184347" cy="393099"/>
              </a:xfrm>
              <a:prstGeom prst="rect">
                <a:avLst/>
              </a:prstGeom>
              <a:noFill/>
            </p:spPr>
            <p:txBody>
              <a:bodyPr wrap="square" rtlCol="0">
                <a:spAutoFit/>
              </a:bodyPr>
              <a:lstStyle/>
              <a:p>
                <a:r>
                  <a:rPr lang="en-US" sz="2400" dirty="0">
                    <a:solidFill>
                      <a:prstClr val="black"/>
                    </a:solidFill>
                  </a:rPr>
                  <a:t>x</a:t>
                </a:r>
                <a:endParaRPr lang="en-IN" sz="2400" dirty="0"/>
              </a:p>
            </p:txBody>
          </p:sp>
          <p:cxnSp>
            <p:nvCxnSpPr>
              <p:cNvPr id="184" name="Straight Arrow Connector 183">
                <a:extLst>
                  <a:ext uri="{FF2B5EF4-FFF2-40B4-BE49-F238E27FC236}">
                    <a16:creationId xmlns:a16="http://schemas.microsoft.com/office/drawing/2014/main" id="{CD89E83E-CA74-4D3A-A0EA-C1187DB5B8BD}"/>
                  </a:ext>
                </a:extLst>
              </p:cNvPr>
              <p:cNvCxnSpPr>
                <a:cxnSpLocks/>
              </p:cNvCxnSpPr>
              <p:nvPr/>
            </p:nvCxnSpPr>
            <p:spPr>
              <a:xfrm>
                <a:off x="3641285" y="3784154"/>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AF08A82-1D1C-4509-8716-DD920A11A4A9}"/>
                  </a:ext>
                </a:extLst>
              </p:cNvPr>
              <p:cNvCxnSpPr>
                <a:cxnSpLocks/>
              </p:cNvCxnSpPr>
              <p:nvPr/>
            </p:nvCxnSpPr>
            <p:spPr>
              <a:xfrm flipH="1">
                <a:off x="3280109" y="4625386"/>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FF1DF827-7077-40CF-BD4E-F69C1C6A1151}"/>
                  </a:ext>
                </a:extLst>
              </p:cNvPr>
              <p:cNvSpPr txBox="1"/>
              <p:nvPr/>
            </p:nvSpPr>
            <p:spPr>
              <a:xfrm>
                <a:off x="4090863" y="3655926"/>
                <a:ext cx="277820" cy="461665"/>
              </a:xfrm>
              <a:prstGeom prst="rect">
                <a:avLst/>
              </a:prstGeom>
              <a:noFill/>
            </p:spPr>
            <p:txBody>
              <a:bodyPr wrap="square" rtlCol="0">
                <a:spAutoFit/>
              </a:bodyPr>
              <a:lstStyle/>
              <a:p>
                <a:r>
                  <a:rPr lang="en-US" sz="2400" dirty="0">
                    <a:solidFill>
                      <a:prstClr val="black"/>
                    </a:solidFill>
                  </a:rPr>
                  <a:t>y</a:t>
                </a:r>
                <a:endParaRPr lang="en-IN" sz="2400" dirty="0"/>
              </a:p>
            </p:txBody>
          </p:sp>
          <p:grpSp>
            <p:nvGrpSpPr>
              <p:cNvPr id="187" name="Group 186">
                <a:extLst>
                  <a:ext uri="{FF2B5EF4-FFF2-40B4-BE49-F238E27FC236}">
                    <a16:creationId xmlns:a16="http://schemas.microsoft.com/office/drawing/2014/main" id="{B4280C53-DA4A-469C-B7DD-71816EC64E17}"/>
                  </a:ext>
                </a:extLst>
              </p:cNvPr>
              <p:cNvGrpSpPr/>
              <p:nvPr/>
            </p:nvGrpSpPr>
            <p:grpSpPr>
              <a:xfrm>
                <a:off x="4064111" y="2370431"/>
                <a:ext cx="154162" cy="692784"/>
                <a:chOff x="3700196" y="4142064"/>
                <a:chExt cx="192633" cy="729315"/>
              </a:xfrm>
            </p:grpSpPr>
            <p:cxnSp>
              <p:nvCxnSpPr>
                <p:cNvPr id="188" name="Straight Arrow Connector 187">
                  <a:extLst>
                    <a:ext uri="{FF2B5EF4-FFF2-40B4-BE49-F238E27FC236}">
                      <a16:creationId xmlns:a16="http://schemas.microsoft.com/office/drawing/2014/main" id="{48247A28-0FF6-49B9-A09C-A29651E042D4}"/>
                    </a:ext>
                  </a:extLst>
                </p:cNvPr>
                <p:cNvCxnSpPr>
                  <a:cxnSpLocks/>
                </p:cNvCxnSpPr>
                <p:nvPr/>
              </p:nvCxnSpPr>
              <p:spPr>
                <a:xfrm flipV="1">
                  <a:off x="3721647" y="4142064"/>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5ACC3272-5889-4C6C-94C4-C038DDB005F4}"/>
                    </a:ext>
                  </a:extLst>
                </p:cNvPr>
                <p:cNvSpPr txBox="1"/>
                <p:nvPr/>
              </p:nvSpPr>
              <p:spPr>
                <a:xfrm>
                  <a:off x="3700196" y="4272379"/>
                  <a:ext cx="192633" cy="421208"/>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p:grpSp>
          <p:nvGrpSpPr>
            <p:cNvPr id="10" name="Group 9">
              <a:extLst>
                <a:ext uri="{FF2B5EF4-FFF2-40B4-BE49-F238E27FC236}">
                  <a16:creationId xmlns:a16="http://schemas.microsoft.com/office/drawing/2014/main" id="{A64EA086-C18B-475B-9011-9F65BA4BCE91}"/>
                </a:ext>
              </a:extLst>
            </p:cNvPr>
            <p:cNvGrpSpPr/>
            <p:nvPr/>
          </p:nvGrpSpPr>
          <p:grpSpPr>
            <a:xfrm>
              <a:off x="4205694" y="4542765"/>
              <a:ext cx="540000" cy="643033"/>
              <a:chOff x="4205694" y="4542765"/>
              <a:chExt cx="540000" cy="643033"/>
            </a:xfrm>
          </p:grpSpPr>
          <p:sp>
            <p:nvSpPr>
              <p:cNvPr id="174" name="Cube 173">
                <a:extLst>
                  <a:ext uri="{FF2B5EF4-FFF2-40B4-BE49-F238E27FC236}">
                    <a16:creationId xmlns:a16="http://schemas.microsoft.com/office/drawing/2014/main" id="{541D87EC-5A9F-4A14-826E-F54296095EA8}"/>
                  </a:ext>
                </a:extLst>
              </p:cNvPr>
              <p:cNvSpPr/>
              <p:nvPr/>
            </p:nvSpPr>
            <p:spPr>
              <a:xfrm flipH="1">
                <a:off x="4236443" y="4865398"/>
                <a:ext cx="428400" cy="320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5" name="Cube 174">
                <a:extLst>
                  <a:ext uri="{FF2B5EF4-FFF2-40B4-BE49-F238E27FC236}">
                    <a16:creationId xmlns:a16="http://schemas.microsoft.com/office/drawing/2014/main" id="{00F4E992-AA29-4C73-999D-EBE1989C6508}"/>
                  </a:ext>
                </a:extLst>
              </p:cNvPr>
              <p:cNvSpPr/>
              <p:nvPr/>
            </p:nvSpPr>
            <p:spPr>
              <a:xfrm flipH="1" flipV="1">
                <a:off x="4237829" y="4542765"/>
                <a:ext cx="427014" cy="252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5" name="Parallelogram 234">
                <a:extLst>
                  <a:ext uri="{FF2B5EF4-FFF2-40B4-BE49-F238E27FC236}">
                    <a16:creationId xmlns:a16="http://schemas.microsoft.com/office/drawing/2014/main" id="{9631C704-6A1B-475C-B0AD-C52AE4E2B12A}"/>
                  </a:ext>
                </a:extLst>
              </p:cNvPr>
              <p:cNvSpPr/>
              <p:nvPr/>
            </p:nvSpPr>
            <p:spPr>
              <a:xfrm flipH="1">
                <a:off x="4205694" y="4731298"/>
                <a:ext cx="540000" cy="252255"/>
              </a:xfrm>
              <a:prstGeom prst="parallelogram">
                <a:avLst>
                  <a:gd name="adj" fmla="val 25392"/>
                </a:avLst>
              </a:prstGeom>
              <a:solidFill>
                <a:schemeClr val="tx1">
                  <a:lumMod val="65000"/>
                  <a:lumOff val="3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12" name="Group 11">
            <a:extLst>
              <a:ext uri="{FF2B5EF4-FFF2-40B4-BE49-F238E27FC236}">
                <a16:creationId xmlns:a16="http://schemas.microsoft.com/office/drawing/2014/main" id="{0024DB8A-A763-4074-BE22-A6B43B84836A}"/>
              </a:ext>
            </a:extLst>
          </p:cNvPr>
          <p:cNvGrpSpPr/>
          <p:nvPr/>
        </p:nvGrpSpPr>
        <p:grpSpPr>
          <a:xfrm>
            <a:off x="2046967" y="2830095"/>
            <a:ext cx="1552411" cy="2475878"/>
            <a:chOff x="2048435" y="3216026"/>
            <a:chExt cx="1552411" cy="2475878"/>
          </a:xfrm>
        </p:grpSpPr>
        <p:grpSp>
          <p:nvGrpSpPr>
            <p:cNvPr id="20" name="Group 19">
              <a:extLst>
                <a:ext uri="{FF2B5EF4-FFF2-40B4-BE49-F238E27FC236}">
                  <a16:creationId xmlns:a16="http://schemas.microsoft.com/office/drawing/2014/main" id="{5A055FF9-77F9-4F56-9479-1389EAE28CEA}"/>
                </a:ext>
              </a:extLst>
            </p:cNvPr>
            <p:cNvGrpSpPr/>
            <p:nvPr/>
          </p:nvGrpSpPr>
          <p:grpSpPr>
            <a:xfrm>
              <a:off x="2048435" y="3216026"/>
              <a:ext cx="1552411" cy="2475878"/>
              <a:chOff x="1402836" y="2137721"/>
              <a:chExt cx="1552411" cy="2475878"/>
            </a:xfrm>
          </p:grpSpPr>
          <p:sp>
            <p:nvSpPr>
              <p:cNvPr id="195" name="TextBox 194">
                <a:extLst>
                  <a:ext uri="{FF2B5EF4-FFF2-40B4-BE49-F238E27FC236}">
                    <a16:creationId xmlns:a16="http://schemas.microsoft.com/office/drawing/2014/main" id="{64FFBC20-D965-4929-96AE-DB7B0098733A}"/>
                  </a:ext>
                </a:extLst>
              </p:cNvPr>
              <p:cNvSpPr txBox="1"/>
              <p:nvPr/>
            </p:nvSpPr>
            <p:spPr>
              <a:xfrm>
                <a:off x="1910612" y="2137721"/>
                <a:ext cx="184347" cy="393099"/>
              </a:xfrm>
              <a:prstGeom prst="rect">
                <a:avLst/>
              </a:prstGeom>
              <a:noFill/>
            </p:spPr>
            <p:txBody>
              <a:bodyPr wrap="square" rtlCol="0">
                <a:spAutoFit/>
              </a:bodyPr>
              <a:lstStyle/>
              <a:p>
                <a:r>
                  <a:rPr lang="en-US" sz="2400" dirty="0">
                    <a:solidFill>
                      <a:prstClr val="black"/>
                    </a:solidFill>
                  </a:rPr>
                  <a:t>z</a:t>
                </a:r>
                <a:endParaRPr lang="en-IN" sz="2400" dirty="0"/>
              </a:p>
            </p:txBody>
          </p:sp>
          <p:grpSp>
            <p:nvGrpSpPr>
              <p:cNvPr id="3" name="Group 2">
                <a:extLst>
                  <a:ext uri="{FF2B5EF4-FFF2-40B4-BE49-F238E27FC236}">
                    <a16:creationId xmlns:a16="http://schemas.microsoft.com/office/drawing/2014/main" id="{8A5D8FB2-79D4-4C54-B3D5-5993B7F37C1B}"/>
                  </a:ext>
                </a:extLst>
              </p:cNvPr>
              <p:cNvGrpSpPr/>
              <p:nvPr/>
            </p:nvGrpSpPr>
            <p:grpSpPr>
              <a:xfrm>
                <a:off x="1402836" y="2334140"/>
                <a:ext cx="1552411" cy="2279459"/>
                <a:chOff x="1403857" y="2333804"/>
                <a:chExt cx="1552411" cy="2279459"/>
              </a:xfrm>
            </p:grpSpPr>
            <p:grpSp>
              <p:nvGrpSpPr>
                <p:cNvPr id="173" name="Group 172">
                  <a:extLst>
                    <a:ext uri="{FF2B5EF4-FFF2-40B4-BE49-F238E27FC236}">
                      <a16:creationId xmlns:a16="http://schemas.microsoft.com/office/drawing/2014/main" id="{C3C433CF-F154-49FD-84C9-19F80456EA42}"/>
                    </a:ext>
                  </a:extLst>
                </p:cNvPr>
                <p:cNvGrpSpPr/>
                <p:nvPr/>
              </p:nvGrpSpPr>
              <p:grpSpPr>
                <a:xfrm>
                  <a:off x="1854340" y="2581873"/>
                  <a:ext cx="719999" cy="2031390"/>
                  <a:chOff x="2857460" y="3268941"/>
                  <a:chExt cx="928761" cy="2385712"/>
                </a:xfrm>
              </p:grpSpPr>
              <p:cxnSp>
                <p:nvCxnSpPr>
                  <p:cNvPr id="204" name="Straight Connector 203">
                    <a:extLst>
                      <a:ext uri="{FF2B5EF4-FFF2-40B4-BE49-F238E27FC236}">
                        <a16:creationId xmlns:a16="http://schemas.microsoft.com/office/drawing/2014/main" id="{E4101825-CD09-410E-8D0B-D525BA21AB48}"/>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2F5DC34-1CB9-426E-A1B3-1BE00BAD3FCE}"/>
                      </a:ext>
                    </a:extLst>
                  </p:cNvPr>
                  <p:cNvCxnSpPr>
                    <a:cxnSpLocks/>
                  </p:cNvCxnSpPr>
                  <p:nvPr/>
                </p:nvCxnSpPr>
                <p:spPr>
                  <a:xfrm>
                    <a:off x="3771703"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5ACDDDD-39EC-4BBD-BCA2-61272C140783}"/>
                      </a:ext>
                    </a:extLst>
                  </p:cNvPr>
                  <p:cNvCxnSpPr>
                    <a:cxnSpLocks/>
                  </p:cNvCxnSpPr>
                  <p:nvPr/>
                </p:nvCxnSpPr>
                <p:spPr>
                  <a:xfrm flipH="1">
                    <a:off x="2857460" y="3268941"/>
                    <a:ext cx="92876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01" name="Straight Arrow Connector 200">
                  <a:extLst>
                    <a:ext uri="{FF2B5EF4-FFF2-40B4-BE49-F238E27FC236}">
                      <a16:creationId xmlns:a16="http://schemas.microsoft.com/office/drawing/2014/main" id="{E6302170-E1AE-459F-B076-EB0D19156C30}"/>
                    </a:ext>
                  </a:extLst>
                </p:cNvPr>
                <p:cNvCxnSpPr>
                  <a:cxnSpLocks/>
                </p:cNvCxnSpPr>
                <p:nvPr/>
              </p:nvCxnSpPr>
              <p:spPr>
                <a:xfrm flipH="1" flipV="1">
                  <a:off x="2188780" y="2333804"/>
                  <a:ext cx="17864" cy="14246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DA51CE31-F371-4588-9C37-CCAFA44F93AB}"/>
                    </a:ext>
                  </a:extLst>
                </p:cNvPr>
                <p:cNvCxnSpPr>
                  <a:cxnSpLocks/>
                  <a:endCxn id="196" idx="3"/>
                </p:cNvCxnSpPr>
                <p:nvPr/>
              </p:nvCxnSpPr>
              <p:spPr>
                <a:xfrm flipH="1">
                  <a:off x="1588204" y="3757537"/>
                  <a:ext cx="633646" cy="2356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DA480F86-5742-40A7-8065-0F3C2E27BF8A}"/>
                    </a:ext>
                  </a:extLst>
                </p:cNvPr>
                <p:cNvSpPr txBox="1"/>
                <p:nvPr/>
              </p:nvSpPr>
              <p:spPr>
                <a:xfrm>
                  <a:off x="1403857" y="3796668"/>
                  <a:ext cx="184347" cy="393099"/>
                </a:xfrm>
                <a:prstGeom prst="rect">
                  <a:avLst/>
                </a:prstGeom>
                <a:noFill/>
              </p:spPr>
              <p:txBody>
                <a:bodyPr wrap="square" rtlCol="0">
                  <a:spAutoFit/>
                </a:bodyPr>
                <a:lstStyle/>
                <a:p>
                  <a:r>
                    <a:rPr lang="en-US" sz="2400" dirty="0">
                      <a:solidFill>
                        <a:prstClr val="black"/>
                      </a:solidFill>
                    </a:rPr>
                    <a:t>x</a:t>
                  </a:r>
                  <a:endParaRPr lang="en-IN" sz="2400" dirty="0"/>
                </a:p>
              </p:txBody>
            </p:sp>
            <p:cxnSp>
              <p:nvCxnSpPr>
                <p:cNvPr id="202" name="Straight Arrow Connector 201">
                  <a:extLst>
                    <a:ext uri="{FF2B5EF4-FFF2-40B4-BE49-F238E27FC236}">
                      <a16:creationId xmlns:a16="http://schemas.microsoft.com/office/drawing/2014/main" id="{E053D0C2-A4FC-4BA2-A37C-644D949E2815}"/>
                    </a:ext>
                  </a:extLst>
                </p:cNvPr>
                <p:cNvCxnSpPr>
                  <a:cxnSpLocks/>
                </p:cNvCxnSpPr>
                <p:nvPr/>
              </p:nvCxnSpPr>
              <p:spPr>
                <a:xfrm>
                  <a:off x="2190070" y="3770218"/>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89DC8EB-5FA8-4E18-BA25-77A6B9381881}"/>
                    </a:ext>
                  </a:extLst>
                </p:cNvPr>
                <p:cNvCxnSpPr>
                  <a:cxnSpLocks/>
                </p:cNvCxnSpPr>
                <p:nvPr/>
              </p:nvCxnSpPr>
              <p:spPr>
                <a:xfrm flipH="1">
                  <a:off x="1852321" y="4602412"/>
                  <a:ext cx="712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33CCB39-04BB-4775-9227-361D0C579E12}"/>
                    </a:ext>
                  </a:extLst>
                </p:cNvPr>
                <p:cNvSpPr txBox="1"/>
                <p:nvPr/>
              </p:nvSpPr>
              <p:spPr>
                <a:xfrm>
                  <a:off x="2626578" y="2866929"/>
                  <a:ext cx="168047"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sp>
              <p:nvSpPr>
                <p:cNvPr id="210" name="TextBox 209">
                  <a:extLst>
                    <a:ext uri="{FF2B5EF4-FFF2-40B4-BE49-F238E27FC236}">
                      <a16:creationId xmlns:a16="http://schemas.microsoft.com/office/drawing/2014/main" id="{22041EA6-D532-42C1-B701-2996F53E63B3}"/>
                    </a:ext>
                  </a:extLst>
                </p:cNvPr>
                <p:cNvSpPr txBox="1"/>
                <p:nvPr/>
              </p:nvSpPr>
              <p:spPr>
                <a:xfrm>
                  <a:off x="2732312" y="3525602"/>
                  <a:ext cx="223956" cy="438541"/>
                </a:xfrm>
                <a:prstGeom prst="rect">
                  <a:avLst/>
                </a:prstGeom>
                <a:noFill/>
              </p:spPr>
              <p:txBody>
                <a:bodyPr wrap="square" rtlCol="0">
                  <a:spAutoFit/>
                </a:bodyPr>
                <a:lstStyle/>
                <a:p>
                  <a:r>
                    <a:rPr lang="en-US" sz="2400" dirty="0">
                      <a:solidFill>
                        <a:prstClr val="black"/>
                      </a:solidFill>
                    </a:rPr>
                    <a:t>y</a:t>
                  </a:r>
                  <a:endParaRPr lang="en-IN" sz="2400" dirty="0"/>
                </a:p>
              </p:txBody>
            </p:sp>
            <p:cxnSp>
              <p:nvCxnSpPr>
                <p:cNvPr id="351" name="Straight Arrow Connector 350">
                  <a:extLst>
                    <a:ext uri="{FF2B5EF4-FFF2-40B4-BE49-F238E27FC236}">
                      <a16:creationId xmlns:a16="http://schemas.microsoft.com/office/drawing/2014/main" id="{B44C99CF-8B91-4F0F-8293-732F306B9FD2}"/>
                    </a:ext>
                  </a:extLst>
                </p:cNvPr>
                <p:cNvCxnSpPr>
                  <a:cxnSpLocks/>
                </p:cNvCxnSpPr>
                <p:nvPr/>
              </p:nvCxnSpPr>
              <p:spPr>
                <a:xfrm flipH="1" flipV="1">
                  <a:off x="2689190" y="2552563"/>
                  <a:ext cx="58" cy="107831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DC212F25-0DD2-4C3E-9E68-F3E850F0283A}"/>
                    </a:ext>
                  </a:extLst>
                </p:cNvPr>
                <p:cNvCxnSpPr>
                  <a:cxnSpLocks/>
                </p:cNvCxnSpPr>
                <p:nvPr/>
              </p:nvCxnSpPr>
              <p:spPr>
                <a:xfrm flipV="1">
                  <a:off x="1807421" y="2353295"/>
                  <a:ext cx="0" cy="692784"/>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TextBox 359">
                  <a:extLst>
                    <a:ext uri="{FF2B5EF4-FFF2-40B4-BE49-F238E27FC236}">
                      <a16:creationId xmlns:a16="http://schemas.microsoft.com/office/drawing/2014/main" id="{428B4E37-8944-4158-BA9B-123EC57CAFE1}"/>
                    </a:ext>
                  </a:extLst>
                </p:cNvPr>
                <p:cNvSpPr txBox="1"/>
                <p:nvPr/>
              </p:nvSpPr>
              <p:spPr>
                <a:xfrm>
                  <a:off x="1542333" y="2489967"/>
                  <a:ext cx="168047"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sp>
              <p:nvSpPr>
                <p:cNvPr id="449" name="Rectangle 448">
                  <a:extLst>
                    <a:ext uri="{FF2B5EF4-FFF2-40B4-BE49-F238E27FC236}">
                      <a16:creationId xmlns:a16="http://schemas.microsoft.com/office/drawing/2014/main" id="{D3A0771A-0E86-460F-BBAA-1B659D59E2F6}"/>
                    </a:ext>
                  </a:extLst>
                </p:cNvPr>
                <p:cNvSpPr/>
                <p:nvPr/>
              </p:nvSpPr>
              <p:spPr>
                <a:xfrm>
                  <a:off x="1935041" y="3724088"/>
                  <a:ext cx="540000" cy="92916"/>
                </a:xfrm>
                <a:prstGeom prst="rect">
                  <a:avLst/>
                </a:prstGeom>
                <a:solidFill>
                  <a:schemeClr val="tx1">
                    <a:lumMod val="65000"/>
                    <a:lumOff val="35000"/>
                  </a:schemeClr>
                </a:solidFill>
                <a:ln w="25400">
                  <a:solidFill>
                    <a:schemeClr val="tx1">
                      <a:lumMod val="65000"/>
                      <a:lumOff val="35000"/>
                    </a:schemeClr>
                  </a:solidFill>
                </a:ln>
                <a:scene3d>
                  <a:camera prst="orthographicFront">
                    <a:rot lat="39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9" name="Group 8">
              <a:extLst>
                <a:ext uri="{FF2B5EF4-FFF2-40B4-BE49-F238E27FC236}">
                  <a16:creationId xmlns:a16="http://schemas.microsoft.com/office/drawing/2014/main" id="{22FE79B5-04E6-4932-B2EB-EA82A30FAB81}"/>
                </a:ext>
              </a:extLst>
            </p:cNvPr>
            <p:cNvGrpSpPr/>
            <p:nvPr/>
          </p:nvGrpSpPr>
          <p:grpSpPr>
            <a:xfrm>
              <a:off x="2632572" y="4564624"/>
              <a:ext cx="429439" cy="562508"/>
              <a:chOff x="2632572" y="4564624"/>
              <a:chExt cx="429439" cy="562508"/>
            </a:xfrm>
          </p:grpSpPr>
          <p:sp>
            <p:nvSpPr>
              <p:cNvPr id="236" name="Cube 235">
                <a:extLst>
                  <a:ext uri="{FF2B5EF4-FFF2-40B4-BE49-F238E27FC236}">
                    <a16:creationId xmlns:a16="http://schemas.microsoft.com/office/drawing/2014/main" id="{6EA70726-3229-4A35-85C7-AFB885E074F8}"/>
                  </a:ext>
                </a:extLst>
              </p:cNvPr>
              <p:cNvSpPr/>
              <p:nvPr/>
            </p:nvSpPr>
            <p:spPr>
              <a:xfrm flipH="1" flipV="1">
                <a:off x="2632572" y="4564624"/>
                <a:ext cx="427014" cy="252000"/>
              </a:xfrm>
              <a:prstGeom prst="cube">
                <a:avLst>
                  <a:gd name="adj" fmla="val 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5" name="Cube 264">
                <a:extLst>
                  <a:ext uri="{FF2B5EF4-FFF2-40B4-BE49-F238E27FC236}">
                    <a16:creationId xmlns:a16="http://schemas.microsoft.com/office/drawing/2014/main" id="{ECD39A65-7BBF-4333-9AEE-B010B85D4DAE}"/>
                  </a:ext>
                </a:extLst>
              </p:cNvPr>
              <p:cNvSpPr/>
              <p:nvPr/>
            </p:nvSpPr>
            <p:spPr>
              <a:xfrm flipH="1" flipV="1">
                <a:off x="2634997" y="4875132"/>
                <a:ext cx="427014" cy="252000"/>
              </a:xfrm>
              <a:prstGeom prst="cube">
                <a:avLst>
                  <a:gd name="adj" fmla="val 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50BC3B01-4824-4FDA-B4B2-09E1C10F5EA2}"/>
                  </a:ext>
                </a:extLst>
              </p:cNvPr>
              <p:cNvSpPr txBox="1"/>
              <p:nvPr/>
            </p:nvSpPr>
            <p:spPr>
              <a:xfrm>
                <a:off x="2804262" y="6249892"/>
                <a:ext cx="1285340" cy="461665"/>
              </a:xfrm>
              <a:prstGeom prst="rect">
                <a:avLst/>
              </a:prstGeom>
              <a:solidFill>
                <a:schemeClr val="accent4">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𝜙</m:t>
                      </m:r>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m:t>
                      </m:r>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rPr>
                          </m:ctrlPr>
                        </m:sSupPr>
                        <m:e>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90</m:t>
                          </m:r>
                        </m:e>
                        <m:sup>
                          <m:r>
                            <m:rPr>
                              <m:sty m:val="p"/>
                            </m:rP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o</m:t>
                          </m:r>
                        </m:sup>
                      </m:sSup>
                    </m:oMath>
                  </m:oMathPara>
                </a14:m>
                <a:endParaRPr lang="en-IN" sz="2400" dirty="0"/>
              </a:p>
            </p:txBody>
          </p:sp>
        </mc:Choice>
        <mc:Fallback xmlns="">
          <p:sp>
            <p:nvSpPr>
              <p:cNvPr id="153" name="TextBox 152">
                <a:extLst>
                  <a:ext uri="{FF2B5EF4-FFF2-40B4-BE49-F238E27FC236}">
                    <a16:creationId xmlns:a16="http://schemas.microsoft.com/office/drawing/2014/main" id="{50BC3B01-4824-4FDA-B4B2-09E1C10F5EA2}"/>
                  </a:ext>
                </a:extLst>
              </p:cNvPr>
              <p:cNvSpPr txBox="1">
                <a:spLocks noRot="1" noChangeAspect="1" noMove="1" noResize="1" noEditPoints="1" noAdjustHandles="1" noChangeArrowheads="1" noChangeShapeType="1" noTextEdit="1"/>
              </p:cNvSpPr>
              <p:nvPr/>
            </p:nvSpPr>
            <p:spPr>
              <a:xfrm>
                <a:off x="2804262" y="6249892"/>
                <a:ext cx="1285340" cy="461665"/>
              </a:xfrm>
              <a:prstGeom prst="rect">
                <a:avLst/>
              </a:prstGeom>
              <a:blipFill>
                <a:blip r:embed="rId13"/>
                <a:stretch>
                  <a:fillRect l="-6161"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E79023B-4639-4B25-B82B-CF523DB73C14}"/>
                  </a:ext>
                </a:extLst>
              </p:cNvPr>
              <p:cNvSpPr txBox="1"/>
              <p:nvPr/>
            </p:nvSpPr>
            <p:spPr>
              <a:xfrm>
                <a:off x="6617174" y="6247295"/>
                <a:ext cx="1247539" cy="464262"/>
              </a:xfrm>
              <a:prstGeom prst="rect">
                <a:avLst/>
              </a:prstGeom>
              <a:solidFill>
                <a:schemeClr val="accent4">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rPr>
                        <m:t>𝜃</m:t>
                      </m:r>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m:t>
                      </m:r>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rPr>
                          </m:ctrlPr>
                        </m:sSupPr>
                        <m:e>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90</m:t>
                          </m:r>
                        </m:e>
                        <m:sup>
                          <m:r>
                            <m:rPr>
                              <m:sty m:val="p"/>
                            </m:rP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o</m:t>
                          </m:r>
                        </m:sup>
                      </m:sSup>
                    </m:oMath>
                  </m:oMathPara>
                </a14:m>
                <a:endParaRPr lang="en-IN" sz="2400" dirty="0"/>
              </a:p>
            </p:txBody>
          </p:sp>
        </mc:Choice>
        <mc:Fallback xmlns="">
          <p:sp>
            <p:nvSpPr>
              <p:cNvPr id="154" name="TextBox 153">
                <a:extLst>
                  <a:ext uri="{FF2B5EF4-FFF2-40B4-BE49-F238E27FC236}">
                    <a16:creationId xmlns:a16="http://schemas.microsoft.com/office/drawing/2014/main" id="{0E79023B-4639-4B25-B82B-CF523DB73C14}"/>
                  </a:ext>
                </a:extLst>
              </p:cNvPr>
              <p:cNvSpPr txBox="1">
                <a:spLocks noRot="1" noChangeAspect="1" noMove="1" noResize="1" noEditPoints="1" noAdjustHandles="1" noChangeArrowheads="1" noChangeShapeType="1" noTextEdit="1"/>
              </p:cNvSpPr>
              <p:nvPr/>
            </p:nvSpPr>
            <p:spPr>
              <a:xfrm>
                <a:off x="6617174" y="6247295"/>
                <a:ext cx="1247539" cy="464262"/>
              </a:xfrm>
              <a:prstGeom prst="rect">
                <a:avLst/>
              </a:prstGeom>
              <a:blipFill>
                <a:blip r:embed="rId14"/>
                <a:stretch>
                  <a:fillRect l="-39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8C883178-6968-4A64-BA22-FDF7798B5AA9}"/>
                  </a:ext>
                </a:extLst>
              </p:cNvPr>
              <p:cNvSpPr txBox="1"/>
              <p:nvPr/>
            </p:nvSpPr>
            <p:spPr>
              <a:xfrm>
                <a:off x="1829433" y="1739931"/>
                <a:ext cx="990793" cy="461665"/>
              </a:xfrm>
              <a:prstGeom prst="rect">
                <a:avLst/>
              </a:prstGeom>
              <a:solidFill>
                <a:schemeClr val="accent4">
                  <a:lumMod val="40000"/>
                  <a:lumOff val="60000"/>
                </a:schemeClr>
              </a:solidFill>
            </p:spPr>
            <p:txBody>
              <a:bodyPr wrap="square" rtlCol="0">
                <a:spAutoFit/>
              </a:bodyPr>
              <a:lstStyle/>
              <a:p>
                <a:pPr algn="ctr"/>
                <a:r>
                  <a:rPr kumimoji="0" lang="en-US" sz="2400" i="0" u="none" strike="noStrike" kern="1200" cap="none" spc="0" normalizeH="0" baseline="0" noProof="0" dirty="0">
                    <a:ln>
                      <a:noFill/>
                    </a:ln>
                    <a:solidFill>
                      <a:prstClr val="black"/>
                    </a:solidFill>
                    <a:effectLst/>
                    <a:uLnTx/>
                    <a:uFillTx/>
                  </a:rPr>
                  <a:t>E(</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rPr>
                      <m:t>𝜃</m:t>
                    </m:r>
                  </m:oMath>
                </a14:m>
                <a:r>
                  <a:rPr kumimoji="0" lang="en-US" sz="2400" i="0" u="none" strike="noStrike" kern="1200" cap="none" spc="0" normalizeH="0" baseline="0" noProof="0" dirty="0">
                    <a:ln>
                      <a:noFill/>
                    </a:ln>
                    <a:solidFill>
                      <a:prstClr val="black"/>
                    </a:solidFill>
                    <a:effectLst/>
                    <a:uLnTx/>
                    <a:uFillTx/>
                  </a:rPr>
                  <a:t>,</a:t>
                </a:r>
                <a14:m>
                  <m:oMath xmlns:m="http://schemas.openxmlformats.org/officeDocument/2006/math">
                    <m:r>
                      <a:rPr lang="en-IN" sz="2400" i="1" dirty="0">
                        <a:latin typeface="Cambria Math" panose="02040503050406030204" pitchFamily="18" charset="0"/>
                      </a:rPr>
                      <m:t>𝜙</m:t>
                    </m:r>
                  </m:oMath>
                </a14:m>
                <a:r>
                  <a:rPr kumimoji="0" lang="en-US" sz="2400" i="0" u="none" strike="noStrike" kern="1200" cap="none" spc="0" normalizeH="0" baseline="0" noProof="0" dirty="0">
                    <a:ln>
                      <a:noFill/>
                    </a:ln>
                    <a:solidFill>
                      <a:prstClr val="black"/>
                    </a:solidFill>
                    <a:effectLst/>
                    <a:uLnTx/>
                    <a:uFillTx/>
                  </a:rPr>
                  <a:t>)</a:t>
                </a:r>
                <a:endParaRPr lang="en-IN" sz="2400" dirty="0"/>
              </a:p>
            </p:txBody>
          </p:sp>
        </mc:Choice>
        <mc:Fallback xmlns="">
          <p:sp>
            <p:nvSpPr>
              <p:cNvPr id="157" name="TextBox 156">
                <a:extLst>
                  <a:ext uri="{FF2B5EF4-FFF2-40B4-BE49-F238E27FC236}">
                    <a16:creationId xmlns:a16="http://schemas.microsoft.com/office/drawing/2014/main" id="{8C883178-6968-4A64-BA22-FDF7798B5AA9}"/>
                  </a:ext>
                </a:extLst>
              </p:cNvPr>
              <p:cNvSpPr txBox="1">
                <a:spLocks noRot="1" noChangeAspect="1" noMove="1" noResize="1" noEditPoints="1" noAdjustHandles="1" noChangeArrowheads="1" noChangeShapeType="1" noTextEdit="1"/>
              </p:cNvSpPr>
              <p:nvPr/>
            </p:nvSpPr>
            <p:spPr>
              <a:xfrm>
                <a:off x="1829433" y="1739931"/>
                <a:ext cx="990793" cy="461665"/>
              </a:xfrm>
              <a:prstGeom prst="rect">
                <a:avLst/>
              </a:prstGeom>
              <a:blipFill>
                <a:blip r:embed="rId15"/>
                <a:stretch>
                  <a:fillRect l="-9202" t="-10526" r="-8589" b="-28947"/>
                </a:stretch>
              </a:blipFill>
            </p:spPr>
            <p:txBody>
              <a:bodyPr/>
              <a:lstStyle/>
              <a:p>
                <a:r>
                  <a:rPr lang="en-IN">
                    <a:noFill/>
                  </a:rPr>
                  <a:t> </a:t>
                </a:r>
              </a:p>
            </p:txBody>
          </p:sp>
        </mc:Fallback>
      </mc:AlternateContent>
      <p:grpSp>
        <p:nvGrpSpPr>
          <p:cNvPr id="18" name="Group 17">
            <a:extLst>
              <a:ext uri="{FF2B5EF4-FFF2-40B4-BE49-F238E27FC236}">
                <a16:creationId xmlns:a16="http://schemas.microsoft.com/office/drawing/2014/main" id="{F9507055-94D4-4EE4-B415-142009FCCDBA}"/>
              </a:ext>
            </a:extLst>
          </p:cNvPr>
          <p:cNvGrpSpPr/>
          <p:nvPr/>
        </p:nvGrpSpPr>
        <p:grpSpPr>
          <a:xfrm>
            <a:off x="-188468" y="4017777"/>
            <a:ext cx="2019752" cy="2463157"/>
            <a:chOff x="-188468" y="3245134"/>
            <a:chExt cx="2019752" cy="2698477"/>
          </a:xfrm>
        </p:grpSpPr>
        <p:cxnSp>
          <p:nvCxnSpPr>
            <p:cNvPr id="159" name="Straight Arrow Connector 158">
              <a:extLst>
                <a:ext uri="{FF2B5EF4-FFF2-40B4-BE49-F238E27FC236}">
                  <a16:creationId xmlns:a16="http://schemas.microsoft.com/office/drawing/2014/main" id="{EA708B9A-08F0-4BFE-9AA3-DBEC081D4707}"/>
                </a:ext>
              </a:extLst>
            </p:cNvPr>
            <p:cNvCxnSpPr>
              <a:cxnSpLocks/>
            </p:cNvCxnSpPr>
            <p:nvPr/>
          </p:nvCxnSpPr>
          <p:spPr>
            <a:xfrm rot="5400000" flipV="1">
              <a:off x="1131712" y="4788151"/>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373C7C5B-1301-4D54-A7E9-2AD9F125B6F5}"/>
                </a:ext>
              </a:extLst>
            </p:cNvPr>
            <p:cNvCxnSpPr>
              <a:cxnSpLocks/>
            </p:cNvCxnSpPr>
            <p:nvPr/>
          </p:nvCxnSpPr>
          <p:spPr>
            <a:xfrm flipH="1">
              <a:off x="256012" y="5109369"/>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E0F789F9-B68B-4A8E-8CFB-AF283620D0F5}"/>
                </a:ext>
              </a:extLst>
            </p:cNvPr>
            <p:cNvSpPr txBox="1"/>
            <p:nvPr/>
          </p:nvSpPr>
          <p:spPr>
            <a:xfrm>
              <a:off x="17283" y="5095539"/>
              <a:ext cx="230351" cy="413827"/>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162" name="TextBox 161">
              <a:extLst>
                <a:ext uri="{FF2B5EF4-FFF2-40B4-BE49-F238E27FC236}">
                  <a16:creationId xmlns:a16="http://schemas.microsoft.com/office/drawing/2014/main" id="{5A0C8612-B8A0-4146-BD8A-548C2ED22535}"/>
                </a:ext>
              </a:extLst>
            </p:cNvPr>
            <p:cNvSpPr txBox="1"/>
            <p:nvPr/>
          </p:nvSpPr>
          <p:spPr>
            <a:xfrm>
              <a:off x="1405676" y="4862551"/>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163" name="TextBox 162">
              <a:extLst>
                <a:ext uri="{FF2B5EF4-FFF2-40B4-BE49-F238E27FC236}">
                  <a16:creationId xmlns:a16="http://schemas.microsoft.com/office/drawing/2014/main" id="{CF2A186F-895B-49ED-8CE0-C67920BFE817}"/>
                </a:ext>
              </a:extLst>
            </p:cNvPr>
            <p:cNvSpPr txBox="1"/>
            <p:nvPr/>
          </p:nvSpPr>
          <p:spPr>
            <a:xfrm>
              <a:off x="781220" y="3245134"/>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cxnSp>
          <p:nvCxnSpPr>
            <p:cNvPr id="233" name="Straight Arrow Connector 232">
              <a:extLst>
                <a:ext uri="{FF2B5EF4-FFF2-40B4-BE49-F238E27FC236}">
                  <a16:creationId xmlns:a16="http://schemas.microsoft.com/office/drawing/2014/main" id="{E19A7D64-B4E5-446A-B62C-B7A0C8536A24}"/>
                </a:ext>
              </a:extLst>
            </p:cNvPr>
            <p:cNvCxnSpPr>
              <a:cxnSpLocks/>
            </p:cNvCxnSpPr>
            <p:nvPr/>
          </p:nvCxnSpPr>
          <p:spPr>
            <a:xfrm flipH="1" flipV="1">
              <a:off x="793103" y="3444083"/>
              <a:ext cx="30503" cy="16871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61E9805F-8C96-460F-90C0-F90435BBAD9E}"/>
                </a:ext>
              </a:extLst>
            </p:cNvPr>
            <p:cNvGrpSpPr/>
            <p:nvPr/>
          </p:nvGrpSpPr>
          <p:grpSpPr>
            <a:xfrm>
              <a:off x="-188468" y="3290730"/>
              <a:ext cx="2019752" cy="2652881"/>
              <a:chOff x="-185867" y="3288760"/>
              <a:chExt cx="2019752" cy="2652881"/>
            </a:xfrm>
          </p:grpSpPr>
          <p:grpSp>
            <p:nvGrpSpPr>
              <p:cNvPr id="243" name="Group 242">
                <a:extLst>
                  <a:ext uri="{FF2B5EF4-FFF2-40B4-BE49-F238E27FC236}">
                    <a16:creationId xmlns:a16="http://schemas.microsoft.com/office/drawing/2014/main" id="{6C2BD1AE-D483-4EEF-87EE-1F2A7FB56EC4}"/>
                  </a:ext>
                </a:extLst>
              </p:cNvPr>
              <p:cNvGrpSpPr/>
              <p:nvPr/>
            </p:nvGrpSpPr>
            <p:grpSpPr>
              <a:xfrm>
                <a:off x="-185867" y="3288760"/>
                <a:ext cx="2019752" cy="2652881"/>
                <a:chOff x="-106971" y="3050537"/>
                <a:chExt cx="2019752" cy="2652881"/>
              </a:xfrm>
            </p:grpSpPr>
            <p:grpSp>
              <p:nvGrpSpPr>
                <p:cNvPr id="250" name="Group 249">
                  <a:extLst>
                    <a:ext uri="{FF2B5EF4-FFF2-40B4-BE49-F238E27FC236}">
                      <a16:creationId xmlns:a16="http://schemas.microsoft.com/office/drawing/2014/main" id="{53AB336C-14D2-422D-8D9C-54C6E6DCB163}"/>
                    </a:ext>
                  </a:extLst>
                </p:cNvPr>
                <p:cNvGrpSpPr/>
                <p:nvPr/>
              </p:nvGrpSpPr>
              <p:grpSpPr>
                <a:xfrm rot="1483682">
                  <a:off x="-106971" y="3050537"/>
                  <a:ext cx="2019752" cy="2652881"/>
                  <a:chOff x="457534" y="2558226"/>
                  <a:chExt cx="3013939" cy="3810369"/>
                </a:xfrm>
              </p:grpSpPr>
              <p:sp>
                <p:nvSpPr>
                  <p:cNvPr id="253" name="Arc 252">
                    <a:extLst>
                      <a:ext uri="{FF2B5EF4-FFF2-40B4-BE49-F238E27FC236}">
                        <a16:creationId xmlns:a16="http://schemas.microsoft.com/office/drawing/2014/main" id="{ABB292CD-414C-46CD-9EE8-B06A5A5D3118}"/>
                      </a:ext>
                    </a:extLst>
                  </p:cNvPr>
                  <p:cNvSpPr/>
                  <p:nvPr/>
                </p:nvSpPr>
                <p:spPr>
                  <a:xfrm rot="6386534">
                    <a:off x="919001" y="2118892"/>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54" name="Arc 253">
                    <a:extLst>
                      <a:ext uri="{FF2B5EF4-FFF2-40B4-BE49-F238E27FC236}">
                        <a16:creationId xmlns:a16="http://schemas.microsoft.com/office/drawing/2014/main" id="{4CA3D50D-6B98-4F13-82C1-985D2B2AB30D}"/>
                      </a:ext>
                    </a:extLst>
                  </p:cNvPr>
                  <p:cNvSpPr/>
                  <p:nvPr/>
                </p:nvSpPr>
                <p:spPr>
                  <a:xfrm rot="17166339">
                    <a:off x="902327" y="2113433"/>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255" name="Straight Connector 254">
                    <a:extLst>
                      <a:ext uri="{FF2B5EF4-FFF2-40B4-BE49-F238E27FC236}">
                        <a16:creationId xmlns:a16="http://schemas.microsoft.com/office/drawing/2014/main" id="{E5C1CDB5-317A-4C71-BC92-E1FF79BB24D7}"/>
                      </a:ext>
                    </a:extLst>
                  </p:cNvPr>
                  <p:cNvCxnSpPr>
                    <a:cxnSpLocks/>
                  </p:cNvCxnSpPr>
                  <p:nvPr/>
                </p:nvCxnSpPr>
                <p:spPr>
                  <a:xfrm>
                    <a:off x="479363" y="2814053"/>
                    <a:ext cx="1454934" cy="31099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6C2DF4E-8F0F-4F08-A017-A11B97301DD4}"/>
                      </a:ext>
                    </a:extLst>
                  </p:cNvPr>
                  <p:cNvCxnSpPr>
                    <a:cxnSpLocks/>
                  </p:cNvCxnSpPr>
                  <p:nvPr/>
                </p:nvCxnSpPr>
                <p:spPr>
                  <a:xfrm>
                    <a:off x="1972151" y="2926122"/>
                    <a:ext cx="522209" cy="109861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7" name="Arc 256">
                    <a:extLst>
                      <a:ext uri="{FF2B5EF4-FFF2-40B4-BE49-F238E27FC236}">
                        <a16:creationId xmlns:a16="http://schemas.microsoft.com/office/drawing/2014/main" id="{C513AFDA-26D3-4FBE-9059-21B538D44170}"/>
                      </a:ext>
                    </a:extLst>
                  </p:cNvPr>
                  <p:cNvSpPr/>
                  <p:nvPr/>
                </p:nvSpPr>
                <p:spPr>
                  <a:xfrm rot="6386534">
                    <a:off x="1363558" y="3086347"/>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258" name="Straight Connector 257">
                    <a:extLst>
                      <a:ext uri="{FF2B5EF4-FFF2-40B4-BE49-F238E27FC236}">
                        <a16:creationId xmlns:a16="http://schemas.microsoft.com/office/drawing/2014/main" id="{8E5B4B24-C360-4ED2-B0C1-B19007EDE574}"/>
                      </a:ext>
                    </a:extLst>
                  </p:cNvPr>
                  <p:cNvCxnSpPr>
                    <a:cxnSpLocks/>
                  </p:cNvCxnSpPr>
                  <p:nvPr/>
                </p:nvCxnSpPr>
                <p:spPr>
                  <a:xfrm rot="19586534" flipV="1">
                    <a:off x="1445498" y="3648310"/>
                    <a:ext cx="507267" cy="453629"/>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E2B9F726-E06F-4FFF-8E50-E3B87806B1F4}"/>
                      </a:ext>
                    </a:extLst>
                  </p:cNvPr>
                  <p:cNvCxnSpPr>
                    <a:cxnSpLocks/>
                  </p:cNvCxnSpPr>
                  <p:nvPr/>
                </p:nvCxnSpPr>
                <p:spPr>
                  <a:xfrm>
                    <a:off x="1780196" y="3533956"/>
                    <a:ext cx="1001986" cy="21710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309B7837-0861-455F-B847-A1A99B99C327}"/>
                      </a:ext>
                    </a:extLst>
                  </p:cNvPr>
                  <p:cNvCxnSpPr>
                    <a:cxnSpLocks/>
                  </p:cNvCxnSpPr>
                  <p:nvPr/>
                </p:nvCxnSpPr>
                <p:spPr>
                  <a:xfrm flipV="1">
                    <a:off x="2636911" y="5705023"/>
                    <a:ext cx="145271" cy="663572"/>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261" name="Arc 260">
                    <a:extLst>
                      <a:ext uri="{FF2B5EF4-FFF2-40B4-BE49-F238E27FC236}">
                        <a16:creationId xmlns:a16="http://schemas.microsoft.com/office/drawing/2014/main" id="{5732EF0F-EF09-4ACC-BEFA-B2FDC6FE2524}"/>
                      </a:ext>
                    </a:extLst>
                  </p:cNvPr>
                  <p:cNvSpPr/>
                  <p:nvPr/>
                </p:nvSpPr>
                <p:spPr>
                  <a:xfrm rot="17166339">
                    <a:off x="2337775" y="5226960"/>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62" name="Straight Connector 261">
                    <a:extLst>
                      <a:ext uri="{FF2B5EF4-FFF2-40B4-BE49-F238E27FC236}">
                        <a16:creationId xmlns:a16="http://schemas.microsoft.com/office/drawing/2014/main" id="{41BC6B08-A494-4921-949B-06D66E20EB65}"/>
                      </a:ext>
                    </a:extLst>
                  </p:cNvPr>
                  <p:cNvCxnSpPr>
                    <a:cxnSpLocks/>
                    <a:endCxn id="261" idx="0"/>
                  </p:cNvCxnSpPr>
                  <p:nvPr/>
                </p:nvCxnSpPr>
                <p:spPr>
                  <a:xfrm>
                    <a:off x="1619957" y="4201660"/>
                    <a:ext cx="996725" cy="2153864"/>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51" name="Cube 250">
                  <a:extLst>
                    <a:ext uri="{FF2B5EF4-FFF2-40B4-BE49-F238E27FC236}">
                      <a16:creationId xmlns:a16="http://schemas.microsoft.com/office/drawing/2014/main" id="{FA487B5B-39A0-45EB-94FF-A768635F5CB6}"/>
                    </a:ext>
                  </a:extLst>
                </p:cNvPr>
                <p:cNvSpPr/>
                <p:nvPr/>
              </p:nvSpPr>
              <p:spPr>
                <a:xfrm rot="18947171" flipH="1" flipV="1">
                  <a:off x="643808" y="4554022"/>
                  <a:ext cx="504000" cy="498755"/>
                </a:xfrm>
                <a:prstGeom prst="cube">
                  <a:avLst>
                    <a:gd name="adj" fmla="val 70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mc:AlternateContent xmlns:mc="http://schemas.openxmlformats.org/markup-compatibility/2006">
            <mc:Choice xmlns:am3d="http://schemas.microsoft.com/office/drawing/2017/model3d" Requires="am3d">
              <p:graphicFrame>
                <p:nvGraphicFramePr>
                  <p:cNvPr id="246" name="3D Model 245">
                    <a:extLst>
                      <a:ext uri="{FF2B5EF4-FFF2-40B4-BE49-F238E27FC236}">
                        <a16:creationId xmlns:a16="http://schemas.microsoft.com/office/drawing/2014/main" id="{9A583CA5-EEA9-467E-9970-BEA34F07B21D}"/>
                      </a:ext>
                    </a:extLst>
                  </p:cNvPr>
                  <p:cNvGraphicFramePr>
                    <a:graphicFrameLocks noChangeAspect="1"/>
                  </p:cNvGraphicFramePr>
                  <p:nvPr>
                    <p:extLst>
                      <p:ext uri="{D42A27DB-BD31-4B8C-83A1-F6EECF244321}">
                        <p14:modId xmlns:p14="http://schemas.microsoft.com/office/powerpoint/2010/main" val="517794526"/>
                      </p:ext>
                    </p:extLst>
                  </p:nvPr>
                </p:nvGraphicFramePr>
                <p:xfrm rot="15684508">
                  <a:off x="676789" y="4892258"/>
                  <a:ext cx="301841" cy="381838"/>
                </p:xfrm>
                <a:graphic>
                  <a:graphicData uri="http://schemas.microsoft.com/office/drawing/2017/model3d">
                    <am3d:model3d r:embed="rId16">
                      <am3d:spPr>
                        <a:xfrm rot="15684508">
                          <a:off x="0" y="0"/>
                          <a:ext cx="301841" cy="381838"/>
                        </a:xfrm>
                        <a:prstGeom prst="rect">
                          <a:avLst/>
                        </a:prstGeom>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2050801" ay="-36365" az="24747"/>
                        <am3d:postTrans dx="0" dy="0" dz="0"/>
                      </am3d:trans>
                      <am3d:raster rName="Office3DRenderer" rVer="16.0.8326">
                        <am3d:blip r:embed="rId17"/>
                      </am3d:raster>
                      <am3d:objViewport viewportSz="4137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6" name="3D Model 245">
                    <a:extLst>
                      <a:ext uri="{FF2B5EF4-FFF2-40B4-BE49-F238E27FC236}">
                        <a16:creationId xmlns:a16="http://schemas.microsoft.com/office/drawing/2014/main" id="{9A583CA5-EEA9-467E-9970-BEA34F07B21D}"/>
                      </a:ext>
                    </a:extLst>
                  </p:cNvPr>
                  <p:cNvPicPr>
                    <a:picLocks noGrp="1" noRot="1" noChangeAspect="1" noMove="1" noResize="1" noEditPoints="1" noAdjustHandles="1" noChangeArrowheads="1" noChangeShapeType="1" noCrop="1"/>
                  </p:cNvPicPr>
                  <p:nvPr/>
                </p:nvPicPr>
                <p:blipFill>
                  <a:blip r:embed="rId17"/>
                  <a:stretch>
                    <a:fillRect/>
                  </a:stretch>
                </p:blipFill>
                <p:spPr>
                  <a:xfrm rot="15684508">
                    <a:off x="687349" y="5506413"/>
                    <a:ext cx="275519" cy="381838"/>
                  </a:xfrm>
                  <a:prstGeom prst="rect">
                    <a:avLst/>
                  </a:prstGeom>
                </p:spPr>
              </p:pic>
            </mc:Fallback>
          </mc:AlternateContent>
        </p:grpSp>
        <p:cxnSp>
          <p:nvCxnSpPr>
            <p:cNvPr id="277" name="Straight Arrow Connector 276">
              <a:extLst>
                <a:ext uri="{FF2B5EF4-FFF2-40B4-BE49-F238E27FC236}">
                  <a16:creationId xmlns:a16="http://schemas.microsoft.com/office/drawing/2014/main" id="{B3648D14-0DAE-4142-8C42-CC81D29EAF8A}"/>
                </a:ext>
              </a:extLst>
            </p:cNvPr>
            <p:cNvCxnSpPr>
              <a:cxnSpLocks/>
            </p:cNvCxnSpPr>
            <p:nvPr/>
          </p:nvCxnSpPr>
          <p:spPr>
            <a:xfrm rot="1483682" flipH="1" flipV="1">
              <a:off x="1284393" y="3778680"/>
              <a:ext cx="320824" cy="70225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804448F1-3CF3-403B-A8E3-DB33A1F31E1A}"/>
                </a:ext>
              </a:extLst>
            </p:cNvPr>
            <p:cNvSpPr txBox="1"/>
            <p:nvPr/>
          </p:nvSpPr>
          <p:spPr>
            <a:xfrm>
              <a:off x="1398153" y="3920107"/>
              <a:ext cx="289076"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sp>
          <p:nvSpPr>
            <p:cNvPr id="285" name="TextBox 284">
              <a:extLst>
                <a:ext uri="{FF2B5EF4-FFF2-40B4-BE49-F238E27FC236}">
                  <a16:creationId xmlns:a16="http://schemas.microsoft.com/office/drawing/2014/main" id="{1485B597-B007-4B53-B1E7-CBFE2F1A56E7}"/>
                </a:ext>
              </a:extLst>
            </p:cNvPr>
            <p:cNvSpPr txBox="1"/>
            <p:nvPr/>
          </p:nvSpPr>
          <p:spPr>
            <a:xfrm>
              <a:off x="340897" y="4022771"/>
              <a:ext cx="253209"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cxnSp>
          <p:nvCxnSpPr>
            <p:cNvPr id="286" name="Straight Arrow Connector 285">
              <a:extLst>
                <a:ext uri="{FF2B5EF4-FFF2-40B4-BE49-F238E27FC236}">
                  <a16:creationId xmlns:a16="http://schemas.microsoft.com/office/drawing/2014/main" id="{B0400AF0-4125-41A7-A8F0-2AF2063F48B1}"/>
                </a:ext>
              </a:extLst>
            </p:cNvPr>
            <p:cNvCxnSpPr>
              <a:cxnSpLocks/>
            </p:cNvCxnSpPr>
            <p:nvPr/>
          </p:nvCxnSpPr>
          <p:spPr>
            <a:xfrm rot="1483682" flipH="1" flipV="1">
              <a:off x="440961" y="4416515"/>
              <a:ext cx="320824" cy="70225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7" name="Group 286">
            <a:extLst>
              <a:ext uri="{FF2B5EF4-FFF2-40B4-BE49-F238E27FC236}">
                <a16:creationId xmlns:a16="http://schemas.microsoft.com/office/drawing/2014/main" id="{48F3DACC-B48D-49E6-BC5B-B455082E40C8}"/>
              </a:ext>
            </a:extLst>
          </p:cNvPr>
          <p:cNvGrpSpPr/>
          <p:nvPr/>
        </p:nvGrpSpPr>
        <p:grpSpPr>
          <a:xfrm>
            <a:off x="-124585" y="925595"/>
            <a:ext cx="2019752" cy="2523642"/>
            <a:chOff x="-186809" y="3269002"/>
            <a:chExt cx="2019752" cy="2672639"/>
          </a:xfrm>
        </p:grpSpPr>
        <p:cxnSp>
          <p:nvCxnSpPr>
            <p:cNvPr id="288" name="Straight Arrow Connector 287">
              <a:extLst>
                <a:ext uri="{FF2B5EF4-FFF2-40B4-BE49-F238E27FC236}">
                  <a16:creationId xmlns:a16="http://schemas.microsoft.com/office/drawing/2014/main" id="{4F41A236-8F4B-46B7-89A0-BF0CEE254B35}"/>
                </a:ext>
              </a:extLst>
            </p:cNvPr>
            <p:cNvCxnSpPr>
              <a:cxnSpLocks/>
            </p:cNvCxnSpPr>
            <p:nvPr/>
          </p:nvCxnSpPr>
          <p:spPr>
            <a:xfrm rot="5400000" flipV="1">
              <a:off x="1131712" y="4788604"/>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B724BED1-1E90-423C-9D73-4899C97963F7}"/>
                </a:ext>
              </a:extLst>
            </p:cNvPr>
            <p:cNvCxnSpPr>
              <a:cxnSpLocks/>
            </p:cNvCxnSpPr>
            <p:nvPr/>
          </p:nvCxnSpPr>
          <p:spPr>
            <a:xfrm flipH="1">
              <a:off x="257671" y="5109822"/>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a16="http://schemas.microsoft.com/office/drawing/2014/main" id="{4CDDA87E-B975-4B5C-98B3-3C292664432B}"/>
                </a:ext>
              </a:extLst>
            </p:cNvPr>
            <p:cNvSpPr txBox="1"/>
            <p:nvPr/>
          </p:nvSpPr>
          <p:spPr>
            <a:xfrm>
              <a:off x="18942" y="5092635"/>
              <a:ext cx="230351" cy="413827"/>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291" name="TextBox 290">
              <a:extLst>
                <a:ext uri="{FF2B5EF4-FFF2-40B4-BE49-F238E27FC236}">
                  <a16:creationId xmlns:a16="http://schemas.microsoft.com/office/drawing/2014/main" id="{3FDD1093-4B8B-4EAC-8C0D-F2447940176D}"/>
                </a:ext>
              </a:extLst>
            </p:cNvPr>
            <p:cNvSpPr txBox="1"/>
            <p:nvPr/>
          </p:nvSpPr>
          <p:spPr>
            <a:xfrm>
              <a:off x="1407335" y="4859647"/>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cxnSp>
          <p:nvCxnSpPr>
            <p:cNvPr id="294" name="Straight Arrow Connector 293">
              <a:extLst>
                <a:ext uri="{FF2B5EF4-FFF2-40B4-BE49-F238E27FC236}">
                  <a16:creationId xmlns:a16="http://schemas.microsoft.com/office/drawing/2014/main" id="{DE167B37-A42E-4B46-9CFB-54BB69441546}"/>
                </a:ext>
              </a:extLst>
            </p:cNvPr>
            <p:cNvCxnSpPr>
              <a:cxnSpLocks/>
            </p:cNvCxnSpPr>
            <p:nvPr/>
          </p:nvCxnSpPr>
          <p:spPr>
            <a:xfrm flipH="1" flipV="1">
              <a:off x="798731" y="3467353"/>
              <a:ext cx="24886" cy="16628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9E3751E5-3886-4B5E-91A4-CA9221028F34}"/>
                </a:ext>
              </a:extLst>
            </p:cNvPr>
            <p:cNvCxnSpPr>
              <a:cxnSpLocks/>
            </p:cNvCxnSpPr>
            <p:nvPr/>
          </p:nvCxnSpPr>
          <p:spPr>
            <a:xfrm rot="1483682" flipH="1" flipV="1">
              <a:off x="1284393" y="3778680"/>
              <a:ext cx="320824" cy="70225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8" name="TextBox 297">
              <a:extLst>
                <a:ext uri="{FF2B5EF4-FFF2-40B4-BE49-F238E27FC236}">
                  <a16:creationId xmlns:a16="http://schemas.microsoft.com/office/drawing/2014/main" id="{D4508E1A-4805-4AC2-A953-54955303DC59}"/>
                </a:ext>
              </a:extLst>
            </p:cNvPr>
            <p:cNvSpPr txBox="1"/>
            <p:nvPr/>
          </p:nvSpPr>
          <p:spPr>
            <a:xfrm>
              <a:off x="1399812" y="3918137"/>
              <a:ext cx="289076"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sp>
          <p:nvSpPr>
            <p:cNvPr id="300" name="TextBox 299">
              <a:extLst>
                <a:ext uri="{FF2B5EF4-FFF2-40B4-BE49-F238E27FC236}">
                  <a16:creationId xmlns:a16="http://schemas.microsoft.com/office/drawing/2014/main" id="{9C3D3547-6E7F-47C5-A983-1F98DACD75E6}"/>
                </a:ext>
              </a:extLst>
            </p:cNvPr>
            <p:cNvSpPr txBox="1"/>
            <p:nvPr/>
          </p:nvSpPr>
          <p:spPr>
            <a:xfrm>
              <a:off x="342556" y="4020801"/>
              <a:ext cx="253209"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cxnSp>
          <p:nvCxnSpPr>
            <p:cNvPr id="302" name="Straight Arrow Connector 301">
              <a:extLst>
                <a:ext uri="{FF2B5EF4-FFF2-40B4-BE49-F238E27FC236}">
                  <a16:creationId xmlns:a16="http://schemas.microsoft.com/office/drawing/2014/main" id="{AD974559-A367-4387-8C79-3C24C90835F6}"/>
                </a:ext>
              </a:extLst>
            </p:cNvPr>
            <p:cNvCxnSpPr>
              <a:cxnSpLocks/>
            </p:cNvCxnSpPr>
            <p:nvPr/>
          </p:nvCxnSpPr>
          <p:spPr>
            <a:xfrm rot="1483682" flipH="1" flipV="1">
              <a:off x="440961" y="4416515"/>
              <a:ext cx="320824" cy="70225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03" name="Group 302">
              <a:extLst>
                <a:ext uri="{FF2B5EF4-FFF2-40B4-BE49-F238E27FC236}">
                  <a16:creationId xmlns:a16="http://schemas.microsoft.com/office/drawing/2014/main" id="{04FBA31C-67AE-4A94-890D-58031B5F903F}"/>
                </a:ext>
              </a:extLst>
            </p:cNvPr>
            <p:cNvGrpSpPr/>
            <p:nvPr/>
          </p:nvGrpSpPr>
          <p:grpSpPr>
            <a:xfrm>
              <a:off x="-186809" y="3269002"/>
              <a:ext cx="2019752" cy="2672639"/>
              <a:chOff x="-186809" y="3269002"/>
              <a:chExt cx="2019752" cy="2672639"/>
            </a:xfrm>
          </p:grpSpPr>
          <p:sp>
            <p:nvSpPr>
              <p:cNvPr id="304" name="TextBox 303">
                <a:extLst>
                  <a:ext uri="{FF2B5EF4-FFF2-40B4-BE49-F238E27FC236}">
                    <a16:creationId xmlns:a16="http://schemas.microsoft.com/office/drawing/2014/main" id="{5DAE0D44-0804-42E3-AF52-82DBF66B9E5A}"/>
                  </a:ext>
                </a:extLst>
              </p:cNvPr>
              <p:cNvSpPr txBox="1"/>
              <p:nvPr/>
            </p:nvSpPr>
            <p:spPr>
              <a:xfrm>
                <a:off x="751239" y="3269002"/>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grpSp>
            <p:nvGrpSpPr>
              <p:cNvPr id="305" name="Group 304">
                <a:extLst>
                  <a:ext uri="{FF2B5EF4-FFF2-40B4-BE49-F238E27FC236}">
                    <a16:creationId xmlns:a16="http://schemas.microsoft.com/office/drawing/2014/main" id="{AB504F60-95B0-45A6-8EB9-6388794FF4FC}"/>
                  </a:ext>
                </a:extLst>
              </p:cNvPr>
              <p:cNvGrpSpPr/>
              <p:nvPr/>
            </p:nvGrpSpPr>
            <p:grpSpPr>
              <a:xfrm>
                <a:off x="-186809" y="3288760"/>
                <a:ext cx="2019752" cy="2652881"/>
                <a:chOff x="-186809" y="3288760"/>
                <a:chExt cx="2019752" cy="2652881"/>
              </a:xfrm>
            </p:grpSpPr>
            <p:grpSp>
              <p:nvGrpSpPr>
                <p:cNvPr id="306" name="Group 305">
                  <a:extLst>
                    <a:ext uri="{FF2B5EF4-FFF2-40B4-BE49-F238E27FC236}">
                      <a16:creationId xmlns:a16="http://schemas.microsoft.com/office/drawing/2014/main" id="{8938ABA3-CD3F-460A-AB04-9A3433027B49}"/>
                    </a:ext>
                  </a:extLst>
                </p:cNvPr>
                <p:cNvGrpSpPr/>
                <p:nvPr/>
              </p:nvGrpSpPr>
              <p:grpSpPr>
                <a:xfrm rot="1483682">
                  <a:off x="-186809" y="3288760"/>
                  <a:ext cx="2019752" cy="2652881"/>
                  <a:chOff x="457534" y="2558226"/>
                  <a:chExt cx="3013939" cy="3810369"/>
                </a:xfrm>
              </p:grpSpPr>
              <p:sp>
                <p:nvSpPr>
                  <p:cNvPr id="310" name="Arc 309">
                    <a:extLst>
                      <a:ext uri="{FF2B5EF4-FFF2-40B4-BE49-F238E27FC236}">
                        <a16:creationId xmlns:a16="http://schemas.microsoft.com/office/drawing/2014/main" id="{DBA2038F-1F96-4C54-ABFC-378843945E49}"/>
                      </a:ext>
                    </a:extLst>
                  </p:cNvPr>
                  <p:cNvSpPr/>
                  <p:nvPr/>
                </p:nvSpPr>
                <p:spPr>
                  <a:xfrm rot="6386534">
                    <a:off x="919001" y="2118892"/>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11" name="Arc 310">
                    <a:extLst>
                      <a:ext uri="{FF2B5EF4-FFF2-40B4-BE49-F238E27FC236}">
                        <a16:creationId xmlns:a16="http://schemas.microsoft.com/office/drawing/2014/main" id="{07C4C9B3-0ADA-4B20-A71A-C90D851D21F0}"/>
                      </a:ext>
                    </a:extLst>
                  </p:cNvPr>
                  <p:cNvSpPr/>
                  <p:nvPr/>
                </p:nvSpPr>
                <p:spPr>
                  <a:xfrm rot="17166339">
                    <a:off x="902327" y="2113433"/>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312" name="Straight Connector 311">
                    <a:extLst>
                      <a:ext uri="{FF2B5EF4-FFF2-40B4-BE49-F238E27FC236}">
                        <a16:creationId xmlns:a16="http://schemas.microsoft.com/office/drawing/2014/main" id="{102D0BF0-57EB-4EEE-88E5-71E3E9DD810E}"/>
                      </a:ext>
                    </a:extLst>
                  </p:cNvPr>
                  <p:cNvCxnSpPr>
                    <a:cxnSpLocks/>
                  </p:cNvCxnSpPr>
                  <p:nvPr/>
                </p:nvCxnSpPr>
                <p:spPr>
                  <a:xfrm>
                    <a:off x="479363" y="2814053"/>
                    <a:ext cx="1454934" cy="31099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15929B9E-D780-449F-B08D-96C8F2121AAB}"/>
                      </a:ext>
                    </a:extLst>
                  </p:cNvPr>
                  <p:cNvCxnSpPr>
                    <a:cxnSpLocks/>
                  </p:cNvCxnSpPr>
                  <p:nvPr/>
                </p:nvCxnSpPr>
                <p:spPr>
                  <a:xfrm>
                    <a:off x="1972151" y="2926122"/>
                    <a:ext cx="522209" cy="109861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4" name="Arc 313">
                    <a:extLst>
                      <a:ext uri="{FF2B5EF4-FFF2-40B4-BE49-F238E27FC236}">
                        <a16:creationId xmlns:a16="http://schemas.microsoft.com/office/drawing/2014/main" id="{F5266B9D-84FE-45EE-896B-32DA7A9F1791}"/>
                      </a:ext>
                    </a:extLst>
                  </p:cNvPr>
                  <p:cNvSpPr/>
                  <p:nvPr/>
                </p:nvSpPr>
                <p:spPr>
                  <a:xfrm rot="6386534">
                    <a:off x="1363558" y="3086347"/>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318" name="Straight Connector 317">
                    <a:extLst>
                      <a:ext uri="{FF2B5EF4-FFF2-40B4-BE49-F238E27FC236}">
                        <a16:creationId xmlns:a16="http://schemas.microsoft.com/office/drawing/2014/main" id="{38D812EC-2AE5-430E-8B7D-4CBC0F40CE93}"/>
                      </a:ext>
                    </a:extLst>
                  </p:cNvPr>
                  <p:cNvCxnSpPr>
                    <a:cxnSpLocks/>
                  </p:cNvCxnSpPr>
                  <p:nvPr/>
                </p:nvCxnSpPr>
                <p:spPr>
                  <a:xfrm rot="19586534" flipV="1">
                    <a:off x="1445498" y="3648310"/>
                    <a:ext cx="507267" cy="453629"/>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A34ADF8B-D11D-43C6-A91B-3E7877ADA72B}"/>
                      </a:ext>
                    </a:extLst>
                  </p:cNvPr>
                  <p:cNvCxnSpPr>
                    <a:cxnSpLocks/>
                  </p:cNvCxnSpPr>
                  <p:nvPr/>
                </p:nvCxnSpPr>
                <p:spPr>
                  <a:xfrm>
                    <a:off x="1780196" y="3533956"/>
                    <a:ext cx="1001986" cy="21710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757F3B87-135C-4340-94B8-477C06B9D065}"/>
                      </a:ext>
                    </a:extLst>
                  </p:cNvPr>
                  <p:cNvCxnSpPr>
                    <a:cxnSpLocks/>
                  </p:cNvCxnSpPr>
                  <p:nvPr/>
                </p:nvCxnSpPr>
                <p:spPr>
                  <a:xfrm flipV="1">
                    <a:off x="2636911" y="5705023"/>
                    <a:ext cx="145271" cy="663572"/>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322" name="Arc 321">
                    <a:extLst>
                      <a:ext uri="{FF2B5EF4-FFF2-40B4-BE49-F238E27FC236}">
                        <a16:creationId xmlns:a16="http://schemas.microsoft.com/office/drawing/2014/main" id="{DF3A24E3-D529-4B30-9496-3FD5D85BA21B}"/>
                      </a:ext>
                    </a:extLst>
                  </p:cNvPr>
                  <p:cNvSpPr/>
                  <p:nvPr/>
                </p:nvSpPr>
                <p:spPr>
                  <a:xfrm rot="17166339">
                    <a:off x="2337775" y="5226960"/>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24" name="Straight Connector 323">
                    <a:extLst>
                      <a:ext uri="{FF2B5EF4-FFF2-40B4-BE49-F238E27FC236}">
                        <a16:creationId xmlns:a16="http://schemas.microsoft.com/office/drawing/2014/main" id="{4B248782-8ACB-4802-9A37-0162276061E7}"/>
                      </a:ext>
                    </a:extLst>
                  </p:cNvPr>
                  <p:cNvCxnSpPr>
                    <a:cxnSpLocks/>
                    <a:endCxn id="322" idx="0"/>
                  </p:cNvCxnSpPr>
                  <p:nvPr/>
                </p:nvCxnSpPr>
                <p:spPr>
                  <a:xfrm>
                    <a:off x="1619957" y="4201660"/>
                    <a:ext cx="996725" cy="2153864"/>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07" name="Group 306">
                  <a:extLst>
                    <a:ext uri="{FF2B5EF4-FFF2-40B4-BE49-F238E27FC236}">
                      <a16:creationId xmlns:a16="http://schemas.microsoft.com/office/drawing/2014/main" id="{484473EE-4C27-4A81-818B-97E098CC967C}"/>
                    </a:ext>
                  </a:extLst>
                </p:cNvPr>
                <p:cNvGrpSpPr/>
                <p:nvPr/>
              </p:nvGrpSpPr>
              <p:grpSpPr>
                <a:xfrm>
                  <a:off x="704042" y="4984626"/>
                  <a:ext cx="232263" cy="261176"/>
                  <a:chOff x="1100046" y="2633767"/>
                  <a:chExt cx="232263" cy="261176"/>
                </a:xfrm>
              </p:grpSpPr>
              <p:sp>
                <p:nvSpPr>
                  <p:cNvPr id="308" name="Cube 307">
                    <a:extLst>
                      <a:ext uri="{FF2B5EF4-FFF2-40B4-BE49-F238E27FC236}">
                        <a16:creationId xmlns:a16="http://schemas.microsoft.com/office/drawing/2014/main" id="{C6CB1242-0660-40EF-B5BC-0605E553DA96}"/>
                      </a:ext>
                    </a:extLst>
                  </p:cNvPr>
                  <p:cNvSpPr/>
                  <p:nvPr/>
                </p:nvSpPr>
                <p:spPr>
                  <a:xfrm rot="2700000" flipH="1" flipV="1">
                    <a:off x="1112703" y="2648541"/>
                    <a:ext cx="206949" cy="232263"/>
                  </a:xfrm>
                  <a:prstGeom prst="cube">
                    <a:avLst>
                      <a:gd name="adj" fmla="val 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9" name="Rectangle 308">
                    <a:extLst>
                      <a:ext uri="{FF2B5EF4-FFF2-40B4-BE49-F238E27FC236}">
                        <a16:creationId xmlns:a16="http://schemas.microsoft.com/office/drawing/2014/main" id="{D4A694E2-F037-4800-90A3-BA4DD4743082}"/>
                      </a:ext>
                    </a:extLst>
                  </p:cNvPr>
                  <p:cNvSpPr/>
                  <p:nvPr/>
                </p:nvSpPr>
                <p:spPr>
                  <a:xfrm rot="18900000">
                    <a:off x="1178388" y="2633767"/>
                    <a:ext cx="67271" cy="261176"/>
                  </a:xfrm>
                  <a:prstGeom prst="rect">
                    <a:avLst/>
                  </a:prstGeom>
                  <a:solidFill>
                    <a:schemeClr val="tx1">
                      <a:lumMod val="65000"/>
                      <a:lumOff val="35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grpSp>
      <p:sp>
        <p:nvSpPr>
          <p:cNvPr id="22" name="Slide Number Placeholder 21">
            <a:extLst>
              <a:ext uri="{FF2B5EF4-FFF2-40B4-BE49-F238E27FC236}">
                <a16:creationId xmlns:a16="http://schemas.microsoft.com/office/drawing/2014/main" id="{C8F6EE3F-05FF-4A4D-8F6F-85ACF0000FE0}"/>
              </a:ext>
            </a:extLst>
          </p:cNvPr>
          <p:cNvSpPr>
            <a:spLocks noGrp="1"/>
          </p:cNvSpPr>
          <p:nvPr>
            <p:ph type="sldNum" sz="quarter" idx="12"/>
          </p:nvPr>
        </p:nvSpPr>
        <p:spPr/>
        <p:txBody>
          <a:bodyPr/>
          <a:lstStyle/>
          <a:p>
            <a:fld id="{4E3495D0-1C20-4D5C-AE9D-42F7DC54160D}" type="slidenum">
              <a:rPr lang="en-US" smtClean="0"/>
              <a:t>39</a:t>
            </a:fld>
            <a:endParaRPr lang="en-US"/>
          </a:p>
        </p:txBody>
      </p:sp>
    </p:spTree>
    <p:extLst>
      <p:ext uri="{BB962C8B-B14F-4D97-AF65-F5344CB8AC3E}">
        <p14:creationId xmlns:p14="http://schemas.microsoft.com/office/powerpoint/2010/main" val="829554940"/>
      </p:ext>
    </p:extLst>
  </p:cSld>
  <p:clrMapOvr>
    <a:masterClrMapping/>
  </p:clrMapOvr>
  <mc:AlternateContent xmlns:mc="http://schemas.openxmlformats.org/markup-compatibility/2006" xmlns:p14="http://schemas.microsoft.com/office/powerpoint/2010/main">
    <mc:Choice Requires="p14">
      <p:transition spd="slow" p14:dur="2000" advTm="89035"/>
    </mc:Choice>
    <mc:Fallback xmlns="">
      <p:transition spd="slow" advTm="8903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38E6-8E73-4BAE-BADC-939A52B3D0D5}"/>
              </a:ext>
            </a:extLst>
          </p:cNvPr>
          <p:cNvSpPr>
            <a:spLocks noGrp="1"/>
          </p:cNvSpPr>
          <p:nvPr>
            <p:ph type="title"/>
          </p:nvPr>
        </p:nvSpPr>
        <p:spPr/>
        <p:txBody>
          <a:bodyPr/>
          <a:lstStyle/>
          <a:p>
            <a:r>
              <a:rPr lang="en-IN" dirty="0"/>
              <a:t>Electronics: Development and Future</a:t>
            </a:r>
          </a:p>
        </p:txBody>
      </p:sp>
      <p:sp>
        <p:nvSpPr>
          <p:cNvPr id="4" name="Date Placeholder 3">
            <a:extLst>
              <a:ext uri="{FF2B5EF4-FFF2-40B4-BE49-F238E27FC236}">
                <a16:creationId xmlns:a16="http://schemas.microsoft.com/office/drawing/2014/main" id="{DF29F528-E30A-4A07-8485-2749F4122E79}"/>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BAF75459-2509-463E-B4E3-FB00EE0C6292}"/>
              </a:ext>
            </a:extLst>
          </p:cNvPr>
          <p:cNvSpPr>
            <a:spLocks noGrp="1"/>
          </p:cNvSpPr>
          <p:nvPr>
            <p:ph type="ftr" sz="quarter" idx="11"/>
          </p:nvPr>
        </p:nvSpPr>
        <p:spPr/>
        <p:txBody>
          <a:bodyPr/>
          <a:lstStyle/>
          <a:p>
            <a:r>
              <a:rPr lang="en-US"/>
              <a:t>IISER Bhopal</a:t>
            </a:r>
            <a:endParaRPr lang="en-US" dirty="0"/>
          </a:p>
        </p:txBody>
      </p:sp>
      <p:sp>
        <p:nvSpPr>
          <p:cNvPr id="21" name="TextBox 20">
            <a:extLst>
              <a:ext uri="{FF2B5EF4-FFF2-40B4-BE49-F238E27FC236}">
                <a16:creationId xmlns:a16="http://schemas.microsoft.com/office/drawing/2014/main" id="{01BB42B0-2C44-44FD-8268-EC83B12F8C6A}"/>
              </a:ext>
            </a:extLst>
          </p:cNvPr>
          <p:cNvSpPr txBox="1"/>
          <p:nvPr/>
        </p:nvSpPr>
        <p:spPr>
          <a:xfrm>
            <a:off x="178023" y="1044028"/>
            <a:ext cx="2346057" cy="1015663"/>
          </a:xfrm>
          <a:prstGeom prst="rect">
            <a:avLst/>
          </a:prstGeom>
          <a:solidFill>
            <a:schemeClr val="bg1">
              <a:lumMod val="85000"/>
            </a:schemeClr>
          </a:solidFill>
        </p:spPr>
        <p:txBody>
          <a:bodyPr wrap="square" rtlCol="0">
            <a:spAutoFit/>
          </a:bodyPr>
          <a:lstStyle/>
          <a:p>
            <a:r>
              <a:rPr lang="en-IN" sz="2000" dirty="0"/>
              <a:t>Issues</a:t>
            </a:r>
          </a:p>
          <a:p>
            <a:pPr marL="285750" indent="-285750">
              <a:buFont typeface="Arial" panose="020B0604020202020204" pitchFamily="34" charset="0"/>
              <a:buChar char="•"/>
            </a:pPr>
            <a:r>
              <a:rPr lang="en-IN" sz="2000" dirty="0"/>
              <a:t>Energy dissipation</a:t>
            </a:r>
          </a:p>
          <a:p>
            <a:pPr marL="285750" indent="-285750">
              <a:buFont typeface="Arial" panose="020B0604020202020204" pitchFamily="34" charset="0"/>
              <a:buChar char="•"/>
            </a:pPr>
            <a:r>
              <a:rPr lang="en-IN" sz="2000" dirty="0"/>
              <a:t>Process variation</a:t>
            </a:r>
          </a:p>
        </p:txBody>
      </p:sp>
      <p:pic>
        <p:nvPicPr>
          <p:cNvPr id="9" name="Content Placeholder 8">
            <a:extLst>
              <a:ext uri="{FF2B5EF4-FFF2-40B4-BE49-F238E27FC236}">
                <a16:creationId xmlns:a16="http://schemas.microsoft.com/office/drawing/2014/main" id="{F792C066-55EF-4432-B0E1-AF1D47EBE52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11043" y="1382252"/>
            <a:ext cx="6354934" cy="4876899"/>
          </a:xfrm>
        </p:spPr>
      </p:pic>
      <p:sp>
        <p:nvSpPr>
          <p:cNvPr id="22" name="TextBox 21">
            <a:extLst>
              <a:ext uri="{FF2B5EF4-FFF2-40B4-BE49-F238E27FC236}">
                <a16:creationId xmlns:a16="http://schemas.microsoft.com/office/drawing/2014/main" id="{A9C0B7A4-E70F-4249-B604-CBAF56257298}"/>
              </a:ext>
            </a:extLst>
          </p:cNvPr>
          <p:cNvSpPr txBox="1"/>
          <p:nvPr/>
        </p:nvSpPr>
        <p:spPr>
          <a:xfrm>
            <a:off x="7928186" y="3167330"/>
            <a:ext cx="1037791" cy="707886"/>
          </a:xfrm>
          <a:prstGeom prst="rect">
            <a:avLst/>
          </a:prstGeom>
          <a:solidFill>
            <a:schemeClr val="accent2">
              <a:lumMod val="40000"/>
              <a:lumOff val="60000"/>
            </a:schemeClr>
          </a:solidFill>
        </p:spPr>
        <p:txBody>
          <a:bodyPr wrap="square" rtlCol="0">
            <a:spAutoFit/>
          </a:bodyPr>
          <a:lstStyle/>
          <a:p>
            <a:pPr algn="ctr"/>
            <a:r>
              <a:rPr lang="en-IN" sz="2000" dirty="0"/>
              <a:t>Moore’s Law</a:t>
            </a:r>
          </a:p>
        </p:txBody>
      </p:sp>
      <p:sp>
        <p:nvSpPr>
          <p:cNvPr id="23" name="TextBox 22">
            <a:extLst>
              <a:ext uri="{FF2B5EF4-FFF2-40B4-BE49-F238E27FC236}">
                <a16:creationId xmlns:a16="http://schemas.microsoft.com/office/drawing/2014/main" id="{D50C2995-4D1B-4BB2-A045-96CD09DB32C7}"/>
              </a:ext>
            </a:extLst>
          </p:cNvPr>
          <p:cNvSpPr txBox="1"/>
          <p:nvPr/>
        </p:nvSpPr>
        <p:spPr>
          <a:xfrm>
            <a:off x="7045209" y="3966175"/>
            <a:ext cx="1927038" cy="707886"/>
          </a:xfrm>
          <a:prstGeom prst="rect">
            <a:avLst/>
          </a:prstGeom>
          <a:solidFill>
            <a:schemeClr val="accent2">
              <a:lumMod val="40000"/>
              <a:lumOff val="60000"/>
            </a:schemeClr>
          </a:solidFill>
        </p:spPr>
        <p:txBody>
          <a:bodyPr wrap="square" rtlCol="0">
            <a:spAutoFit/>
          </a:bodyPr>
          <a:lstStyle/>
          <a:p>
            <a:pPr algn="ctr"/>
            <a:r>
              <a:rPr lang="en-IN" sz="2000" dirty="0"/>
              <a:t>Gordon Moore</a:t>
            </a:r>
          </a:p>
          <a:p>
            <a:pPr algn="ctr"/>
            <a:r>
              <a:rPr lang="en-IN" sz="2000" dirty="0"/>
              <a:t>Intel Co-Founder</a:t>
            </a:r>
          </a:p>
        </p:txBody>
      </p:sp>
      <p:sp>
        <p:nvSpPr>
          <p:cNvPr id="24" name="TextBox 23">
            <a:extLst>
              <a:ext uri="{FF2B5EF4-FFF2-40B4-BE49-F238E27FC236}">
                <a16:creationId xmlns:a16="http://schemas.microsoft.com/office/drawing/2014/main" id="{D94B9245-726F-466C-86F0-FC033AFE23D3}"/>
              </a:ext>
            </a:extLst>
          </p:cNvPr>
          <p:cNvSpPr txBox="1"/>
          <p:nvPr/>
        </p:nvSpPr>
        <p:spPr>
          <a:xfrm>
            <a:off x="5754937" y="4772894"/>
            <a:ext cx="3211040" cy="693712"/>
          </a:xfrm>
          <a:prstGeom prst="rect">
            <a:avLst/>
          </a:prstGeom>
          <a:solidFill>
            <a:schemeClr val="accent2">
              <a:lumMod val="40000"/>
              <a:lumOff val="60000"/>
            </a:schemeClr>
          </a:solidFill>
        </p:spPr>
        <p:txBody>
          <a:bodyPr wrap="square" rtlCol="0">
            <a:spAutoFit/>
          </a:bodyPr>
          <a:lstStyle/>
          <a:p>
            <a:pPr algn="ctr"/>
            <a:r>
              <a:rPr lang="en-IN" sz="2000" dirty="0"/>
              <a:t>Number of transistors</a:t>
            </a:r>
          </a:p>
          <a:p>
            <a:pPr algn="ctr"/>
            <a:r>
              <a:rPr lang="en-IN" sz="2000" dirty="0"/>
              <a:t>DOUBLES in every TWO years</a:t>
            </a:r>
          </a:p>
        </p:txBody>
      </p:sp>
      <p:sp>
        <p:nvSpPr>
          <p:cNvPr id="25" name="TextBox 24">
            <a:extLst>
              <a:ext uri="{FF2B5EF4-FFF2-40B4-BE49-F238E27FC236}">
                <a16:creationId xmlns:a16="http://schemas.microsoft.com/office/drawing/2014/main" id="{967690CF-7E43-4E2D-B7DB-F28AF62E27D2}"/>
              </a:ext>
            </a:extLst>
          </p:cNvPr>
          <p:cNvSpPr txBox="1"/>
          <p:nvPr/>
        </p:nvSpPr>
        <p:spPr>
          <a:xfrm>
            <a:off x="3243321" y="752982"/>
            <a:ext cx="4702875" cy="400110"/>
          </a:xfrm>
          <a:prstGeom prst="rect">
            <a:avLst/>
          </a:prstGeom>
          <a:solidFill>
            <a:schemeClr val="accent1">
              <a:lumMod val="40000"/>
              <a:lumOff val="60000"/>
            </a:schemeClr>
          </a:solidFill>
        </p:spPr>
        <p:txBody>
          <a:bodyPr wrap="square" rtlCol="0">
            <a:spAutoFit/>
          </a:bodyPr>
          <a:lstStyle/>
          <a:p>
            <a:r>
              <a:rPr lang="en-IN" sz="2000" dirty="0"/>
              <a:t>Transistor counts 1970-2018 &amp; Moore’s Law</a:t>
            </a:r>
          </a:p>
        </p:txBody>
      </p:sp>
      <p:sp>
        <p:nvSpPr>
          <p:cNvPr id="26" name="TextBox 25">
            <a:extLst>
              <a:ext uri="{FF2B5EF4-FFF2-40B4-BE49-F238E27FC236}">
                <a16:creationId xmlns:a16="http://schemas.microsoft.com/office/drawing/2014/main" id="{8B0D32FE-0D4C-4500-8262-671A4A8BADA0}"/>
              </a:ext>
            </a:extLst>
          </p:cNvPr>
          <p:cNvSpPr txBox="1"/>
          <p:nvPr/>
        </p:nvSpPr>
        <p:spPr>
          <a:xfrm>
            <a:off x="4122663" y="1269239"/>
            <a:ext cx="1660474" cy="707886"/>
          </a:xfrm>
          <a:prstGeom prst="rect">
            <a:avLst/>
          </a:prstGeom>
          <a:solidFill>
            <a:schemeClr val="accent2">
              <a:lumMod val="40000"/>
              <a:lumOff val="60000"/>
            </a:schemeClr>
          </a:solidFill>
        </p:spPr>
        <p:txBody>
          <a:bodyPr wrap="square" rtlCol="0">
            <a:spAutoFit/>
          </a:bodyPr>
          <a:lstStyle/>
          <a:p>
            <a:pPr algn="ctr"/>
            <a:r>
              <a:rPr lang="en-IN" sz="2000" dirty="0"/>
              <a:t>Transistor as a</a:t>
            </a:r>
          </a:p>
          <a:p>
            <a:pPr algn="ctr"/>
            <a:r>
              <a:rPr lang="en-IN" sz="2000" dirty="0"/>
              <a:t> binary switch</a:t>
            </a:r>
          </a:p>
        </p:txBody>
      </p:sp>
      <p:sp>
        <p:nvSpPr>
          <p:cNvPr id="13" name="TextBox 12">
            <a:extLst>
              <a:ext uri="{FF2B5EF4-FFF2-40B4-BE49-F238E27FC236}">
                <a16:creationId xmlns:a16="http://schemas.microsoft.com/office/drawing/2014/main" id="{A648F533-697D-4A9C-BBC4-0DF0EC21B29B}"/>
              </a:ext>
            </a:extLst>
          </p:cNvPr>
          <p:cNvSpPr txBox="1"/>
          <p:nvPr/>
        </p:nvSpPr>
        <p:spPr>
          <a:xfrm>
            <a:off x="306540" y="2988599"/>
            <a:ext cx="8576138" cy="2308324"/>
          </a:xfrm>
          <a:prstGeom prst="rect">
            <a:avLst/>
          </a:prstGeom>
          <a:solidFill>
            <a:schemeClr val="accent1">
              <a:lumMod val="60000"/>
              <a:lumOff val="40000"/>
            </a:schemeClr>
          </a:solidFill>
        </p:spPr>
        <p:txBody>
          <a:bodyPr wrap="square">
            <a:spAutoFit/>
          </a:bodyPr>
          <a:lstStyle/>
          <a:p>
            <a:pPr algn="just"/>
            <a:r>
              <a:rPr lang="en-US" sz="2400" b="1" dirty="0">
                <a:solidFill>
                  <a:srgbClr val="000000"/>
                </a:solidFill>
                <a:latin typeface="Calibri" panose="020F0502020204030204" pitchFamily="34" charset="0"/>
              </a:rPr>
              <a:t>Bohr</a:t>
            </a:r>
            <a:r>
              <a:rPr lang="en-US" sz="2400" b="0" i="0" u="none" strike="noStrike" baseline="0" dirty="0">
                <a:latin typeface="Calibri" panose="020F0502020204030204" pitchFamily="34" charset="0"/>
              </a:rPr>
              <a:t>: Our research group has screened some of these options. This will not only help Intel, but it will help the university research groups identify the more promising options that we should collectively invest in. It may change as more researchers weigh in, </a:t>
            </a:r>
            <a:r>
              <a:rPr lang="en-US" sz="2400" b="1" i="0" u="none" strike="noStrike" baseline="0" dirty="0">
                <a:latin typeface="Calibri" panose="020F0502020204030204" pitchFamily="34" charset="0"/>
              </a:rPr>
              <a:t>but the conclusion at this point is that spintronics may have better chance in the future.</a:t>
            </a:r>
            <a:endParaRPr lang="en-IN" sz="2400" dirty="0"/>
          </a:p>
        </p:txBody>
      </p:sp>
      <p:sp>
        <p:nvSpPr>
          <p:cNvPr id="14" name="TextBox 13">
            <a:extLst>
              <a:ext uri="{FF2B5EF4-FFF2-40B4-BE49-F238E27FC236}">
                <a16:creationId xmlns:a16="http://schemas.microsoft.com/office/drawing/2014/main" id="{2F901BDD-D3EE-4DB2-998C-E73E7C6BFA8D}"/>
              </a:ext>
            </a:extLst>
          </p:cNvPr>
          <p:cNvSpPr txBox="1"/>
          <p:nvPr/>
        </p:nvSpPr>
        <p:spPr>
          <a:xfrm>
            <a:off x="306540" y="5413862"/>
            <a:ext cx="5831119" cy="800219"/>
          </a:xfrm>
          <a:prstGeom prst="rect">
            <a:avLst/>
          </a:prstGeom>
          <a:solidFill>
            <a:schemeClr val="bg1">
              <a:lumMod val="95000"/>
            </a:schemeClr>
          </a:solidFill>
          <a:ln>
            <a:solidFill>
              <a:schemeClr val="accent1">
                <a:lumMod val="75000"/>
              </a:schemeClr>
            </a:solidFill>
          </a:ln>
        </p:spPr>
        <p:txBody>
          <a:bodyPr wrap="square">
            <a:spAutoFit/>
          </a:bodyPr>
          <a:lstStyle/>
          <a:p>
            <a:r>
              <a:rPr lang="en-US" sz="2800" b="1" i="0" u="none" strike="noStrike" baseline="0" dirty="0">
                <a:solidFill>
                  <a:srgbClr val="000000"/>
                </a:solidFill>
                <a:latin typeface="Calibri" panose="020F0502020204030204" pitchFamily="34" charset="0"/>
              </a:rPr>
              <a:t>Mark Bohr, a senior fellow at Intel</a:t>
            </a:r>
            <a:endParaRPr lang="en-US" sz="2800" b="0" i="0" u="none" strike="noStrike" baseline="0" dirty="0">
              <a:solidFill>
                <a:srgbClr val="000000"/>
              </a:solidFill>
              <a:latin typeface="Calibri" panose="020F0502020204030204" pitchFamily="34" charset="0"/>
            </a:endParaRPr>
          </a:p>
          <a:p>
            <a:r>
              <a:rPr lang="en-IN" sz="1800" b="0" i="1" u="none" strike="noStrike" baseline="0" dirty="0">
                <a:solidFill>
                  <a:srgbClr val="000000"/>
                </a:solidFill>
                <a:latin typeface="Calibri" panose="020F0502020204030204" pitchFamily="34" charset="0"/>
                <a:hlinkClick r:id="rId5"/>
              </a:rPr>
              <a:t>http://semiengineering.com/one-on-one-mark-bohr/</a:t>
            </a:r>
            <a:r>
              <a:rPr lang="en-IN" sz="1800" b="0" i="1" u="none" strike="noStrike" baseline="0" dirty="0">
                <a:solidFill>
                  <a:srgbClr val="000000"/>
                </a:solidFill>
                <a:latin typeface="Calibri" panose="020F0502020204030204" pitchFamily="34" charset="0"/>
              </a:rPr>
              <a:t> (2014)</a:t>
            </a:r>
            <a:endParaRPr lang="en-IN" dirty="0"/>
          </a:p>
        </p:txBody>
      </p:sp>
      <p:sp>
        <p:nvSpPr>
          <p:cNvPr id="3" name="Slide Number Placeholder 2">
            <a:extLst>
              <a:ext uri="{FF2B5EF4-FFF2-40B4-BE49-F238E27FC236}">
                <a16:creationId xmlns:a16="http://schemas.microsoft.com/office/drawing/2014/main" id="{DA1B7DBB-FE3B-4718-8946-A626715B5A16}"/>
              </a:ext>
            </a:extLst>
          </p:cNvPr>
          <p:cNvSpPr>
            <a:spLocks noGrp="1"/>
          </p:cNvSpPr>
          <p:nvPr>
            <p:ph type="sldNum" sz="quarter" idx="12"/>
          </p:nvPr>
        </p:nvSpPr>
        <p:spPr/>
        <p:txBody>
          <a:bodyPr/>
          <a:lstStyle/>
          <a:p>
            <a:fld id="{4E3495D0-1C20-4D5C-AE9D-42F7DC54160D}" type="slidenum">
              <a:rPr lang="en-US" smtClean="0"/>
              <a:t>4</a:t>
            </a:fld>
            <a:endParaRPr lang="en-US"/>
          </a:p>
        </p:txBody>
      </p:sp>
    </p:spTree>
    <p:custDataLst>
      <p:tags r:id="rId1"/>
    </p:custDataLst>
    <p:extLst>
      <p:ext uri="{BB962C8B-B14F-4D97-AF65-F5344CB8AC3E}">
        <p14:creationId xmlns:p14="http://schemas.microsoft.com/office/powerpoint/2010/main" val="2075968022"/>
      </p:ext>
    </p:extLst>
  </p:cSld>
  <p:clrMapOvr>
    <a:masterClrMapping/>
  </p:clrMapOvr>
  <mc:AlternateContent xmlns:mc="http://schemas.openxmlformats.org/markup-compatibility/2006" xmlns:p14="http://schemas.microsoft.com/office/powerpoint/2010/main">
    <mc:Choice Requires="p14">
      <p:transition spd="slow" p14:dur="2000" advTm="12207"/>
    </mc:Choice>
    <mc:Fallback xmlns="">
      <p:transition spd="slow" advTm="122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3C91-7A68-4647-A0A2-B70AAFD78E41}"/>
              </a:ext>
            </a:extLst>
          </p:cNvPr>
          <p:cNvSpPr>
            <a:spLocks noGrp="1"/>
          </p:cNvSpPr>
          <p:nvPr>
            <p:ph type="title"/>
          </p:nvPr>
        </p:nvSpPr>
        <p:spPr/>
        <p:txBody>
          <a:bodyPr>
            <a:normAutofit/>
          </a:bodyPr>
          <a:lstStyle/>
          <a:p>
            <a:r>
              <a:rPr lang="en-IN" dirty="0"/>
              <a:t>Ferromagnetic resonance </a:t>
            </a:r>
            <a:r>
              <a:rPr lang="en-US" sz="4400" b="0" i="0" u="none" strike="noStrike" dirty="0">
                <a:solidFill>
                  <a:srgbClr val="000000"/>
                </a:solidFill>
                <a:effectLst/>
              </a:rPr>
              <a:t>(</a:t>
            </a:r>
            <a:r>
              <a:rPr lang="en-US" dirty="0">
                <a:solidFill>
                  <a:srgbClr val="000000"/>
                </a:solidFill>
              </a:rPr>
              <a:t>F</a:t>
            </a:r>
            <a:r>
              <a:rPr lang="en-US" sz="4400" b="0" i="0" u="none" strike="noStrike" dirty="0">
                <a:solidFill>
                  <a:srgbClr val="000000"/>
                </a:solidFill>
                <a:effectLst/>
              </a:rPr>
              <a:t>MR)</a:t>
            </a:r>
            <a:endParaRPr lang="en-IN" dirty="0"/>
          </a:p>
        </p:txBody>
      </p:sp>
      <p:sp>
        <p:nvSpPr>
          <p:cNvPr id="4" name="Date Placeholder 3">
            <a:extLst>
              <a:ext uri="{FF2B5EF4-FFF2-40B4-BE49-F238E27FC236}">
                <a16:creationId xmlns:a16="http://schemas.microsoft.com/office/drawing/2014/main" id="{4B756185-E7EC-4F52-A52C-6E9611908FBA}"/>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93B22F78-7E52-42D4-9C6E-CE6808EC6FC0}"/>
              </a:ext>
            </a:extLst>
          </p:cNvPr>
          <p:cNvSpPr>
            <a:spLocks noGrp="1"/>
          </p:cNvSpPr>
          <p:nvPr>
            <p:ph type="ftr" sz="quarter" idx="11"/>
          </p:nvPr>
        </p:nvSpPr>
        <p:spPr>
          <a:xfrm>
            <a:off x="3051559" y="6492850"/>
            <a:ext cx="3086100" cy="365125"/>
          </a:xfrm>
        </p:spPr>
        <p:txBody>
          <a:bodyPr/>
          <a:lstStyle/>
          <a:p>
            <a:r>
              <a:rPr lang="en-US"/>
              <a:t>IISER Bhopal</a:t>
            </a:r>
            <a:endParaRPr lang="en-US" dirty="0"/>
          </a:p>
        </p:txBody>
      </p:sp>
      <p:sp>
        <p:nvSpPr>
          <p:cNvPr id="212" name="TextBox 211">
            <a:extLst>
              <a:ext uri="{FF2B5EF4-FFF2-40B4-BE49-F238E27FC236}">
                <a16:creationId xmlns:a16="http://schemas.microsoft.com/office/drawing/2014/main" id="{C6021410-3041-46C8-AA0A-D9DE6998CC5F}"/>
              </a:ext>
            </a:extLst>
          </p:cNvPr>
          <p:cNvSpPr txBox="1"/>
          <p:nvPr/>
        </p:nvSpPr>
        <p:spPr>
          <a:xfrm>
            <a:off x="380656" y="830540"/>
            <a:ext cx="1235187" cy="830997"/>
          </a:xfrm>
          <a:prstGeom prst="rect">
            <a:avLst/>
          </a:prstGeom>
          <a:solidFill>
            <a:schemeClr val="accent6">
              <a:lumMod val="60000"/>
              <a:lumOff val="40000"/>
            </a:schemeClr>
          </a:solidFill>
        </p:spPr>
        <p:txBody>
          <a:bodyPr wrap="square" rtlCol="0">
            <a:spAutoFit/>
          </a:bodyPr>
          <a:lstStyle/>
          <a:p>
            <a:pPr algn="ctr"/>
            <a:r>
              <a:rPr kumimoji="0" lang="en-US" sz="2400" b="1" i="0" u="none" strike="noStrike" kern="1200" cap="none" spc="0" normalizeH="0" baseline="0" noProof="0" dirty="0">
                <a:ln>
                  <a:noFill/>
                </a:ln>
                <a:solidFill>
                  <a:prstClr val="black"/>
                </a:solidFill>
                <a:effectLst/>
                <a:uLnTx/>
                <a:uFillTx/>
                <a:latin typeface="+mn-lt"/>
                <a:ea typeface="+mn-ea"/>
                <a:cs typeface="+mn-cs"/>
              </a:rPr>
              <a:t>In-plane samples</a:t>
            </a:r>
            <a:endParaRPr lang="en-IN" sz="2400" b="1" dirty="0"/>
          </a:p>
        </p:txBody>
      </p:sp>
      <p:grpSp>
        <p:nvGrpSpPr>
          <p:cNvPr id="18" name="Group 17">
            <a:extLst>
              <a:ext uri="{FF2B5EF4-FFF2-40B4-BE49-F238E27FC236}">
                <a16:creationId xmlns:a16="http://schemas.microsoft.com/office/drawing/2014/main" id="{B167F60F-298E-4B27-BEF7-647EE44798D3}"/>
              </a:ext>
            </a:extLst>
          </p:cNvPr>
          <p:cNvGrpSpPr/>
          <p:nvPr/>
        </p:nvGrpSpPr>
        <p:grpSpPr>
          <a:xfrm>
            <a:off x="2095727" y="543986"/>
            <a:ext cx="5012860" cy="1957599"/>
            <a:chOff x="1950393" y="723401"/>
            <a:chExt cx="5012860" cy="1957599"/>
          </a:xfrm>
        </p:grpSpPr>
        <p:grpSp>
          <p:nvGrpSpPr>
            <p:cNvPr id="129" name="Group 128">
              <a:extLst>
                <a:ext uri="{FF2B5EF4-FFF2-40B4-BE49-F238E27FC236}">
                  <a16:creationId xmlns:a16="http://schemas.microsoft.com/office/drawing/2014/main" id="{81E8949E-3924-4619-A9E1-B74C8202EC4C}"/>
                </a:ext>
              </a:extLst>
            </p:cNvPr>
            <p:cNvGrpSpPr/>
            <p:nvPr/>
          </p:nvGrpSpPr>
          <p:grpSpPr>
            <a:xfrm>
              <a:off x="2198571" y="811348"/>
              <a:ext cx="2143056" cy="1869652"/>
              <a:chOff x="4522454" y="3848167"/>
              <a:chExt cx="3768981" cy="2925973"/>
            </a:xfrm>
          </p:grpSpPr>
          <p:grpSp>
            <p:nvGrpSpPr>
              <p:cNvPr id="130" name="Group 129">
                <a:extLst>
                  <a:ext uri="{FF2B5EF4-FFF2-40B4-BE49-F238E27FC236}">
                    <a16:creationId xmlns:a16="http://schemas.microsoft.com/office/drawing/2014/main" id="{1A9A2F25-CF22-4141-AFF5-1C2F4F1C26BC}"/>
                  </a:ext>
                </a:extLst>
              </p:cNvPr>
              <p:cNvGrpSpPr/>
              <p:nvPr/>
            </p:nvGrpSpPr>
            <p:grpSpPr>
              <a:xfrm>
                <a:off x="4787442" y="3848167"/>
                <a:ext cx="3503993" cy="2669491"/>
                <a:chOff x="4807447" y="3965698"/>
                <a:chExt cx="3503993" cy="2669491"/>
              </a:xfrm>
            </p:grpSpPr>
            <p:grpSp>
              <p:nvGrpSpPr>
                <p:cNvPr id="135" name="Group 134">
                  <a:extLst>
                    <a:ext uri="{FF2B5EF4-FFF2-40B4-BE49-F238E27FC236}">
                      <a16:creationId xmlns:a16="http://schemas.microsoft.com/office/drawing/2014/main" id="{70CC9404-EE1C-441D-8576-8E64A5F320B8}"/>
                    </a:ext>
                  </a:extLst>
                </p:cNvPr>
                <p:cNvGrpSpPr/>
                <p:nvPr/>
              </p:nvGrpSpPr>
              <p:grpSpPr>
                <a:xfrm>
                  <a:off x="4807447" y="3965698"/>
                  <a:ext cx="3503993" cy="2669491"/>
                  <a:chOff x="4807447" y="3965698"/>
                  <a:chExt cx="3503993" cy="2669491"/>
                </a:xfrm>
              </p:grpSpPr>
              <p:pic>
                <p:nvPicPr>
                  <p:cNvPr id="141" name="Content Placeholder 7">
                    <a:extLst>
                      <a:ext uri="{FF2B5EF4-FFF2-40B4-BE49-F238E27FC236}">
                        <a16:creationId xmlns:a16="http://schemas.microsoft.com/office/drawing/2014/main" id="{034FC24A-A966-47C6-815F-49ECBD358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47" y="3965698"/>
                    <a:ext cx="3503993" cy="2669491"/>
                  </a:xfrm>
                  <a:prstGeom prst="rect">
                    <a:avLst/>
                  </a:prstGeom>
                </p:spPr>
              </p:pic>
              <p:sp>
                <p:nvSpPr>
                  <p:cNvPr id="142" name="Freeform: Shape 141">
                    <a:extLst>
                      <a:ext uri="{FF2B5EF4-FFF2-40B4-BE49-F238E27FC236}">
                        <a16:creationId xmlns:a16="http://schemas.microsoft.com/office/drawing/2014/main" id="{57ABFC58-EB80-4172-B4DA-300012B89D6D}"/>
                      </a:ext>
                    </a:extLst>
                  </p:cNvPr>
                  <p:cNvSpPr/>
                  <p:nvPr/>
                </p:nvSpPr>
                <p:spPr>
                  <a:xfrm rot="20942771">
                    <a:off x="6494427" y="4788685"/>
                    <a:ext cx="428481" cy="1255622"/>
                  </a:xfrm>
                  <a:custGeom>
                    <a:avLst/>
                    <a:gdLst>
                      <a:gd name="connsiteX0" fmla="*/ 0 w 382336"/>
                      <a:gd name="connsiteY0" fmla="*/ 0 h 1319752"/>
                      <a:gd name="connsiteX1" fmla="*/ 358218 w 382336"/>
                      <a:gd name="connsiteY1" fmla="*/ 565608 h 1319752"/>
                      <a:gd name="connsiteX2" fmla="*/ 320511 w 382336"/>
                      <a:gd name="connsiteY2" fmla="*/ 1319752 h 1319752"/>
                    </a:gdLst>
                    <a:ahLst/>
                    <a:cxnLst>
                      <a:cxn ang="0">
                        <a:pos x="connsiteX0" y="connsiteY0"/>
                      </a:cxn>
                      <a:cxn ang="0">
                        <a:pos x="connsiteX1" y="connsiteY1"/>
                      </a:cxn>
                      <a:cxn ang="0">
                        <a:pos x="connsiteX2" y="connsiteY2"/>
                      </a:cxn>
                    </a:cxnLst>
                    <a:rect l="l" t="t" r="r" b="b"/>
                    <a:pathLst>
                      <a:path w="382336" h="1319752">
                        <a:moveTo>
                          <a:pt x="0" y="0"/>
                        </a:moveTo>
                        <a:cubicBezTo>
                          <a:pt x="152400" y="172824"/>
                          <a:pt x="304800" y="345649"/>
                          <a:pt x="358218" y="565608"/>
                        </a:cubicBezTo>
                        <a:cubicBezTo>
                          <a:pt x="411636" y="785567"/>
                          <a:pt x="366073" y="1052659"/>
                          <a:pt x="320511" y="1319752"/>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39" name="Straight Arrow Connector 138">
                  <a:extLst>
                    <a:ext uri="{FF2B5EF4-FFF2-40B4-BE49-F238E27FC236}">
                      <a16:creationId xmlns:a16="http://schemas.microsoft.com/office/drawing/2014/main" id="{3B8617CF-937A-4EEA-9A21-7FD4BA882E88}"/>
                    </a:ext>
                  </a:extLst>
                </p:cNvPr>
                <p:cNvCxnSpPr>
                  <a:cxnSpLocks/>
                </p:cNvCxnSpPr>
                <p:nvPr/>
              </p:nvCxnSpPr>
              <p:spPr>
                <a:xfrm>
                  <a:off x="6970478" y="5824400"/>
                  <a:ext cx="0" cy="2073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FCCC67BE-1D72-4F25-8997-52557CC63E81}"/>
                    </a:ext>
                  </a:extLst>
                </p:cNvPr>
                <p:cNvCxnSpPr>
                  <a:cxnSpLocks/>
                </p:cNvCxnSpPr>
                <p:nvPr/>
              </p:nvCxnSpPr>
              <p:spPr>
                <a:xfrm flipH="1" flipV="1">
                  <a:off x="6360701" y="4835686"/>
                  <a:ext cx="142102" cy="887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CA6CE58E-BBC9-45BF-93D5-F0C423ABC2FA}"/>
                      </a:ext>
                    </a:extLst>
                  </p:cNvPr>
                  <p:cNvSpPr txBox="1"/>
                  <p:nvPr/>
                </p:nvSpPr>
                <p:spPr>
                  <a:xfrm rot="21043235">
                    <a:off x="6543512" y="6196142"/>
                    <a:ext cx="1169657" cy="577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dirty="0"/>
                            <m:t>φ</m:t>
                          </m:r>
                          <m:r>
                            <a:rPr lang="en-IN" i="1" dirty="0">
                              <a:latin typeface="Cambria Math" panose="02040503050406030204" pitchFamily="18" charset="0"/>
                            </a:rPr>
                            <m:t> </m:t>
                          </m:r>
                        </m:oMath>
                      </m:oMathPara>
                    </a14:m>
                    <a:endParaRPr lang="en-IN" dirty="0"/>
                  </a:p>
                </p:txBody>
              </p:sp>
            </mc:Choice>
            <mc:Fallback xmlns="">
              <p:sp>
                <p:nvSpPr>
                  <p:cNvPr id="132" name="TextBox 131">
                    <a:extLst>
                      <a:ext uri="{FF2B5EF4-FFF2-40B4-BE49-F238E27FC236}">
                        <a16:creationId xmlns:a16="http://schemas.microsoft.com/office/drawing/2014/main" id="{CA6CE58E-BBC9-45BF-93D5-F0C423ABC2FA}"/>
                      </a:ext>
                    </a:extLst>
                  </p:cNvPr>
                  <p:cNvSpPr txBox="1">
                    <a:spLocks noRot="1" noChangeAspect="1" noMove="1" noResize="1" noEditPoints="1" noAdjustHandles="1" noChangeArrowheads="1" noChangeShapeType="1" noTextEdit="1"/>
                  </p:cNvSpPr>
                  <p:nvPr/>
                </p:nvSpPr>
                <p:spPr>
                  <a:xfrm rot="21043235">
                    <a:off x="6543512" y="6196142"/>
                    <a:ext cx="1169657" cy="577998"/>
                  </a:xfrm>
                  <a:prstGeom prst="rect">
                    <a:avLst/>
                  </a:prstGeom>
                  <a:blipFill>
                    <a:blip r:embed="rId4"/>
                    <a:stretch>
                      <a:fillRect b="-25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AB0276B2-B450-45CF-8CD9-8B66566AC91A}"/>
                      </a:ext>
                    </a:extLst>
                  </p:cNvPr>
                  <p:cNvSpPr txBox="1"/>
                  <p:nvPr/>
                </p:nvSpPr>
                <p:spPr>
                  <a:xfrm rot="3722068">
                    <a:off x="4252893" y="5477721"/>
                    <a:ext cx="1188664" cy="649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 </m:t>
                          </m:r>
                          <m:r>
                            <a:rPr lang="el-GR" sz="1800" i="1" dirty="0">
                              <a:latin typeface="Cambria Math" panose="02040503050406030204" pitchFamily="18" charset="0"/>
                              <a:cs typeface="Arial" panose="020B0604020202020204" pitchFamily="34" charset="0"/>
                            </a:rPr>
                            <m:t>𝜃</m:t>
                          </m:r>
                          <m:r>
                            <a:rPr lang="en-IN" i="1" dirty="0">
                              <a:latin typeface="Cambria Math" panose="02040503050406030204" pitchFamily="18" charset="0"/>
                            </a:rPr>
                            <m:t> </m:t>
                          </m:r>
                        </m:oMath>
                      </m:oMathPara>
                    </a14:m>
                    <a:endParaRPr lang="en-IN" dirty="0"/>
                  </a:p>
                </p:txBody>
              </p:sp>
            </mc:Choice>
            <mc:Fallback xmlns="">
              <p:sp>
                <p:nvSpPr>
                  <p:cNvPr id="134" name="TextBox 133">
                    <a:extLst>
                      <a:ext uri="{FF2B5EF4-FFF2-40B4-BE49-F238E27FC236}">
                        <a16:creationId xmlns:a16="http://schemas.microsoft.com/office/drawing/2014/main" id="{AB0276B2-B450-45CF-8CD9-8B66566AC91A}"/>
                      </a:ext>
                    </a:extLst>
                  </p:cNvPr>
                  <p:cNvSpPr txBox="1">
                    <a:spLocks noRot="1" noChangeAspect="1" noMove="1" noResize="1" noEditPoints="1" noAdjustHandles="1" noChangeArrowheads="1" noChangeShapeType="1" noTextEdit="1"/>
                  </p:cNvSpPr>
                  <p:nvPr/>
                </p:nvSpPr>
                <p:spPr>
                  <a:xfrm rot="3722068">
                    <a:off x="4252893" y="5477721"/>
                    <a:ext cx="1188664" cy="649542"/>
                  </a:xfrm>
                  <a:prstGeom prst="rect">
                    <a:avLst/>
                  </a:prstGeom>
                  <a:blipFill>
                    <a:blip r:embed="rId5"/>
                    <a:stretch>
                      <a:fillRect/>
                    </a:stretch>
                  </a:blipFill>
                </p:spPr>
                <p:txBody>
                  <a:bodyPr/>
                  <a:lstStyle/>
                  <a:p>
                    <a:r>
                      <a:rPr lang="en-IN">
                        <a:noFill/>
                      </a:rPr>
                      <a:t> </a:t>
                    </a:r>
                  </a:p>
                </p:txBody>
              </p:sp>
            </mc:Fallback>
          </mc:AlternateContent>
        </p:grpSp>
        <p:sp>
          <p:nvSpPr>
            <p:cNvPr id="147" name="TextBox 146">
              <a:extLst>
                <a:ext uri="{FF2B5EF4-FFF2-40B4-BE49-F238E27FC236}">
                  <a16:creationId xmlns:a16="http://schemas.microsoft.com/office/drawing/2014/main" id="{990A47E5-A8FE-4A2F-8403-941A152C0491}"/>
                </a:ext>
              </a:extLst>
            </p:cNvPr>
            <p:cNvSpPr txBox="1"/>
            <p:nvPr/>
          </p:nvSpPr>
          <p:spPr>
            <a:xfrm rot="16200000">
              <a:off x="1595840" y="1077954"/>
              <a:ext cx="1109216" cy="400110"/>
            </a:xfrm>
            <a:prstGeom prst="rect">
              <a:avLst/>
            </a:prstGeom>
            <a:noFill/>
          </p:spPr>
          <p:txBody>
            <a:bodyPr wrap="square" rtlCol="0">
              <a:spAutoFit/>
            </a:bodyPr>
            <a:lstStyle/>
            <a:p>
              <a:r>
                <a:rPr lang="en-IN" sz="2000" dirty="0">
                  <a:latin typeface="+mj-lt"/>
                </a:rPr>
                <a:t> </a:t>
              </a:r>
              <a:r>
                <a:rPr lang="en-IN" sz="2000" dirty="0"/>
                <a:t>Energy</a:t>
              </a:r>
            </a:p>
          </p:txBody>
        </p:sp>
        <p:cxnSp>
          <p:nvCxnSpPr>
            <p:cNvPr id="159" name="Straight Arrow Connector 158">
              <a:extLst>
                <a:ext uri="{FF2B5EF4-FFF2-40B4-BE49-F238E27FC236}">
                  <a16:creationId xmlns:a16="http://schemas.microsoft.com/office/drawing/2014/main" id="{458D75AA-C1A3-4D5F-96C9-2334FBEC50A2}"/>
                </a:ext>
              </a:extLst>
            </p:cNvPr>
            <p:cNvCxnSpPr>
              <a:cxnSpLocks/>
            </p:cNvCxnSpPr>
            <p:nvPr/>
          </p:nvCxnSpPr>
          <p:spPr>
            <a:xfrm flipV="1">
              <a:off x="3608873" y="1243980"/>
              <a:ext cx="725853" cy="394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B6462196-1DFF-4C2F-B375-267B144CDE3D}"/>
                </a:ext>
              </a:extLst>
            </p:cNvPr>
            <p:cNvSpPr txBox="1"/>
            <p:nvPr/>
          </p:nvSpPr>
          <p:spPr>
            <a:xfrm>
              <a:off x="4296792" y="951109"/>
              <a:ext cx="2666461" cy="805484"/>
            </a:xfrm>
            <a:prstGeom prst="rect">
              <a:avLst/>
            </a:prstGeom>
            <a:solidFill>
              <a:schemeClr val="accent2">
                <a:lumMod val="40000"/>
                <a:lumOff val="60000"/>
                <a:alpha val="20000"/>
              </a:schemeClr>
            </a:solidFill>
          </p:spPr>
          <p:txBody>
            <a:bodyPr wrap="square" rtlCol="0">
              <a:spAutoFit/>
            </a:bodyPr>
            <a:lstStyle/>
            <a:p>
              <a:r>
                <a:rPr lang="en-IN" sz="2400" dirty="0">
                  <a:cs typeface="Arial" panose="020B0604020202020204" pitchFamily="34" charset="0"/>
                </a:rPr>
                <a:t>Out of plane energy</a:t>
              </a:r>
            </a:p>
            <a:p>
              <a:r>
                <a:rPr lang="en-IN" sz="2400" dirty="0">
                  <a:cs typeface="Arial" panose="020B0604020202020204" pitchFamily="34" charset="0"/>
                </a:rPr>
                <a:t> barrier goes higher</a:t>
              </a:r>
            </a:p>
          </p:txBody>
        </p:sp>
      </p:grpSp>
      <p:pic>
        <p:nvPicPr>
          <p:cNvPr id="191" name="Picture 190">
            <a:extLst>
              <a:ext uri="{FF2B5EF4-FFF2-40B4-BE49-F238E27FC236}">
                <a16:creationId xmlns:a16="http://schemas.microsoft.com/office/drawing/2014/main" id="{77A7EBBD-51D0-45F3-A9E6-2D081789550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142866" y="725788"/>
            <a:ext cx="1765270" cy="1639364"/>
          </a:xfrm>
          <a:prstGeom prst="rect">
            <a:avLst/>
          </a:prstGeom>
          <a:noFill/>
          <a:ln>
            <a:noFill/>
          </a:ln>
        </p:spPr>
      </p:pic>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8FB1D6F1-0F3C-41AF-BBD1-EF5D2B158DAF}"/>
                  </a:ext>
                </a:extLst>
              </p:cNvPr>
              <p:cNvSpPr txBox="1"/>
              <p:nvPr/>
            </p:nvSpPr>
            <p:spPr>
              <a:xfrm>
                <a:off x="1680430" y="5512530"/>
                <a:ext cx="2905018" cy="830997"/>
              </a:xfrm>
              <a:prstGeom prst="rect">
                <a:avLst/>
              </a:prstGeom>
              <a:solidFill>
                <a:schemeClr val="bg1">
                  <a:lumMod val="85000"/>
                </a:schemeClr>
              </a:solidFill>
            </p:spPr>
            <p:txBody>
              <a:bodyPr wrap="square" rtlCol="0">
                <a:spAutoFit/>
              </a:bodyPr>
              <a:lstStyle/>
              <a:p>
                <a:pPr algn="ctr"/>
                <a:r>
                  <a:rPr kumimoji="0" lang="en-US" sz="2400" b="1" i="0" u="none" strike="noStrike" kern="1200" cap="none" spc="0" normalizeH="0" baseline="0" noProof="0" dirty="0">
                    <a:ln>
                      <a:noFill/>
                    </a:ln>
                    <a:solidFill>
                      <a:srgbClr val="C00000"/>
                    </a:solidFill>
                    <a:effectLst/>
                    <a:uLnTx/>
                    <a:uFillTx/>
                    <a:ea typeface="+mn-ea"/>
                    <a:cs typeface="+mn-cs"/>
                  </a:rPr>
                  <a:t>For </a:t>
                </a:r>
                <a14:m>
                  <m:oMath xmlns:m="http://schemas.openxmlformats.org/officeDocument/2006/math">
                    <m:r>
                      <a:rPr kumimoji="0" lang="en-US" sz="2400" b="1"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𝜽</m:t>
                    </m:r>
                  </m:oMath>
                </a14:m>
                <a:r>
                  <a:rPr kumimoji="0" lang="en-US" sz="2400" b="1" i="0" u="none" strike="noStrike" kern="1200" cap="none" spc="0" normalizeH="0" baseline="0" noProof="0" dirty="0">
                    <a:ln>
                      <a:noFill/>
                    </a:ln>
                    <a:solidFill>
                      <a:srgbClr val="C00000"/>
                    </a:solidFill>
                    <a:effectLst/>
                    <a:uLnTx/>
                    <a:uFillTx/>
                    <a:ea typeface="+mn-ea"/>
                    <a:cs typeface="+mn-cs"/>
                  </a:rPr>
                  <a:t> rotation, </a:t>
                </a:r>
                <a:r>
                  <a:rPr kumimoji="0" lang="en-US" sz="2400" b="0" i="0" u="none" strike="noStrike" kern="1200" cap="none" spc="0" normalizeH="0" baseline="0" noProof="0" dirty="0">
                    <a:ln>
                      <a:noFill/>
                    </a:ln>
                    <a:solidFill>
                      <a:prstClr val="black"/>
                    </a:solidFill>
                    <a:effectLst/>
                    <a:uLnTx/>
                    <a:uFillTx/>
                    <a:latin typeface="+mn-lt"/>
                    <a:ea typeface="+mn-ea"/>
                    <a:cs typeface="+mn-cs"/>
                  </a:rPr>
                  <a:t>rotate sample anti-clockwise</a:t>
                </a:r>
                <a:endParaRPr lang="en-IN" sz="2400" dirty="0"/>
              </a:p>
            </p:txBody>
          </p:sp>
        </mc:Choice>
        <mc:Fallback xmlns="">
          <p:sp>
            <p:nvSpPr>
              <p:cNvPr id="254" name="TextBox 253">
                <a:extLst>
                  <a:ext uri="{FF2B5EF4-FFF2-40B4-BE49-F238E27FC236}">
                    <a16:creationId xmlns:a16="http://schemas.microsoft.com/office/drawing/2014/main" id="{8FB1D6F1-0F3C-41AF-BBD1-EF5D2B158DAF}"/>
                  </a:ext>
                </a:extLst>
              </p:cNvPr>
              <p:cNvSpPr txBox="1">
                <a:spLocks noRot="1" noChangeAspect="1" noMove="1" noResize="1" noEditPoints="1" noAdjustHandles="1" noChangeArrowheads="1" noChangeShapeType="1" noTextEdit="1"/>
              </p:cNvSpPr>
              <p:nvPr/>
            </p:nvSpPr>
            <p:spPr>
              <a:xfrm>
                <a:off x="1680430" y="5512530"/>
                <a:ext cx="2905018" cy="830997"/>
              </a:xfrm>
              <a:prstGeom prst="rect">
                <a:avLst/>
              </a:prstGeom>
              <a:blipFill>
                <a:blip r:embed="rId7"/>
                <a:stretch>
                  <a:fillRect l="-3151" t="-5839" r="-4622" b="-15328"/>
                </a:stretch>
              </a:blipFill>
            </p:spPr>
            <p:txBody>
              <a:bodyPr/>
              <a:lstStyle/>
              <a:p>
                <a:r>
                  <a:rPr lang="en-IN">
                    <a:noFill/>
                  </a:rPr>
                  <a:t> </a:t>
                </a:r>
              </a:p>
            </p:txBody>
          </p:sp>
        </mc:Fallback>
      </mc:AlternateContent>
      <p:grpSp>
        <p:nvGrpSpPr>
          <p:cNvPr id="22" name="Group 21">
            <a:extLst>
              <a:ext uri="{FF2B5EF4-FFF2-40B4-BE49-F238E27FC236}">
                <a16:creationId xmlns:a16="http://schemas.microsoft.com/office/drawing/2014/main" id="{550B3AFD-E2CC-4E44-AA13-598D70109E95}"/>
              </a:ext>
            </a:extLst>
          </p:cNvPr>
          <p:cNvGrpSpPr/>
          <p:nvPr/>
        </p:nvGrpSpPr>
        <p:grpSpPr>
          <a:xfrm>
            <a:off x="2993218" y="2558992"/>
            <a:ext cx="2190227" cy="2909580"/>
            <a:chOff x="3079789" y="2682960"/>
            <a:chExt cx="2190227" cy="2909580"/>
          </a:xfrm>
        </p:grpSpPr>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1B4B014-DCFB-4F69-9A96-A6E846C26C4F}"/>
                    </a:ext>
                  </a:extLst>
                </p:cNvPr>
                <p:cNvSpPr txBox="1"/>
                <p:nvPr/>
              </p:nvSpPr>
              <p:spPr>
                <a:xfrm>
                  <a:off x="3100487" y="2682960"/>
                  <a:ext cx="216952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smtClean="0">
                            <a:ln>
                              <a:noFill/>
                            </a:ln>
                            <a:solidFill>
                              <a:prstClr val="black"/>
                            </a:solidFill>
                            <a:effectLst/>
                            <a:uLnTx/>
                            <a:uFillTx/>
                            <a:latin typeface="Cambria Math" panose="02040503050406030204" pitchFamily="18" charset="0"/>
                            <a:ea typeface="+mn-ea"/>
                            <a:cs typeface="+mn-cs"/>
                          </a:rPr>
                          <m:t>𝑜</m:t>
                        </m:r>
                        <m:r>
                          <a:rPr kumimoji="0" lang="en-US" sz="2400" b="0" i="1" u="none" strike="noStrike" kern="1200" cap="none" spc="0" normalizeH="0" noProof="0" dirty="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𝜃</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18</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107" name="TextBox 106">
                  <a:extLst>
                    <a:ext uri="{FF2B5EF4-FFF2-40B4-BE49-F238E27FC236}">
                      <a16:creationId xmlns:a16="http://schemas.microsoft.com/office/drawing/2014/main" id="{E1B4B014-DCFB-4F69-9A96-A6E846C26C4F}"/>
                    </a:ext>
                  </a:extLst>
                </p:cNvPr>
                <p:cNvSpPr txBox="1">
                  <a:spLocks noRot="1" noChangeAspect="1" noMove="1" noResize="1" noEditPoints="1" noAdjustHandles="1" noChangeArrowheads="1" noChangeShapeType="1" noTextEdit="1"/>
                </p:cNvSpPr>
                <p:nvPr/>
              </p:nvSpPr>
              <p:spPr>
                <a:xfrm>
                  <a:off x="3100487" y="2682960"/>
                  <a:ext cx="2169529" cy="461665"/>
                </a:xfrm>
                <a:prstGeom prst="rect">
                  <a:avLst/>
                </a:prstGeom>
                <a:blipFill>
                  <a:blip r:embed="rId8"/>
                  <a:stretch>
                    <a:fillRect l="-281"/>
                  </a:stretch>
                </a:blipFill>
              </p:spPr>
              <p:txBody>
                <a:bodyPr/>
                <a:lstStyle/>
                <a:p>
                  <a:r>
                    <a:rPr lang="en-IN">
                      <a:noFill/>
                    </a:rPr>
                    <a:t> </a:t>
                  </a:r>
                </a:p>
              </p:txBody>
            </p:sp>
          </mc:Fallback>
        </mc:AlternateContent>
        <p:sp>
          <p:nvSpPr>
            <p:cNvPr id="277" name="TextBox 276">
              <a:extLst>
                <a:ext uri="{FF2B5EF4-FFF2-40B4-BE49-F238E27FC236}">
                  <a16:creationId xmlns:a16="http://schemas.microsoft.com/office/drawing/2014/main" id="{3A2CFA79-7359-4C4E-9DA8-AC8B66676C3B}"/>
                </a:ext>
              </a:extLst>
            </p:cNvPr>
            <p:cNvSpPr txBox="1"/>
            <p:nvPr/>
          </p:nvSpPr>
          <p:spPr>
            <a:xfrm>
              <a:off x="3079789" y="4753466"/>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grpSp>
          <p:nvGrpSpPr>
            <p:cNvPr id="278" name="Group 277">
              <a:extLst>
                <a:ext uri="{FF2B5EF4-FFF2-40B4-BE49-F238E27FC236}">
                  <a16:creationId xmlns:a16="http://schemas.microsoft.com/office/drawing/2014/main" id="{489F7E75-9BDE-4AA3-8BDD-E309E2C6F78B}"/>
                </a:ext>
              </a:extLst>
            </p:cNvPr>
            <p:cNvGrpSpPr/>
            <p:nvPr/>
          </p:nvGrpSpPr>
          <p:grpSpPr>
            <a:xfrm>
              <a:off x="3600567" y="3454035"/>
              <a:ext cx="720000" cy="2138505"/>
              <a:chOff x="2868329" y="3268941"/>
              <a:chExt cx="743277" cy="2385712"/>
            </a:xfrm>
          </p:grpSpPr>
          <p:cxnSp>
            <p:nvCxnSpPr>
              <p:cNvPr id="311" name="Straight Connector 310">
                <a:extLst>
                  <a:ext uri="{FF2B5EF4-FFF2-40B4-BE49-F238E27FC236}">
                    <a16:creationId xmlns:a16="http://schemas.microsoft.com/office/drawing/2014/main" id="{D8710D81-E78C-44EC-951A-83DB41487069}"/>
                  </a:ext>
                </a:extLst>
              </p:cNvPr>
              <p:cNvCxnSpPr>
                <a:cxnSpLocks/>
              </p:cNvCxnSpPr>
              <p:nvPr/>
            </p:nvCxnSpPr>
            <p:spPr>
              <a:xfrm>
                <a:off x="2875785"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E39E7CD3-3E7F-44EB-853A-7C0CCBF18E91}"/>
                  </a:ext>
                </a:extLst>
              </p:cNvPr>
              <p:cNvCxnSpPr>
                <a:cxnSpLocks/>
              </p:cNvCxnSpPr>
              <p:nvPr/>
            </p:nvCxnSpPr>
            <p:spPr>
              <a:xfrm>
                <a:off x="3601873"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299CD81-FB98-4587-BB6C-EAA9D5AD4F57}"/>
                  </a:ext>
                </a:extLst>
              </p:cNvPr>
              <p:cNvCxnSpPr>
                <a:cxnSpLocks/>
              </p:cNvCxnSpPr>
              <p:nvPr/>
            </p:nvCxnSpPr>
            <p:spPr>
              <a:xfrm flipH="1">
                <a:off x="2868329" y="3268941"/>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9" name="Group 278">
              <a:extLst>
                <a:ext uri="{FF2B5EF4-FFF2-40B4-BE49-F238E27FC236}">
                  <a16:creationId xmlns:a16="http://schemas.microsoft.com/office/drawing/2014/main" id="{F5FB0ABF-4E3D-45B8-91FD-3393B2D6F203}"/>
                </a:ext>
              </a:extLst>
            </p:cNvPr>
            <p:cNvGrpSpPr/>
            <p:nvPr/>
          </p:nvGrpSpPr>
          <p:grpSpPr>
            <a:xfrm>
              <a:off x="3336065" y="3213219"/>
              <a:ext cx="1193538" cy="1701562"/>
              <a:chOff x="2585971" y="3000307"/>
              <a:chExt cx="1232123" cy="1898259"/>
            </a:xfrm>
          </p:grpSpPr>
          <p:cxnSp>
            <p:nvCxnSpPr>
              <p:cNvPr id="308" name="Straight Arrow Connector 307">
                <a:extLst>
                  <a:ext uri="{FF2B5EF4-FFF2-40B4-BE49-F238E27FC236}">
                    <a16:creationId xmlns:a16="http://schemas.microsoft.com/office/drawing/2014/main" id="{022B0BDA-5AC9-4BC0-A9ED-9D918FFC16C0}"/>
                  </a:ext>
                </a:extLst>
              </p:cNvPr>
              <p:cNvCxnSpPr/>
              <p:nvPr/>
            </p:nvCxnSpPr>
            <p:spPr>
              <a:xfrm flipV="1">
                <a:off x="3242903" y="3000307"/>
                <a:ext cx="0" cy="14140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29A05976-CA7C-43CF-896C-B7D450CC6D43}"/>
                  </a:ext>
                </a:extLst>
              </p:cNvPr>
              <p:cNvCxnSpPr>
                <a:cxnSpLocks/>
              </p:cNvCxnSpPr>
              <p:nvPr/>
            </p:nvCxnSpPr>
            <p:spPr>
              <a:xfrm rot="5400000" flipV="1">
                <a:off x="3488268" y="4321757"/>
                <a:ext cx="0" cy="6596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61B4FDC-516E-48A5-BC8D-F36209A8546E}"/>
                  </a:ext>
                </a:extLst>
              </p:cNvPr>
              <p:cNvCxnSpPr>
                <a:cxnSpLocks/>
              </p:cNvCxnSpPr>
              <p:nvPr/>
            </p:nvCxnSpPr>
            <p:spPr>
              <a:xfrm flipH="1">
                <a:off x="2585971" y="4652243"/>
                <a:ext cx="571928" cy="2463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280" name="TextBox 279">
              <a:extLst>
                <a:ext uri="{FF2B5EF4-FFF2-40B4-BE49-F238E27FC236}">
                  <a16:creationId xmlns:a16="http://schemas.microsoft.com/office/drawing/2014/main" id="{5F99F576-0271-4673-B705-308F87C3A049}"/>
                </a:ext>
              </a:extLst>
            </p:cNvPr>
            <p:cNvSpPr txBox="1"/>
            <p:nvPr/>
          </p:nvSpPr>
          <p:spPr>
            <a:xfrm>
              <a:off x="3651127" y="3043600"/>
              <a:ext cx="230351" cy="461665"/>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281" name="TextBox 280">
              <a:extLst>
                <a:ext uri="{FF2B5EF4-FFF2-40B4-BE49-F238E27FC236}">
                  <a16:creationId xmlns:a16="http://schemas.microsoft.com/office/drawing/2014/main" id="{C6807536-53A9-48AD-9EE7-03F809645556}"/>
                </a:ext>
              </a:extLst>
            </p:cNvPr>
            <p:cNvSpPr txBox="1"/>
            <p:nvPr/>
          </p:nvSpPr>
          <p:spPr>
            <a:xfrm>
              <a:off x="4493998" y="4469293"/>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cxnSp>
          <p:nvCxnSpPr>
            <p:cNvPr id="282" name="Straight Connector 281">
              <a:extLst>
                <a:ext uri="{FF2B5EF4-FFF2-40B4-BE49-F238E27FC236}">
                  <a16:creationId xmlns:a16="http://schemas.microsoft.com/office/drawing/2014/main" id="{97863CB9-2EAD-48B7-9F0C-0EC60F27BC1F}"/>
                </a:ext>
              </a:extLst>
            </p:cNvPr>
            <p:cNvCxnSpPr>
              <a:cxnSpLocks/>
            </p:cNvCxnSpPr>
            <p:nvPr/>
          </p:nvCxnSpPr>
          <p:spPr>
            <a:xfrm flipH="1">
              <a:off x="3598034" y="5592540"/>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A224DDDB-D3CD-48B8-8309-BD8AA2FD9F20}"/>
                </a:ext>
              </a:extLst>
            </p:cNvPr>
            <p:cNvGrpSpPr/>
            <p:nvPr/>
          </p:nvGrpSpPr>
          <p:grpSpPr>
            <a:xfrm rot="552451">
              <a:off x="3670166" y="4305451"/>
              <a:ext cx="621887" cy="636799"/>
              <a:chOff x="3491891" y="4264934"/>
              <a:chExt cx="621887" cy="636799"/>
            </a:xfrm>
          </p:grpSpPr>
          <p:sp>
            <p:nvSpPr>
              <p:cNvPr id="302" name="Rectangle 301">
                <a:extLst>
                  <a:ext uri="{FF2B5EF4-FFF2-40B4-BE49-F238E27FC236}">
                    <a16:creationId xmlns:a16="http://schemas.microsoft.com/office/drawing/2014/main" id="{E27CD469-5A33-4C0E-9A34-F531254C053F}"/>
                  </a:ext>
                </a:extLst>
              </p:cNvPr>
              <p:cNvSpPr/>
              <p:nvPr/>
            </p:nvSpPr>
            <p:spPr>
              <a:xfrm rot="8100000">
                <a:off x="3522635" y="4474555"/>
                <a:ext cx="540001" cy="269999"/>
              </a:xfrm>
              <a:prstGeom prst="rect">
                <a:avLst/>
              </a:prstGeom>
              <a:solidFill>
                <a:schemeClr val="tx1">
                  <a:lumMod val="50000"/>
                  <a:lumOff val="5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90" name="Straight Arrow Connector 289">
                <a:extLst>
                  <a:ext uri="{FF2B5EF4-FFF2-40B4-BE49-F238E27FC236}">
                    <a16:creationId xmlns:a16="http://schemas.microsoft.com/office/drawing/2014/main" id="{F3134DE1-74BA-4411-9946-0A648A210394}"/>
                  </a:ext>
                </a:extLst>
              </p:cNvPr>
              <p:cNvCxnSpPr>
                <a:cxnSpLocks/>
              </p:cNvCxnSpPr>
              <p:nvPr/>
            </p:nvCxnSpPr>
            <p:spPr>
              <a:xfrm flipV="1">
                <a:off x="3491891" y="4264934"/>
                <a:ext cx="621887" cy="63679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85" name="TextBox 284">
              <a:extLst>
                <a:ext uri="{FF2B5EF4-FFF2-40B4-BE49-F238E27FC236}">
                  <a16:creationId xmlns:a16="http://schemas.microsoft.com/office/drawing/2014/main" id="{0566F94C-9ED0-4E97-8465-9E7C7FF8EA02}"/>
                </a:ext>
              </a:extLst>
            </p:cNvPr>
            <p:cNvSpPr txBox="1"/>
            <p:nvPr/>
          </p:nvSpPr>
          <p:spPr>
            <a:xfrm>
              <a:off x="3943838" y="4033960"/>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grpSp>
          <p:nvGrpSpPr>
            <p:cNvPr id="286" name="Group 285">
              <a:extLst>
                <a:ext uri="{FF2B5EF4-FFF2-40B4-BE49-F238E27FC236}">
                  <a16:creationId xmlns:a16="http://schemas.microsoft.com/office/drawing/2014/main" id="{4D117868-FFC9-44B3-A893-8BC25842878A}"/>
                </a:ext>
              </a:extLst>
            </p:cNvPr>
            <p:cNvGrpSpPr/>
            <p:nvPr/>
          </p:nvGrpSpPr>
          <p:grpSpPr>
            <a:xfrm>
              <a:off x="3230597" y="3296001"/>
              <a:ext cx="684272" cy="400110"/>
              <a:chOff x="101211" y="3555451"/>
              <a:chExt cx="684272" cy="400110"/>
            </a:xfrm>
          </p:grpSpPr>
          <p:cxnSp>
            <p:nvCxnSpPr>
              <p:cNvPr id="287" name="Straight Arrow Connector 286">
                <a:extLst>
                  <a:ext uri="{FF2B5EF4-FFF2-40B4-BE49-F238E27FC236}">
                    <a16:creationId xmlns:a16="http://schemas.microsoft.com/office/drawing/2014/main" id="{D8415BB5-6F42-41B5-8847-697494E012FB}"/>
                  </a:ext>
                </a:extLst>
              </p:cNvPr>
              <p:cNvCxnSpPr>
                <a:cxnSpLocks/>
              </p:cNvCxnSpPr>
              <p:nvPr/>
            </p:nvCxnSpPr>
            <p:spPr>
              <a:xfrm flipV="1">
                <a:off x="105453" y="3889542"/>
                <a:ext cx="680030" cy="1"/>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603C5985-AD53-4B1E-9736-A5E4208CDA9A}"/>
                  </a:ext>
                </a:extLst>
              </p:cNvPr>
              <p:cNvSpPr txBox="1"/>
              <p:nvPr/>
            </p:nvSpPr>
            <p:spPr>
              <a:xfrm>
                <a:off x="101211" y="3555451"/>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p:grpSp>
        <p:nvGrpSpPr>
          <p:cNvPr id="19" name="Group 18">
            <a:extLst>
              <a:ext uri="{FF2B5EF4-FFF2-40B4-BE49-F238E27FC236}">
                <a16:creationId xmlns:a16="http://schemas.microsoft.com/office/drawing/2014/main" id="{AD90E797-BF73-481F-AC43-7800232D36A2}"/>
              </a:ext>
            </a:extLst>
          </p:cNvPr>
          <p:cNvGrpSpPr/>
          <p:nvPr/>
        </p:nvGrpSpPr>
        <p:grpSpPr>
          <a:xfrm>
            <a:off x="1406894" y="2644059"/>
            <a:ext cx="1817563" cy="2824513"/>
            <a:chOff x="2003796" y="2768027"/>
            <a:chExt cx="1817563" cy="2824513"/>
          </a:xfrm>
        </p:grpSpPr>
        <p:grpSp>
          <p:nvGrpSpPr>
            <p:cNvPr id="255" name="Group 254">
              <a:extLst>
                <a:ext uri="{FF2B5EF4-FFF2-40B4-BE49-F238E27FC236}">
                  <a16:creationId xmlns:a16="http://schemas.microsoft.com/office/drawing/2014/main" id="{7519A8B1-5CA0-4D42-BB97-651800D18379}"/>
                </a:ext>
              </a:extLst>
            </p:cNvPr>
            <p:cNvGrpSpPr/>
            <p:nvPr/>
          </p:nvGrpSpPr>
          <p:grpSpPr>
            <a:xfrm>
              <a:off x="2003796" y="3038546"/>
              <a:ext cx="1817563" cy="2553994"/>
              <a:chOff x="5688433" y="3169449"/>
              <a:chExt cx="1817563" cy="2553994"/>
            </a:xfrm>
          </p:grpSpPr>
          <p:grpSp>
            <p:nvGrpSpPr>
              <p:cNvPr id="256" name="Group 255">
                <a:extLst>
                  <a:ext uri="{FF2B5EF4-FFF2-40B4-BE49-F238E27FC236}">
                    <a16:creationId xmlns:a16="http://schemas.microsoft.com/office/drawing/2014/main" id="{659B927D-A31C-484B-8109-F5F605ACC7DE}"/>
                  </a:ext>
                </a:extLst>
              </p:cNvPr>
              <p:cNvGrpSpPr/>
              <p:nvPr/>
            </p:nvGrpSpPr>
            <p:grpSpPr>
              <a:xfrm>
                <a:off x="5860138" y="3169449"/>
                <a:ext cx="1645858" cy="2553994"/>
                <a:chOff x="5863876" y="3166487"/>
                <a:chExt cx="1645858" cy="2553994"/>
              </a:xfrm>
            </p:grpSpPr>
            <p:grpSp>
              <p:nvGrpSpPr>
                <p:cNvPr id="260" name="Group 259">
                  <a:extLst>
                    <a:ext uri="{FF2B5EF4-FFF2-40B4-BE49-F238E27FC236}">
                      <a16:creationId xmlns:a16="http://schemas.microsoft.com/office/drawing/2014/main" id="{22A7096E-3EB4-4FCC-99A3-1C5A9268F152}"/>
                    </a:ext>
                  </a:extLst>
                </p:cNvPr>
                <p:cNvGrpSpPr/>
                <p:nvPr/>
              </p:nvGrpSpPr>
              <p:grpSpPr>
                <a:xfrm>
                  <a:off x="6129928" y="3581976"/>
                  <a:ext cx="720000" cy="2138505"/>
                  <a:chOff x="2858596" y="3268941"/>
                  <a:chExt cx="743277" cy="2385712"/>
                </a:xfrm>
              </p:grpSpPr>
              <p:cxnSp>
                <p:nvCxnSpPr>
                  <p:cNvPr id="272" name="Straight Connector 271">
                    <a:extLst>
                      <a:ext uri="{FF2B5EF4-FFF2-40B4-BE49-F238E27FC236}">
                        <a16:creationId xmlns:a16="http://schemas.microsoft.com/office/drawing/2014/main" id="{3C3140A5-C87C-4598-B926-3F2033527CC9}"/>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01DB7BE-1181-448B-B5BD-E6C03F9D190F}"/>
                      </a:ext>
                    </a:extLst>
                  </p:cNvPr>
                  <p:cNvCxnSpPr>
                    <a:cxnSpLocks/>
                  </p:cNvCxnSpPr>
                  <p:nvPr/>
                </p:nvCxnSpPr>
                <p:spPr>
                  <a:xfrm>
                    <a:off x="3592141"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27D83F7-6FE2-43CD-BFB2-9A4AA8B09B7B}"/>
                      </a:ext>
                    </a:extLst>
                  </p:cNvPr>
                  <p:cNvCxnSpPr>
                    <a:cxnSpLocks/>
                  </p:cNvCxnSpPr>
                  <p:nvPr/>
                </p:nvCxnSpPr>
                <p:spPr>
                  <a:xfrm flipH="1">
                    <a:off x="2858596" y="3268941"/>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61" name="Straight Arrow Connector 260">
                  <a:extLst>
                    <a:ext uri="{FF2B5EF4-FFF2-40B4-BE49-F238E27FC236}">
                      <a16:creationId xmlns:a16="http://schemas.microsoft.com/office/drawing/2014/main" id="{0A30F1E3-EFA3-4061-B7F0-C561987FB438}"/>
                    </a:ext>
                  </a:extLst>
                </p:cNvPr>
                <p:cNvCxnSpPr>
                  <a:cxnSpLocks/>
                  <a:stCxn id="270" idx="0"/>
                </p:cNvCxnSpPr>
                <p:nvPr/>
              </p:nvCxnSpPr>
              <p:spPr>
                <a:xfrm flipH="1" flipV="1">
                  <a:off x="6459175" y="3324865"/>
                  <a:ext cx="22322" cy="136345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52BB7B0E-28B3-4AC1-A13D-A0F3B880B942}"/>
                    </a:ext>
                  </a:extLst>
                </p:cNvPr>
                <p:cNvCxnSpPr>
                  <a:cxnSpLocks/>
                </p:cNvCxnSpPr>
                <p:nvPr/>
              </p:nvCxnSpPr>
              <p:spPr>
                <a:xfrm flipH="1">
                  <a:off x="5863876" y="4823265"/>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6C607BD1-72A3-46CF-842F-11BE16BF4630}"/>
                    </a:ext>
                  </a:extLst>
                </p:cNvPr>
                <p:cNvSpPr txBox="1"/>
                <p:nvPr/>
              </p:nvSpPr>
              <p:spPr>
                <a:xfrm>
                  <a:off x="6129441" y="3166487"/>
                  <a:ext cx="230351" cy="461665"/>
                </a:xfrm>
                <a:prstGeom prst="rect">
                  <a:avLst/>
                </a:prstGeom>
                <a:noFill/>
              </p:spPr>
              <p:txBody>
                <a:bodyPr wrap="square" rtlCol="0">
                  <a:spAutoFit/>
                </a:bodyPr>
                <a:lstStyle/>
                <a:p>
                  <a:r>
                    <a:rPr lang="en-US" sz="2400" dirty="0">
                      <a:solidFill>
                        <a:prstClr val="black"/>
                      </a:solidFill>
                    </a:rPr>
                    <a:t>x</a:t>
                  </a:r>
                  <a:endParaRPr lang="en-IN" sz="2400" dirty="0"/>
                </a:p>
              </p:txBody>
            </p:sp>
            <p:cxnSp>
              <p:nvCxnSpPr>
                <p:cNvPr id="264" name="Straight Arrow Connector 263">
                  <a:extLst>
                    <a:ext uri="{FF2B5EF4-FFF2-40B4-BE49-F238E27FC236}">
                      <a16:creationId xmlns:a16="http://schemas.microsoft.com/office/drawing/2014/main" id="{9D383C05-1FF2-4CF3-B2E4-8FAB675CACFE}"/>
                    </a:ext>
                  </a:extLst>
                </p:cNvPr>
                <p:cNvCxnSpPr>
                  <a:cxnSpLocks/>
                </p:cNvCxnSpPr>
                <p:nvPr/>
              </p:nvCxnSpPr>
              <p:spPr>
                <a:xfrm>
                  <a:off x="6436148" y="4826808"/>
                  <a:ext cx="834269" cy="54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810F9508-4904-4191-A730-BC937BC26ED5}"/>
                    </a:ext>
                  </a:extLst>
                </p:cNvPr>
                <p:cNvSpPr/>
                <p:nvPr/>
              </p:nvSpPr>
              <p:spPr>
                <a:xfrm>
                  <a:off x="6211497" y="4688330"/>
                  <a:ext cx="540001" cy="270001"/>
                </a:xfrm>
                <a:prstGeom prst="rect">
                  <a:avLst/>
                </a:prstGeom>
                <a:solidFill>
                  <a:schemeClr val="tx1">
                    <a:lumMod val="50000"/>
                    <a:lumOff val="5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66" name="Straight Connector 265">
                  <a:extLst>
                    <a:ext uri="{FF2B5EF4-FFF2-40B4-BE49-F238E27FC236}">
                      <a16:creationId xmlns:a16="http://schemas.microsoft.com/office/drawing/2014/main" id="{E4606DE0-7A43-4FAE-B338-31644C148865}"/>
                    </a:ext>
                  </a:extLst>
                </p:cNvPr>
                <p:cNvCxnSpPr>
                  <a:cxnSpLocks/>
                </p:cNvCxnSpPr>
                <p:nvPr/>
              </p:nvCxnSpPr>
              <p:spPr>
                <a:xfrm flipH="1">
                  <a:off x="6138438" y="5712398"/>
                  <a:ext cx="69481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556EA9C-5B6F-43F9-9470-059537DC73B5}"/>
                    </a:ext>
                  </a:extLst>
                </p:cNvPr>
                <p:cNvCxnSpPr>
                  <a:cxnSpLocks/>
                </p:cNvCxnSpPr>
                <p:nvPr/>
              </p:nvCxnSpPr>
              <p:spPr>
                <a:xfrm rot="5400000" flipV="1">
                  <a:off x="6523981" y="4319129"/>
                  <a:ext cx="4675" cy="100440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62B094ED-A2CF-4BF2-96BB-99EAB9B0FFC0}"/>
                    </a:ext>
                  </a:extLst>
                </p:cNvPr>
                <p:cNvSpPr txBox="1"/>
                <p:nvPr/>
              </p:nvSpPr>
              <p:spPr>
                <a:xfrm>
                  <a:off x="6783901" y="4458565"/>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sp>
              <p:nvSpPr>
                <p:cNvPr id="269" name="TextBox 268">
                  <a:extLst>
                    <a:ext uri="{FF2B5EF4-FFF2-40B4-BE49-F238E27FC236}">
                      <a16:creationId xmlns:a16="http://schemas.microsoft.com/office/drawing/2014/main" id="{46E3B8F0-3746-4091-A6DC-1A2799F60864}"/>
                    </a:ext>
                  </a:extLst>
                </p:cNvPr>
                <p:cNvSpPr txBox="1"/>
                <p:nvPr/>
              </p:nvSpPr>
              <p:spPr>
                <a:xfrm>
                  <a:off x="7229890" y="4582399"/>
                  <a:ext cx="279844" cy="461665"/>
                </a:xfrm>
                <a:prstGeom prst="rect">
                  <a:avLst/>
                </a:prstGeom>
                <a:noFill/>
              </p:spPr>
              <p:txBody>
                <a:bodyPr wrap="square" rtlCol="0">
                  <a:spAutoFit/>
                </a:bodyPr>
                <a:lstStyle/>
                <a:p>
                  <a:r>
                    <a:rPr lang="en-US" sz="2400" dirty="0">
                      <a:solidFill>
                        <a:prstClr val="black"/>
                      </a:solidFill>
                    </a:rPr>
                    <a:t>z</a:t>
                  </a:r>
                  <a:endParaRPr lang="en-IN" sz="2400" dirty="0"/>
                </a:p>
              </p:txBody>
            </p:sp>
          </p:grpSp>
          <p:grpSp>
            <p:nvGrpSpPr>
              <p:cNvPr id="257" name="Group 256">
                <a:extLst>
                  <a:ext uri="{FF2B5EF4-FFF2-40B4-BE49-F238E27FC236}">
                    <a16:creationId xmlns:a16="http://schemas.microsoft.com/office/drawing/2014/main" id="{D3C71743-A7C4-4B33-8B11-9101C67DAC27}"/>
                  </a:ext>
                </a:extLst>
              </p:cNvPr>
              <p:cNvGrpSpPr/>
              <p:nvPr/>
            </p:nvGrpSpPr>
            <p:grpSpPr>
              <a:xfrm>
                <a:off x="5688433" y="3437216"/>
                <a:ext cx="684272" cy="400110"/>
                <a:chOff x="2277446" y="4161955"/>
                <a:chExt cx="684272" cy="400110"/>
              </a:xfrm>
            </p:grpSpPr>
            <p:cxnSp>
              <p:nvCxnSpPr>
                <p:cNvPr id="258" name="Straight Arrow Connector 257">
                  <a:extLst>
                    <a:ext uri="{FF2B5EF4-FFF2-40B4-BE49-F238E27FC236}">
                      <a16:creationId xmlns:a16="http://schemas.microsoft.com/office/drawing/2014/main" id="{63F45774-18AB-4162-9478-D318F236C618}"/>
                    </a:ext>
                  </a:extLst>
                </p:cNvPr>
                <p:cNvCxnSpPr>
                  <a:cxnSpLocks/>
                </p:cNvCxnSpPr>
                <p:nvPr/>
              </p:nvCxnSpPr>
              <p:spPr>
                <a:xfrm flipV="1">
                  <a:off x="2281688" y="4496046"/>
                  <a:ext cx="680030" cy="1"/>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C70BC67B-3E05-4676-9DF0-23A0DB675964}"/>
                    </a:ext>
                  </a:extLst>
                </p:cNvPr>
                <p:cNvSpPr txBox="1"/>
                <p:nvPr/>
              </p:nvSpPr>
              <p:spPr>
                <a:xfrm>
                  <a:off x="2277446" y="4161955"/>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mc:AlternateContent xmlns:mc="http://schemas.openxmlformats.org/markup-compatibility/2006" xmlns:a14="http://schemas.microsoft.com/office/drawing/2010/main">
          <mc:Choice Requires="a14">
            <p:sp>
              <p:nvSpPr>
                <p:cNvPr id="318" name="TextBox 317">
                  <a:extLst>
                    <a:ext uri="{FF2B5EF4-FFF2-40B4-BE49-F238E27FC236}">
                      <a16:creationId xmlns:a16="http://schemas.microsoft.com/office/drawing/2014/main" id="{52D30506-BE57-43CD-A714-89B0911417EF}"/>
                    </a:ext>
                  </a:extLst>
                </p:cNvPr>
                <p:cNvSpPr txBox="1"/>
                <p:nvPr/>
              </p:nvSpPr>
              <p:spPr>
                <a:xfrm>
                  <a:off x="2342059" y="2768027"/>
                  <a:ext cx="11757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𝜃</m:t>
                        </m:r>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oMath>
                    </m:oMathPara>
                  </a14:m>
                  <a:endParaRPr lang="en-IN" sz="2400" dirty="0"/>
                </a:p>
              </p:txBody>
            </p:sp>
          </mc:Choice>
          <mc:Fallback xmlns="">
            <p:sp>
              <p:nvSpPr>
                <p:cNvPr id="318" name="TextBox 317">
                  <a:extLst>
                    <a:ext uri="{FF2B5EF4-FFF2-40B4-BE49-F238E27FC236}">
                      <a16:creationId xmlns:a16="http://schemas.microsoft.com/office/drawing/2014/main" id="{52D30506-BE57-43CD-A714-89B0911417EF}"/>
                    </a:ext>
                  </a:extLst>
                </p:cNvPr>
                <p:cNvSpPr txBox="1">
                  <a:spLocks noRot="1" noChangeAspect="1" noMove="1" noResize="1" noEditPoints="1" noAdjustHandles="1" noChangeArrowheads="1" noChangeShapeType="1" noTextEdit="1"/>
                </p:cNvSpPr>
                <p:nvPr/>
              </p:nvSpPr>
              <p:spPr>
                <a:xfrm>
                  <a:off x="2342059" y="2768027"/>
                  <a:ext cx="1175796" cy="461665"/>
                </a:xfrm>
                <a:prstGeom prst="rect">
                  <a:avLst/>
                </a:prstGeom>
                <a:blipFill>
                  <a:blip r:embed="rId9"/>
                  <a:stretch>
                    <a:fillRect/>
                  </a:stretch>
                </a:blipFill>
              </p:spPr>
              <p:txBody>
                <a:bodyPr/>
                <a:lstStyle/>
                <a:p>
                  <a:r>
                    <a:rPr lang="en-IN">
                      <a:noFill/>
                    </a:rPr>
                    <a:t> </a:t>
                  </a:r>
                </a:p>
              </p:txBody>
            </p:sp>
          </mc:Fallback>
        </mc:AlternateContent>
      </p:grpSp>
      <p:sp>
        <p:nvSpPr>
          <p:cNvPr id="319" name="TextBox 318">
            <a:extLst>
              <a:ext uri="{FF2B5EF4-FFF2-40B4-BE49-F238E27FC236}">
                <a16:creationId xmlns:a16="http://schemas.microsoft.com/office/drawing/2014/main" id="{6A5B6C1B-C43D-4B1A-A5FA-BBBBABB06C44}"/>
              </a:ext>
            </a:extLst>
          </p:cNvPr>
          <p:cNvSpPr txBox="1"/>
          <p:nvPr/>
        </p:nvSpPr>
        <p:spPr>
          <a:xfrm>
            <a:off x="1521144" y="5107718"/>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grpSp>
        <p:nvGrpSpPr>
          <p:cNvPr id="16" name="Group 15">
            <a:extLst>
              <a:ext uri="{FF2B5EF4-FFF2-40B4-BE49-F238E27FC236}">
                <a16:creationId xmlns:a16="http://schemas.microsoft.com/office/drawing/2014/main" id="{D09F7BF3-EF1A-454B-8543-7366DABD1C5F}"/>
              </a:ext>
            </a:extLst>
          </p:cNvPr>
          <p:cNvGrpSpPr/>
          <p:nvPr/>
        </p:nvGrpSpPr>
        <p:grpSpPr>
          <a:xfrm>
            <a:off x="5145514" y="2799357"/>
            <a:ext cx="1713076" cy="2776221"/>
            <a:chOff x="5145445" y="2827398"/>
            <a:chExt cx="1713076" cy="2776221"/>
          </a:xfrm>
        </p:grpSpPr>
        <mc:AlternateContent xmlns:mc="http://schemas.openxmlformats.org/markup-compatibility/2006" xmlns:a14="http://schemas.microsoft.com/office/drawing/2010/main">
          <mc:Choice Requires="a14">
            <p:sp>
              <p:nvSpPr>
                <p:cNvPr id="374" name="TextBox 373">
                  <a:extLst>
                    <a:ext uri="{FF2B5EF4-FFF2-40B4-BE49-F238E27FC236}">
                      <a16:creationId xmlns:a16="http://schemas.microsoft.com/office/drawing/2014/main" id="{F3828B74-2613-4AFF-B9AE-88E076B600D6}"/>
                    </a:ext>
                  </a:extLst>
                </p:cNvPr>
                <p:cNvSpPr txBox="1"/>
                <p:nvPr/>
              </p:nvSpPr>
              <p:spPr>
                <a:xfrm>
                  <a:off x="5473132" y="2827398"/>
                  <a:ext cx="13853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𝜙</m:t>
                        </m:r>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9</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374" name="TextBox 373">
                  <a:extLst>
                    <a:ext uri="{FF2B5EF4-FFF2-40B4-BE49-F238E27FC236}">
                      <a16:creationId xmlns:a16="http://schemas.microsoft.com/office/drawing/2014/main" id="{F3828B74-2613-4AFF-B9AE-88E076B600D6}"/>
                    </a:ext>
                  </a:extLst>
                </p:cNvPr>
                <p:cNvSpPr txBox="1">
                  <a:spLocks noRot="1" noChangeAspect="1" noMove="1" noResize="1" noEditPoints="1" noAdjustHandles="1" noChangeArrowheads="1" noChangeShapeType="1" noTextEdit="1"/>
                </p:cNvSpPr>
                <p:nvPr/>
              </p:nvSpPr>
              <p:spPr>
                <a:xfrm>
                  <a:off x="5473132" y="2827398"/>
                  <a:ext cx="1385389" cy="461665"/>
                </a:xfrm>
                <a:prstGeom prst="rect">
                  <a:avLst/>
                </a:prstGeom>
                <a:blipFill>
                  <a:blip r:embed="rId10"/>
                  <a:stretch>
                    <a:fillRect l="-2203" b="-17105"/>
                  </a:stretch>
                </a:blipFill>
              </p:spPr>
              <p:txBody>
                <a:bodyPr/>
                <a:lstStyle/>
                <a:p>
                  <a:r>
                    <a:rPr lang="en-IN">
                      <a:noFill/>
                    </a:rPr>
                    <a:t> </a:t>
                  </a:r>
                </a:p>
              </p:txBody>
            </p:sp>
          </mc:Fallback>
        </mc:AlternateContent>
        <p:sp>
          <p:nvSpPr>
            <p:cNvPr id="377" name="TextBox 376">
              <a:extLst>
                <a:ext uri="{FF2B5EF4-FFF2-40B4-BE49-F238E27FC236}">
                  <a16:creationId xmlns:a16="http://schemas.microsoft.com/office/drawing/2014/main" id="{C78A2C39-1A09-4404-A4BD-A928A61675DD}"/>
                </a:ext>
              </a:extLst>
            </p:cNvPr>
            <p:cNvSpPr txBox="1"/>
            <p:nvPr/>
          </p:nvSpPr>
          <p:spPr>
            <a:xfrm>
              <a:off x="5145445" y="4767811"/>
              <a:ext cx="230351" cy="461665"/>
            </a:xfrm>
            <a:prstGeom prst="rect">
              <a:avLst/>
            </a:prstGeom>
            <a:noFill/>
          </p:spPr>
          <p:txBody>
            <a:bodyPr wrap="square" rtlCol="0">
              <a:spAutoFit/>
            </a:bodyPr>
            <a:lstStyle/>
            <a:p>
              <a:r>
                <a:rPr lang="en-US" sz="2400" dirty="0">
                  <a:solidFill>
                    <a:prstClr val="black"/>
                  </a:solidFill>
                </a:rPr>
                <a:t>x</a:t>
              </a:r>
              <a:endParaRPr lang="en-IN" sz="2400" dirty="0"/>
            </a:p>
          </p:txBody>
        </p:sp>
        <p:grpSp>
          <p:nvGrpSpPr>
            <p:cNvPr id="378" name="Group 377">
              <a:extLst>
                <a:ext uri="{FF2B5EF4-FFF2-40B4-BE49-F238E27FC236}">
                  <a16:creationId xmlns:a16="http://schemas.microsoft.com/office/drawing/2014/main" id="{88792924-59DE-4461-9F93-68EEBE592487}"/>
                </a:ext>
              </a:extLst>
            </p:cNvPr>
            <p:cNvGrpSpPr/>
            <p:nvPr/>
          </p:nvGrpSpPr>
          <p:grpSpPr>
            <a:xfrm>
              <a:off x="5666224" y="3465114"/>
              <a:ext cx="720000" cy="2138505"/>
              <a:chOff x="2868329" y="3268941"/>
              <a:chExt cx="743277" cy="2385712"/>
            </a:xfrm>
          </p:grpSpPr>
          <p:cxnSp>
            <p:nvCxnSpPr>
              <p:cNvPr id="395" name="Straight Connector 394">
                <a:extLst>
                  <a:ext uri="{FF2B5EF4-FFF2-40B4-BE49-F238E27FC236}">
                    <a16:creationId xmlns:a16="http://schemas.microsoft.com/office/drawing/2014/main" id="{EA79F931-4412-4A94-BFC4-068F4AFD788F}"/>
                  </a:ext>
                </a:extLst>
              </p:cNvPr>
              <p:cNvCxnSpPr>
                <a:cxnSpLocks/>
              </p:cNvCxnSpPr>
              <p:nvPr/>
            </p:nvCxnSpPr>
            <p:spPr>
              <a:xfrm>
                <a:off x="2875785"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346B7225-E2BD-4000-B136-2A6D4D817853}"/>
                  </a:ext>
                </a:extLst>
              </p:cNvPr>
              <p:cNvCxnSpPr>
                <a:cxnSpLocks/>
              </p:cNvCxnSpPr>
              <p:nvPr/>
            </p:nvCxnSpPr>
            <p:spPr>
              <a:xfrm>
                <a:off x="3601873"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A68749A9-E966-47E4-8DBD-E7FDDF9510D7}"/>
                  </a:ext>
                </a:extLst>
              </p:cNvPr>
              <p:cNvCxnSpPr>
                <a:cxnSpLocks/>
              </p:cNvCxnSpPr>
              <p:nvPr/>
            </p:nvCxnSpPr>
            <p:spPr>
              <a:xfrm flipH="1">
                <a:off x="2868329" y="3268941"/>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79" name="Group 378">
              <a:extLst>
                <a:ext uri="{FF2B5EF4-FFF2-40B4-BE49-F238E27FC236}">
                  <a16:creationId xmlns:a16="http://schemas.microsoft.com/office/drawing/2014/main" id="{BA9B1FCF-8615-4272-90BE-314B398D75B6}"/>
                </a:ext>
              </a:extLst>
            </p:cNvPr>
            <p:cNvGrpSpPr/>
            <p:nvPr/>
          </p:nvGrpSpPr>
          <p:grpSpPr>
            <a:xfrm>
              <a:off x="5401146" y="3225502"/>
              <a:ext cx="1193538" cy="1700690"/>
              <a:chOff x="2585971" y="3001280"/>
              <a:chExt cx="1232123" cy="1897286"/>
            </a:xfrm>
          </p:grpSpPr>
          <p:cxnSp>
            <p:nvCxnSpPr>
              <p:cNvPr id="392" name="Straight Arrow Connector 391">
                <a:extLst>
                  <a:ext uri="{FF2B5EF4-FFF2-40B4-BE49-F238E27FC236}">
                    <a16:creationId xmlns:a16="http://schemas.microsoft.com/office/drawing/2014/main" id="{BEFEB6D5-24C1-4E97-AA68-DEC26F61C0C3}"/>
                  </a:ext>
                </a:extLst>
              </p:cNvPr>
              <p:cNvCxnSpPr/>
              <p:nvPr/>
            </p:nvCxnSpPr>
            <p:spPr>
              <a:xfrm flipV="1">
                <a:off x="3242903" y="3001280"/>
                <a:ext cx="0" cy="14140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80FBA5E2-1BD8-49DF-903C-6BE07A6893F2}"/>
                  </a:ext>
                </a:extLst>
              </p:cNvPr>
              <p:cNvCxnSpPr>
                <a:cxnSpLocks/>
              </p:cNvCxnSpPr>
              <p:nvPr/>
            </p:nvCxnSpPr>
            <p:spPr>
              <a:xfrm rot="5400000" flipV="1">
                <a:off x="3488268" y="4322730"/>
                <a:ext cx="0" cy="6596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6534E7CB-CE0B-4543-9347-FEBAED42F6AF}"/>
                  </a:ext>
                </a:extLst>
              </p:cNvPr>
              <p:cNvCxnSpPr>
                <a:cxnSpLocks/>
              </p:cNvCxnSpPr>
              <p:nvPr/>
            </p:nvCxnSpPr>
            <p:spPr>
              <a:xfrm flipH="1">
                <a:off x="2585971" y="4652243"/>
                <a:ext cx="571928" cy="2463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80" name="TextBox 379">
              <a:extLst>
                <a:ext uri="{FF2B5EF4-FFF2-40B4-BE49-F238E27FC236}">
                  <a16:creationId xmlns:a16="http://schemas.microsoft.com/office/drawing/2014/main" id="{2F71EAEF-228F-4751-8265-C247A61ADEAA}"/>
                </a:ext>
              </a:extLst>
            </p:cNvPr>
            <p:cNvSpPr txBox="1"/>
            <p:nvPr/>
          </p:nvSpPr>
          <p:spPr>
            <a:xfrm>
              <a:off x="6029829" y="3074335"/>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sp>
          <p:nvSpPr>
            <p:cNvPr id="381" name="TextBox 380">
              <a:extLst>
                <a:ext uri="{FF2B5EF4-FFF2-40B4-BE49-F238E27FC236}">
                  <a16:creationId xmlns:a16="http://schemas.microsoft.com/office/drawing/2014/main" id="{2B8500D7-C065-425A-9AF7-710045A0FA2E}"/>
                </a:ext>
              </a:extLst>
            </p:cNvPr>
            <p:cNvSpPr txBox="1"/>
            <p:nvPr/>
          </p:nvSpPr>
          <p:spPr>
            <a:xfrm>
              <a:off x="6559654" y="4480723"/>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cxnSp>
          <p:nvCxnSpPr>
            <p:cNvPr id="382" name="Straight Connector 381">
              <a:extLst>
                <a:ext uri="{FF2B5EF4-FFF2-40B4-BE49-F238E27FC236}">
                  <a16:creationId xmlns:a16="http://schemas.microsoft.com/office/drawing/2014/main" id="{ADA68C7D-0606-4A8F-AC49-51953C56344F}"/>
                </a:ext>
              </a:extLst>
            </p:cNvPr>
            <p:cNvCxnSpPr>
              <a:cxnSpLocks/>
            </p:cNvCxnSpPr>
            <p:nvPr/>
          </p:nvCxnSpPr>
          <p:spPr>
            <a:xfrm flipH="1">
              <a:off x="5663691" y="5603619"/>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83" name="Group 382">
              <a:extLst>
                <a:ext uri="{FF2B5EF4-FFF2-40B4-BE49-F238E27FC236}">
                  <a16:creationId xmlns:a16="http://schemas.microsoft.com/office/drawing/2014/main" id="{099A9663-EB4B-4D14-896D-246BCDB4AA27}"/>
                </a:ext>
              </a:extLst>
            </p:cNvPr>
            <p:cNvGrpSpPr/>
            <p:nvPr/>
          </p:nvGrpSpPr>
          <p:grpSpPr>
            <a:xfrm rot="18960266">
              <a:off x="5726562" y="4307945"/>
              <a:ext cx="621887" cy="636799"/>
              <a:chOff x="3491891" y="4264934"/>
              <a:chExt cx="621887" cy="636799"/>
            </a:xfrm>
          </p:grpSpPr>
          <p:sp>
            <p:nvSpPr>
              <p:cNvPr id="390" name="Rectangle 389">
                <a:extLst>
                  <a:ext uri="{FF2B5EF4-FFF2-40B4-BE49-F238E27FC236}">
                    <a16:creationId xmlns:a16="http://schemas.microsoft.com/office/drawing/2014/main" id="{286D3B2A-97E8-44DE-8B9E-EA3BBFD2933E}"/>
                  </a:ext>
                </a:extLst>
              </p:cNvPr>
              <p:cNvSpPr/>
              <p:nvPr/>
            </p:nvSpPr>
            <p:spPr>
              <a:xfrm rot="8100000">
                <a:off x="3521844" y="4474892"/>
                <a:ext cx="540001" cy="269999"/>
              </a:xfrm>
              <a:prstGeom prst="rect">
                <a:avLst/>
              </a:prstGeom>
              <a:solidFill>
                <a:schemeClr val="tx1">
                  <a:lumMod val="50000"/>
                  <a:lumOff val="5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89" name="Straight Arrow Connector 388">
                <a:extLst>
                  <a:ext uri="{FF2B5EF4-FFF2-40B4-BE49-F238E27FC236}">
                    <a16:creationId xmlns:a16="http://schemas.microsoft.com/office/drawing/2014/main" id="{F2BD0E2A-39CF-4E31-9261-1C60BA6D6062}"/>
                  </a:ext>
                </a:extLst>
              </p:cNvPr>
              <p:cNvCxnSpPr>
                <a:cxnSpLocks/>
              </p:cNvCxnSpPr>
              <p:nvPr/>
            </p:nvCxnSpPr>
            <p:spPr>
              <a:xfrm flipV="1">
                <a:off x="3491891" y="4264934"/>
                <a:ext cx="621887" cy="63679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4" name="TextBox 383">
              <a:extLst>
                <a:ext uri="{FF2B5EF4-FFF2-40B4-BE49-F238E27FC236}">
                  <a16:creationId xmlns:a16="http://schemas.microsoft.com/office/drawing/2014/main" id="{BE709859-5406-4804-8B8B-AB096AAC1456}"/>
                </a:ext>
              </a:extLst>
            </p:cNvPr>
            <p:cNvSpPr txBox="1"/>
            <p:nvPr/>
          </p:nvSpPr>
          <p:spPr>
            <a:xfrm>
              <a:off x="5645642" y="4051873"/>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grpSp>
          <p:nvGrpSpPr>
            <p:cNvPr id="385" name="Group 384">
              <a:extLst>
                <a:ext uri="{FF2B5EF4-FFF2-40B4-BE49-F238E27FC236}">
                  <a16:creationId xmlns:a16="http://schemas.microsoft.com/office/drawing/2014/main" id="{4893D2AE-2F72-42E1-9073-59AB13AB0421}"/>
                </a:ext>
              </a:extLst>
            </p:cNvPr>
            <p:cNvGrpSpPr/>
            <p:nvPr/>
          </p:nvGrpSpPr>
          <p:grpSpPr>
            <a:xfrm>
              <a:off x="5280257" y="3323448"/>
              <a:ext cx="683033" cy="400110"/>
              <a:chOff x="85559" y="3571819"/>
              <a:chExt cx="683033" cy="400110"/>
            </a:xfrm>
          </p:grpSpPr>
          <p:cxnSp>
            <p:nvCxnSpPr>
              <p:cNvPr id="386" name="Straight Arrow Connector 385">
                <a:extLst>
                  <a:ext uri="{FF2B5EF4-FFF2-40B4-BE49-F238E27FC236}">
                    <a16:creationId xmlns:a16="http://schemas.microsoft.com/office/drawing/2014/main" id="{D816C699-9817-44B7-8896-3F0C271E7F64}"/>
                  </a:ext>
                </a:extLst>
              </p:cNvPr>
              <p:cNvCxnSpPr>
                <a:cxnSpLocks/>
              </p:cNvCxnSpPr>
              <p:nvPr/>
            </p:nvCxnSpPr>
            <p:spPr>
              <a:xfrm flipV="1">
                <a:off x="88562" y="3903768"/>
                <a:ext cx="680030" cy="1"/>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7" name="TextBox 386">
                <a:extLst>
                  <a:ext uri="{FF2B5EF4-FFF2-40B4-BE49-F238E27FC236}">
                    <a16:creationId xmlns:a16="http://schemas.microsoft.com/office/drawing/2014/main" id="{59EA18AD-0199-4239-B933-027D36DD5523}"/>
                  </a:ext>
                </a:extLst>
              </p:cNvPr>
              <p:cNvSpPr txBox="1"/>
              <p:nvPr/>
            </p:nvSpPr>
            <p:spPr>
              <a:xfrm>
                <a:off x="85559" y="3571819"/>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mc:AlternateContent xmlns:mc="http://schemas.openxmlformats.org/markup-compatibility/2006" xmlns:a14="http://schemas.microsoft.com/office/drawing/2010/main">
        <mc:Choice Requires="a14">
          <p:sp>
            <p:nvSpPr>
              <p:cNvPr id="406" name="TextBox 405">
                <a:extLst>
                  <a:ext uri="{FF2B5EF4-FFF2-40B4-BE49-F238E27FC236}">
                    <a16:creationId xmlns:a16="http://schemas.microsoft.com/office/drawing/2014/main" id="{DEDFABF6-3326-49E8-8F3D-C0B174F479BD}"/>
                  </a:ext>
                </a:extLst>
              </p:cNvPr>
              <p:cNvSpPr txBox="1"/>
              <p:nvPr/>
            </p:nvSpPr>
            <p:spPr>
              <a:xfrm>
                <a:off x="5420226" y="5616118"/>
                <a:ext cx="3143011" cy="819842"/>
              </a:xfrm>
              <a:prstGeom prst="rect">
                <a:avLst/>
              </a:prstGeom>
              <a:solidFill>
                <a:schemeClr val="bg1">
                  <a:lumMod val="85000"/>
                </a:schemeClr>
              </a:solidFill>
            </p:spPr>
            <p:txBody>
              <a:bodyPr wrap="square" rtlCol="0">
                <a:spAutoFit/>
              </a:bodyPr>
              <a:lstStyle>
                <a:defPPr>
                  <a:defRPr lang="en-US"/>
                </a:defPPr>
                <a:lvl1pPr algn="ctr">
                  <a:defRPr kumimoji="0" sz="2400" b="0" i="0" u="none" strike="noStrike" cap="none" spc="0" normalizeH="0" baseline="0">
                    <a:ln>
                      <a:noFill/>
                    </a:ln>
                    <a:solidFill>
                      <a:prstClr val="black"/>
                    </a:solidFill>
                    <a:effectLst/>
                    <a:uLnTx/>
                    <a:uFillTx/>
                  </a:defRPr>
                </a:lvl1pPr>
              </a:lstStyle>
              <a:p>
                <a:r>
                  <a:rPr lang="en-US" b="1" dirty="0">
                    <a:solidFill>
                      <a:srgbClr val="C00000"/>
                    </a:solidFill>
                  </a:rPr>
                  <a:t>For </a:t>
                </a:r>
                <a14:m>
                  <m:oMath xmlns:m="http://schemas.openxmlformats.org/officeDocument/2006/math">
                    <m:r>
                      <a:rPr lang="en-IN" b="1" i="1" dirty="0">
                        <a:solidFill>
                          <a:srgbClr val="C00000"/>
                        </a:solidFill>
                        <a:latin typeface="Cambria Math" panose="02040503050406030204" pitchFamily="18" charset="0"/>
                      </a:rPr>
                      <m:t>𝝓</m:t>
                    </m:r>
                    <m:r>
                      <a:rPr lang="en-IN" b="1" i="1" dirty="0" smtClean="0">
                        <a:solidFill>
                          <a:srgbClr val="C00000"/>
                        </a:solidFill>
                        <a:latin typeface="Cambria Math" panose="02040503050406030204" pitchFamily="18" charset="0"/>
                      </a:rPr>
                      <m:t> </m:t>
                    </m:r>
                  </m:oMath>
                </a14:m>
                <a:r>
                  <a:rPr lang="en-US" b="1" dirty="0">
                    <a:solidFill>
                      <a:srgbClr val="C00000"/>
                    </a:solidFill>
                  </a:rPr>
                  <a:t>rotation, </a:t>
                </a:r>
                <a:r>
                  <a:rPr lang="en-US" dirty="0"/>
                  <a:t>rotate rod in anticlockwise</a:t>
                </a:r>
                <a:endParaRPr lang="en-IN" dirty="0"/>
              </a:p>
            </p:txBody>
          </p:sp>
        </mc:Choice>
        <mc:Fallback xmlns="">
          <p:sp>
            <p:nvSpPr>
              <p:cNvPr id="406" name="TextBox 405">
                <a:extLst>
                  <a:ext uri="{FF2B5EF4-FFF2-40B4-BE49-F238E27FC236}">
                    <a16:creationId xmlns:a16="http://schemas.microsoft.com/office/drawing/2014/main" id="{DEDFABF6-3326-49E8-8F3D-C0B174F479BD}"/>
                  </a:ext>
                </a:extLst>
              </p:cNvPr>
              <p:cNvSpPr txBox="1">
                <a:spLocks noRot="1" noChangeAspect="1" noMove="1" noResize="1" noEditPoints="1" noAdjustHandles="1" noChangeArrowheads="1" noChangeShapeType="1" noTextEdit="1"/>
              </p:cNvSpPr>
              <p:nvPr/>
            </p:nvSpPr>
            <p:spPr>
              <a:xfrm>
                <a:off x="5420226" y="5616118"/>
                <a:ext cx="3143011" cy="819842"/>
              </a:xfrm>
              <a:prstGeom prst="rect">
                <a:avLst/>
              </a:prstGeom>
              <a:blipFill>
                <a:blip r:embed="rId11"/>
                <a:stretch>
                  <a:fillRect t="-5926" r="-1163" b="-17037"/>
                </a:stretch>
              </a:blipFill>
            </p:spPr>
            <p:txBody>
              <a:bodyPr/>
              <a:lstStyle/>
              <a:p>
                <a:r>
                  <a:rPr lang="en-IN">
                    <a:noFill/>
                  </a:rPr>
                  <a:t> </a:t>
                </a:r>
              </a:p>
            </p:txBody>
          </p:sp>
        </mc:Fallback>
      </mc:AlternateContent>
      <p:grpSp>
        <p:nvGrpSpPr>
          <p:cNvPr id="15" name="Group 14">
            <a:extLst>
              <a:ext uri="{FF2B5EF4-FFF2-40B4-BE49-F238E27FC236}">
                <a16:creationId xmlns:a16="http://schemas.microsoft.com/office/drawing/2014/main" id="{47E0552F-4DE1-4207-BC23-3FE98E66418C}"/>
              </a:ext>
            </a:extLst>
          </p:cNvPr>
          <p:cNvGrpSpPr/>
          <p:nvPr/>
        </p:nvGrpSpPr>
        <p:grpSpPr>
          <a:xfrm>
            <a:off x="7072665" y="3127419"/>
            <a:ext cx="1648100" cy="2495719"/>
            <a:chOff x="7066353" y="3123169"/>
            <a:chExt cx="1648100" cy="2495719"/>
          </a:xfrm>
        </p:grpSpPr>
        <p:sp>
          <p:nvSpPr>
            <p:cNvPr id="400" name="TextBox 399">
              <a:extLst>
                <a:ext uri="{FF2B5EF4-FFF2-40B4-BE49-F238E27FC236}">
                  <a16:creationId xmlns:a16="http://schemas.microsoft.com/office/drawing/2014/main" id="{2A23DFAF-7E81-40C7-A2B5-8DB860675346}"/>
                </a:ext>
              </a:extLst>
            </p:cNvPr>
            <p:cNvSpPr txBox="1"/>
            <p:nvPr/>
          </p:nvSpPr>
          <p:spPr>
            <a:xfrm>
              <a:off x="7315385" y="3702372"/>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sp>
          <p:nvSpPr>
            <p:cNvPr id="405" name="TextBox 404">
              <a:extLst>
                <a:ext uri="{FF2B5EF4-FFF2-40B4-BE49-F238E27FC236}">
                  <a16:creationId xmlns:a16="http://schemas.microsoft.com/office/drawing/2014/main" id="{61F47C89-9834-41B0-9E62-F8113B37561F}"/>
                </a:ext>
              </a:extLst>
            </p:cNvPr>
            <p:cNvSpPr txBox="1"/>
            <p:nvPr/>
          </p:nvSpPr>
          <p:spPr>
            <a:xfrm>
              <a:off x="8082977" y="4220449"/>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grpSp>
          <p:nvGrpSpPr>
            <p:cNvPr id="24" name="Group 23">
              <a:extLst>
                <a:ext uri="{FF2B5EF4-FFF2-40B4-BE49-F238E27FC236}">
                  <a16:creationId xmlns:a16="http://schemas.microsoft.com/office/drawing/2014/main" id="{D6FA3D3A-35E0-46B9-B694-D630CA57A39C}"/>
                </a:ext>
              </a:extLst>
            </p:cNvPr>
            <p:cNvGrpSpPr/>
            <p:nvPr/>
          </p:nvGrpSpPr>
          <p:grpSpPr>
            <a:xfrm>
              <a:off x="7438477" y="3298496"/>
              <a:ext cx="1193538" cy="1640941"/>
              <a:chOff x="6616158" y="2127794"/>
              <a:chExt cx="1193538" cy="1640941"/>
            </a:xfrm>
          </p:grpSpPr>
          <p:cxnSp>
            <p:nvCxnSpPr>
              <p:cNvPr id="407" name="Straight Arrow Connector 406">
                <a:extLst>
                  <a:ext uri="{FF2B5EF4-FFF2-40B4-BE49-F238E27FC236}">
                    <a16:creationId xmlns:a16="http://schemas.microsoft.com/office/drawing/2014/main" id="{BF4F074E-B794-466B-A0A0-D1851F766B68}"/>
                  </a:ext>
                </a:extLst>
              </p:cNvPr>
              <p:cNvCxnSpPr>
                <a:cxnSpLocks/>
              </p:cNvCxnSpPr>
              <p:nvPr/>
            </p:nvCxnSpPr>
            <p:spPr>
              <a:xfrm flipV="1">
                <a:off x="7195773" y="2127794"/>
                <a:ext cx="0" cy="15903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725178ED-7D0D-42AD-B9BC-1CFE56D001F1}"/>
                  </a:ext>
                </a:extLst>
              </p:cNvPr>
              <p:cNvCxnSpPr>
                <a:cxnSpLocks/>
              </p:cNvCxnSpPr>
              <p:nvPr/>
            </p:nvCxnSpPr>
            <p:spPr>
              <a:xfrm rot="5400000" flipV="1">
                <a:off x="7490199" y="3227847"/>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CF57E31C-B52C-4F6A-9EEF-7E91A479D71B}"/>
                  </a:ext>
                </a:extLst>
              </p:cNvPr>
              <p:cNvCxnSpPr>
                <a:cxnSpLocks/>
              </p:cNvCxnSpPr>
              <p:nvPr/>
            </p:nvCxnSpPr>
            <p:spPr>
              <a:xfrm flipH="1">
                <a:off x="6616158" y="3547936"/>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cxnSp>
          <p:nvCxnSpPr>
            <p:cNvPr id="441" name="Straight Connector 440">
              <a:extLst>
                <a:ext uri="{FF2B5EF4-FFF2-40B4-BE49-F238E27FC236}">
                  <a16:creationId xmlns:a16="http://schemas.microsoft.com/office/drawing/2014/main" id="{C27168FE-0C71-4EFF-B786-F22BAD726F4F}"/>
                </a:ext>
              </a:extLst>
            </p:cNvPr>
            <p:cNvCxnSpPr>
              <a:cxnSpLocks/>
            </p:cNvCxnSpPr>
            <p:nvPr/>
          </p:nvCxnSpPr>
          <p:spPr>
            <a:xfrm>
              <a:off x="7622641" y="3434271"/>
              <a:ext cx="11056" cy="17256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9D1C5EC0-3262-4366-8225-91D60EB48166}"/>
                </a:ext>
              </a:extLst>
            </p:cNvPr>
            <p:cNvCxnSpPr>
              <a:cxnSpLocks/>
            </p:cNvCxnSpPr>
            <p:nvPr/>
          </p:nvCxnSpPr>
          <p:spPr>
            <a:xfrm rot="1400154">
              <a:off x="8257892" y="3446211"/>
              <a:ext cx="308281" cy="69378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3" name="Arc 442">
              <a:extLst>
                <a:ext uri="{FF2B5EF4-FFF2-40B4-BE49-F238E27FC236}">
                  <a16:creationId xmlns:a16="http://schemas.microsoft.com/office/drawing/2014/main" id="{0C8821DE-273C-4EA2-B948-D60C861C73E3}"/>
                </a:ext>
              </a:extLst>
            </p:cNvPr>
            <p:cNvSpPr/>
            <p:nvPr/>
          </p:nvSpPr>
          <p:spPr>
            <a:xfrm rot="7786688">
              <a:off x="7807977" y="3456050"/>
              <a:ext cx="435049"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444" name="Straight Connector 443">
              <a:extLst>
                <a:ext uri="{FF2B5EF4-FFF2-40B4-BE49-F238E27FC236}">
                  <a16:creationId xmlns:a16="http://schemas.microsoft.com/office/drawing/2014/main" id="{C3DE7716-F13A-4BE9-8E33-D5E2F259A768}"/>
                </a:ext>
              </a:extLst>
            </p:cNvPr>
            <p:cNvCxnSpPr>
              <a:cxnSpLocks/>
            </p:cNvCxnSpPr>
            <p:nvPr/>
          </p:nvCxnSpPr>
          <p:spPr>
            <a:xfrm rot="20986688" flipV="1">
              <a:off x="7871170" y="3776107"/>
              <a:ext cx="299460" cy="286471"/>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737C2C0F-D13A-44D6-977A-4B436E31035A}"/>
                </a:ext>
              </a:extLst>
            </p:cNvPr>
            <p:cNvCxnSpPr>
              <a:cxnSpLocks/>
            </p:cNvCxnSpPr>
            <p:nvPr/>
          </p:nvCxnSpPr>
          <p:spPr>
            <a:xfrm rot="1400154">
              <a:off x="7853199" y="3800578"/>
              <a:ext cx="591512" cy="13710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D2F5E82C-9474-45C2-9AC8-05F8883DC50F}"/>
                </a:ext>
              </a:extLst>
            </p:cNvPr>
            <p:cNvCxnSpPr>
              <a:cxnSpLocks/>
            </p:cNvCxnSpPr>
            <p:nvPr/>
          </p:nvCxnSpPr>
          <p:spPr>
            <a:xfrm rot="1400154" flipV="1">
              <a:off x="7984867" y="5199835"/>
              <a:ext cx="85759" cy="419053"/>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447" name="Arc 446">
              <a:extLst>
                <a:ext uri="{FF2B5EF4-FFF2-40B4-BE49-F238E27FC236}">
                  <a16:creationId xmlns:a16="http://schemas.microsoft.com/office/drawing/2014/main" id="{A6BB3F08-79DA-43BE-A81D-883E3E9A5B77}"/>
                </a:ext>
              </a:extLst>
            </p:cNvPr>
            <p:cNvSpPr/>
            <p:nvPr/>
          </p:nvSpPr>
          <p:spPr>
            <a:xfrm rot="18566493">
              <a:off x="7800567" y="4925104"/>
              <a:ext cx="435050"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448" name="Straight Connector 447">
              <a:extLst>
                <a:ext uri="{FF2B5EF4-FFF2-40B4-BE49-F238E27FC236}">
                  <a16:creationId xmlns:a16="http://schemas.microsoft.com/office/drawing/2014/main" id="{51AEAAAD-B6C2-451C-A4A3-BCC5C8CF5970}"/>
                </a:ext>
              </a:extLst>
            </p:cNvPr>
            <p:cNvCxnSpPr>
              <a:cxnSpLocks/>
            </p:cNvCxnSpPr>
            <p:nvPr/>
          </p:nvCxnSpPr>
          <p:spPr>
            <a:xfrm rot="1400154">
              <a:off x="7602077" y="4151194"/>
              <a:ext cx="588406" cy="136018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40" name="3D Model 439">
                  <a:extLst>
                    <a:ext uri="{FF2B5EF4-FFF2-40B4-BE49-F238E27FC236}">
                      <a16:creationId xmlns:a16="http://schemas.microsoft.com/office/drawing/2014/main" id="{D783D87C-A77F-4FA3-BEC8-77BADF3EC1C6}"/>
                    </a:ext>
                  </a:extLst>
                </p:cNvPr>
                <p:cNvGraphicFramePr>
                  <a:graphicFrameLocks noChangeAspect="1"/>
                </p:cNvGraphicFramePr>
                <p:nvPr>
                  <p:extLst>
                    <p:ext uri="{D42A27DB-BD31-4B8C-83A1-F6EECF244321}">
                      <p14:modId xmlns:p14="http://schemas.microsoft.com/office/powerpoint/2010/main" val="762675025"/>
                    </p:ext>
                  </p:extLst>
                </p:nvPr>
              </p:nvGraphicFramePr>
              <p:xfrm rot="5400000">
                <a:off x="7727847" y="4629181"/>
                <a:ext cx="597827" cy="144664"/>
              </p:xfrm>
              <a:graphic>
                <a:graphicData uri="http://schemas.microsoft.com/office/drawing/2017/model3d">
                  <am3d:model3d r:embed="rId12">
                    <am3d:spPr>
                      <a:xfrm rot="5400000">
                        <a:off x="0" y="0"/>
                        <a:ext cx="597827" cy="144664"/>
                      </a:xfrm>
                      <a:prstGeom prst="rect">
                        <a:avLst/>
                      </a:prstGeom>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4117814" ay="-1931077" az="3221956"/>
                      <am3d:postTrans dx="0" dy="0" dz="0"/>
                    </am3d:trans>
                    <am3d:raster rName="Office3DRenderer" rVer="16.0.8326">
                      <am3d:blip r:embed="rId13"/>
                    </am3d:raster>
                    <am3d:objViewport viewportSz="3593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0" name="3D Model 439">
                  <a:extLst>
                    <a:ext uri="{FF2B5EF4-FFF2-40B4-BE49-F238E27FC236}">
                      <a16:creationId xmlns:a16="http://schemas.microsoft.com/office/drawing/2014/main" id="{D783D87C-A77F-4FA3-BEC8-77BADF3EC1C6}"/>
                    </a:ext>
                  </a:extLst>
                </p:cNvPr>
                <p:cNvPicPr>
                  <a:picLocks noGrp="1" noRot="1" noChangeAspect="1" noMove="1" noResize="1" noEditPoints="1" noAdjustHandles="1" noChangeArrowheads="1" noChangeShapeType="1" noCrop="1"/>
                </p:cNvPicPr>
                <p:nvPr/>
              </p:nvPicPr>
              <p:blipFill>
                <a:blip r:embed="rId13"/>
                <a:stretch>
                  <a:fillRect/>
                </a:stretch>
              </p:blipFill>
              <p:spPr>
                <a:xfrm rot="5400000">
                  <a:off x="7734159" y="4633431"/>
                  <a:ext cx="597827" cy="144664"/>
                </a:xfrm>
                <a:prstGeom prst="rect">
                  <a:avLst/>
                </a:prstGeom>
              </p:spPr>
            </p:pic>
          </mc:Fallback>
        </mc:AlternateContent>
        <p:cxnSp>
          <p:nvCxnSpPr>
            <p:cNvPr id="438" name="Straight Arrow Connector 437">
              <a:extLst>
                <a:ext uri="{FF2B5EF4-FFF2-40B4-BE49-F238E27FC236}">
                  <a16:creationId xmlns:a16="http://schemas.microsoft.com/office/drawing/2014/main" id="{4AD588BB-1679-4179-BE1D-AE9887C6137E}"/>
                </a:ext>
              </a:extLst>
            </p:cNvPr>
            <p:cNvCxnSpPr>
              <a:cxnSpLocks/>
            </p:cNvCxnSpPr>
            <p:nvPr/>
          </p:nvCxnSpPr>
          <p:spPr>
            <a:xfrm flipV="1">
              <a:off x="8026761" y="4304008"/>
              <a:ext cx="10489" cy="762408"/>
            </a:xfrm>
            <a:prstGeom prst="straightConnector1">
              <a:avLst/>
            </a:prstGeom>
            <a:ln w="25400">
              <a:solidFill>
                <a:srgbClr val="C00000"/>
              </a:solidFill>
              <a:tailEnd type="triangle"/>
            </a:ln>
            <a:scene3d>
              <a:camera prst="orthographicFront">
                <a:rot lat="21599963"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450" name="TextBox 449">
              <a:extLst>
                <a:ext uri="{FF2B5EF4-FFF2-40B4-BE49-F238E27FC236}">
                  <a16:creationId xmlns:a16="http://schemas.microsoft.com/office/drawing/2014/main" id="{62F5EDDA-663E-4BC8-9ECD-B87BD1ABE9DE}"/>
                </a:ext>
              </a:extLst>
            </p:cNvPr>
            <p:cNvSpPr txBox="1"/>
            <p:nvPr/>
          </p:nvSpPr>
          <p:spPr>
            <a:xfrm>
              <a:off x="8484102" y="4454457"/>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451" name="TextBox 450">
              <a:extLst>
                <a:ext uri="{FF2B5EF4-FFF2-40B4-BE49-F238E27FC236}">
                  <a16:creationId xmlns:a16="http://schemas.microsoft.com/office/drawing/2014/main" id="{3984B776-77CD-4957-B1EA-A3A9146A6729}"/>
                </a:ext>
              </a:extLst>
            </p:cNvPr>
            <p:cNvSpPr txBox="1"/>
            <p:nvPr/>
          </p:nvSpPr>
          <p:spPr>
            <a:xfrm>
              <a:off x="7644569" y="3123169"/>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sp>
          <p:nvSpPr>
            <p:cNvPr id="452" name="TextBox 451">
              <a:extLst>
                <a:ext uri="{FF2B5EF4-FFF2-40B4-BE49-F238E27FC236}">
                  <a16:creationId xmlns:a16="http://schemas.microsoft.com/office/drawing/2014/main" id="{0EED5315-2D11-404F-BF9D-AD0C40DB903D}"/>
                </a:ext>
              </a:extLst>
            </p:cNvPr>
            <p:cNvSpPr txBox="1"/>
            <p:nvPr/>
          </p:nvSpPr>
          <p:spPr>
            <a:xfrm>
              <a:off x="7066353" y="4683948"/>
              <a:ext cx="230351" cy="461665"/>
            </a:xfrm>
            <a:prstGeom prst="rect">
              <a:avLst/>
            </a:prstGeom>
            <a:noFill/>
          </p:spPr>
          <p:txBody>
            <a:bodyPr wrap="square" rtlCol="0">
              <a:spAutoFit/>
            </a:bodyPr>
            <a:lstStyle/>
            <a:p>
              <a:r>
                <a:rPr lang="en-US" sz="2400" dirty="0">
                  <a:solidFill>
                    <a:prstClr val="black"/>
                  </a:solidFill>
                </a:rPr>
                <a:t>x</a:t>
              </a:r>
              <a:endParaRPr lang="en-IN" sz="2400" dirty="0"/>
            </a:p>
          </p:txBody>
        </p:sp>
      </p:grpSp>
      <p:grpSp>
        <p:nvGrpSpPr>
          <p:cNvPr id="133" name="Group 132">
            <a:extLst>
              <a:ext uri="{FF2B5EF4-FFF2-40B4-BE49-F238E27FC236}">
                <a16:creationId xmlns:a16="http://schemas.microsoft.com/office/drawing/2014/main" id="{799BA663-4987-49CE-87F4-46F438E0705B}"/>
              </a:ext>
            </a:extLst>
          </p:cNvPr>
          <p:cNvGrpSpPr/>
          <p:nvPr/>
        </p:nvGrpSpPr>
        <p:grpSpPr>
          <a:xfrm>
            <a:off x="-96288" y="2987175"/>
            <a:ext cx="1495410" cy="2553299"/>
            <a:chOff x="-13189" y="2077141"/>
            <a:chExt cx="1495410" cy="2553299"/>
          </a:xfrm>
        </p:grpSpPr>
        <p:grpSp>
          <p:nvGrpSpPr>
            <p:cNvPr id="136" name="Group 135">
              <a:extLst>
                <a:ext uri="{FF2B5EF4-FFF2-40B4-BE49-F238E27FC236}">
                  <a16:creationId xmlns:a16="http://schemas.microsoft.com/office/drawing/2014/main" id="{4A2B2099-B635-4D07-A5C9-C0E6D6EB8C37}"/>
                </a:ext>
              </a:extLst>
            </p:cNvPr>
            <p:cNvGrpSpPr/>
            <p:nvPr/>
          </p:nvGrpSpPr>
          <p:grpSpPr>
            <a:xfrm>
              <a:off x="225540" y="2183420"/>
              <a:ext cx="1193538" cy="2272607"/>
              <a:chOff x="753659" y="706371"/>
              <a:chExt cx="1193538" cy="2272607"/>
            </a:xfrm>
          </p:grpSpPr>
          <p:cxnSp>
            <p:nvCxnSpPr>
              <p:cNvPr id="144" name="Straight Arrow Connector 143">
                <a:extLst>
                  <a:ext uri="{FF2B5EF4-FFF2-40B4-BE49-F238E27FC236}">
                    <a16:creationId xmlns:a16="http://schemas.microsoft.com/office/drawing/2014/main" id="{13631E4B-AA96-44B9-8596-675DE1284B58}"/>
                  </a:ext>
                </a:extLst>
              </p:cNvPr>
              <p:cNvCxnSpPr>
                <a:cxnSpLocks/>
              </p:cNvCxnSpPr>
              <p:nvPr/>
            </p:nvCxnSpPr>
            <p:spPr>
              <a:xfrm flipH="1" flipV="1">
                <a:off x="1297170" y="706371"/>
                <a:ext cx="21131" cy="20689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3FB3446-20BE-48FE-9179-79FD1EB49FED}"/>
                  </a:ext>
                </a:extLst>
              </p:cNvPr>
              <p:cNvCxnSpPr>
                <a:cxnSpLocks/>
              </p:cNvCxnSpPr>
              <p:nvPr/>
            </p:nvCxnSpPr>
            <p:spPr>
              <a:xfrm rot="5400000" flipV="1">
                <a:off x="1627700" y="2438962"/>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1CF6122-73A5-423D-8B9B-34B06C7D7355}"/>
                  </a:ext>
                </a:extLst>
              </p:cNvPr>
              <p:cNvCxnSpPr>
                <a:cxnSpLocks/>
              </p:cNvCxnSpPr>
              <p:nvPr/>
            </p:nvCxnSpPr>
            <p:spPr>
              <a:xfrm flipH="1">
                <a:off x="753659" y="2758179"/>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37" name="TextBox 136">
              <a:extLst>
                <a:ext uri="{FF2B5EF4-FFF2-40B4-BE49-F238E27FC236}">
                  <a16:creationId xmlns:a16="http://schemas.microsoft.com/office/drawing/2014/main" id="{BF3A3823-DA27-444F-AFC6-98BAFCF42313}"/>
                </a:ext>
              </a:extLst>
            </p:cNvPr>
            <p:cNvSpPr txBox="1"/>
            <p:nvPr/>
          </p:nvSpPr>
          <p:spPr>
            <a:xfrm>
              <a:off x="-13189" y="4216613"/>
              <a:ext cx="230351" cy="413827"/>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138" name="TextBox 137">
              <a:extLst>
                <a:ext uri="{FF2B5EF4-FFF2-40B4-BE49-F238E27FC236}">
                  <a16:creationId xmlns:a16="http://schemas.microsoft.com/office/drawing/2014/main" id="{0D4C7502-371E-4270-91B6-BE65A2F5D902}"/>
                </a:ext>
              </a:extLst>
            </p:cNvPr>
            <p:cNvSpPr txBox="1"/>
            <p:nvPr/>
          </p:nvSpPr>
          <p:spPr>
            <a:xfrm>
              <a:off x="1251870" y="3797448"/>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143" name="TextBox 142">
              <a:extLst>
                <a:ext uri="{FF2B5EF4-FFF2-40B4-BE49-F238E27FC236}">
                  <a16:creationId xmlns:a16="http://schemas.microsoft.com/office/drawing/2014/main" id="{7B2C9612-1CC2-4CEF-A065-6C2C336C3229}"/>
                </a:ext>
              </a:extLst>
            </p:cNvPr>
            <p:cNvSpPr txBox="1"/>
            <p:nvPr/>
          </p:nvSpPr>
          <p:spPr>
            <a:xfrm>
              <a:off x="941312" y="2077141"/>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grpSp>
      <p:grpSp>
        <p:nvGrpSpPr>
          <p:cNvPr id="149" name="Group 148">
            <a:extLst>
              <a:ext uri="{FF2B5EF4-FFF2-40B4-BE49-F238E27FC236}">
                <a16:creationId xmlns:a16="http://schemas.microsoft.com/office/drawing/2014/main" id="{A80BDA48-6349-4541-A253-9787723C3EC4}"/>
              </a:ext>
            </a:extLst>
          </p:cNvPr>
          <p:cNvGrpSpPr/>
          <p:nvPr/>
        </p:nvGrpSpPr>
        <p:grpSpPr>
          <a:xfrm>
            <a:off x="-196747" y="3493642"/>
            <a:ext cx="1779247" cy="2406284"/>
            <a:chOff x="368335" y="2949217"/>
            <a:chExt cx="1779247" cy="2406284"/>
          </a:xfrm>
        </p:grpSpPr>
        <p:grpSp>
          <p:nvGrpSpPr>
            <p:cNvPr id="152" name="Group 151">
              <a:extLst>
                <a:ext uri="{FF2B5EF4-FFF2-40B4-BE49-F238E27FC236}">
                  <a16:creationId xmlns:a16="http://schemas.microsoft.com/office/drawing/2014/main" id="{22B3A079-3D2F-4C1C-8525-439A7F16CD12}"/>
                </a:ext>
              </a:extLst>
            </p:cNvPr>
            <p:cNvGrpSpPr/>
            <p:nvPr/>
          </p:nvGrpSpPr>
          <p:grpSpPr>
            <a:xfrm rot="1400154">
              <a:off x="368335" y="2949217"/>
              <a:ext cx="1779247" cy="2406284"/>
              <a:chOff x="36213" y="3541569"/>
              <a:chExt cx="1779247" cy="2406284"/>
            </a:xfrm>
          </p:grpSpPr>
          <p:sp>
            <p:nvSpPr>
              <p:cNvPr id="155" name="Arc 154">
                <a:extLst>
                  <a:ext uri="{FF2B5EF4-FFF2-40B4-BE49-F238E27FC236}">
                    <a16:creationId xmlns:a16="http://schemas.microsoft.com/office/drawing/2014/main" id="{23307C86-116A-46EC-B73F-31166C8E7F29}"/>
                  </a:ext>
                </a:extLst>
              </p:cNvPr>
              <p:cNvSpPr/>
              <p:nvPr/>
            </p:nvSpPr>
            <p:spPr>
              <a:xfrm rot="6386534">
                <a:off x="293383" y="3295168"/>
                <a:ext cx="435049"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56" name="Arc 155">
                <a:extLst>
                  <a:ext uri="{FF2B5EF4-FFF2-40B4-BE49-F238E27FC236}">
                    <a16:creationId xmlns:a16="http://schemas.microsoft.com/office/drawing/2014/main" id="{4E6FC6BC-5328-4F12-B832-374773B57DEC}"/>
                  </a:ext>
                </a:extLst>
              </p:cNvPr>
              <p:cNvSpPr/>
              <p:nvPr/>
            </p:nvSpPr>
            <p:spPr>
              <a:xfrm rot="17166339">
                <a:off x="284611" y="3293171"/>
                <a:ext cx="435050"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57" name="Straight Connector 156">
                <a:extLst>
                  <a:ext uri="{FF2B5EF4-FFF2-40B4-BE49-F238E27FC236}">
                    <a16:creationId xmlns:a16="http://schemas.microsoft.com/office/drawing/2014/main" id="{D137A035-F8EC-4BFB-8897-DE5DA3398478}"/>
                  </a:ext>
                </a:extLst>
              </p:cNvPr>
              <p:cNvCxnSpPr>
                <a:cxnSpLocks/>
              </p:cNvCxnSpPr>
              <p:nvPr/>
            </p:nvCxnSpPr>
            <p:spPr>
              <a:xfrm>
                <a:off x="45456" y="3702326"/>
                <a:ext cx="858904" cy="19639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6465568-149E-45C3-A12A-56C7D273DCCD}"/>
                  </a:ext>
                </a:extLst>
              </p:cNvPr>
              <p:cNvCxnSpPr>
                <a:cxnSpLocks/>
              </p:cNvCxnSpPr>
              <p:nvPr/>
            </p:nvCxnSpPr>
            <p:spPr>
              <a:xfrm>
                <a:off x="920923" y="3755044"/>
                <a:ext cx="308281" cy="69378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1" name="Arc 160">
                <a:extLst>
                  <a:ext uri="{FF2B5EF4-FFF2-40B4-BE49-F238E27FC236}">
                    <a16:creationId xmlns:a16="http://schemas.microsoft.com/office/drawing/2014/main" id="{07CC5D83-A979-4578-887B-4CB1FEBE752A}"/>
                  </a:ext>
                </a:extLst>
              </p:cNvPr>
              <p:cNvSpPr/>
              <p:nvPr/>
            </p:nvSpPr>
            <p:spPr>
              <a:xfrm rot="6386534">
                <a:off x="556893" y="3907575"/>
                <a:ext cx="435049"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67" name="Straight Connector 166">
                <a:extLst>
                  <a:ext uri="{FF2B5EF4-FFF2-40B4-BE49-F238E27FC236}">
                    <a16:creationId xmlns:a16="http://schemas.microsoft.com/office/drawing/2014/main" id="{DE80A35E-8CCB-4454-9A1C-2E54F74591D3}"/>
                  </a:ext>
                </a:extLst>
              </p:cNvPr>
              <p:cNvCxnSpPr>
                <a:cxnSpLocks/>
              </p:cNvCxnSpPr>
              <p:nvPr/>
            </p:nvCxnSpPr>
            <p:spPr>
              <a:xfrm rot="19586534" flipV="1">
                <a:off x="619447" y="4229967"/>
                <a:ext cx="299460" cy="286471"/>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BFB4FFE-FA03-4983-8AD9-4D2AE1FF852A}"/>
                  </a:ext>
                </a:extLst>
              </p:cNvPr>
              <p:cNvCxnSpPr>
                <a:cxnSpLocks/>
              </p:cNvCxnSpPr>
              <p:nvPr/>
            </p:nvCxnSpPr>
            <p:spPr>
              <a:xfrm>
                <a:off x="815480" y="4157054"/>
                <a:ext cx="591512" cy="13710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BC69F9E-D317-4A88-8573-4C0C2B0DE181}"/>
                  </a:ext>
                </a:extLst>
              </p:cNvPr>
              <p:cNvCxnSpPr>
                <a:cxnSpLocks/>
              </p:cNvCxnSpPr>
              <p:nvPr/>
            </p:nvCxnSpPr>
            <p:spPr>
              <a:xfrm flipV="1">
                <a:off x="1322785" y="5528800"/>
                <a:ext cx="85759" cy="419053"/>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72" name="Arc 171">
                <a:extLst>
                  <a:ext uri="{FF2B5EF4-FFF2-40B4-BE49-F238E27FC236}">
                    <a16:creationId xmlns:a16="http://schemas.microsoft.com/office/drawing/2014/main" id="{1EE95AEC-498D-4AFF-8564-07FF1045EF3A}"/>
                  </a:ext>
                </a:extLst>
              </p:cNvPr>
              <p:cNvSpPr/>
              <p:nvPr/>
            </p:nvSpPr>
            <p:spPr>
              <a:xfrm rot="17166339">
                <a:off x="1132012" y="5259393"/>
                <a:ext cx="435050"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81" name="Straight Connector 180">
                <a:extLst>
                  <a:ext uri="{FF2B5EF4-FFF2-40B4-BE49-F238E27FC236}">
                    <a16:creationId xmlns:a16="http://schemas.microsoft.com/office/drawing/2014/main" id="{3C0E6239-2A69-4CF1-8C90-EA629F9E15FF}"/>
                  </a:ext>
                </a:extLst>
              </p:cNvPr>
              <p:cNvCxnSpPr>
                <a:cxnSpLocks/>
              </p:cNvCxnSpPr>
              <p:nvPr/>
            </p:nvCxnSpPr>
            <p:spPr>
              <a:xfrm>
                <a:off x="721762" y="4579523"/>
                <a:ext cx="588406" cy="136018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1A59A74E-D873-4702-82D0-4E72D1B46246}"/>
                  </a:ext>
                </a:extLst>
              </p:cNvPr>
              <p:cNvSpPr txBox="1"/>
              <p:nvPr/>
            </p:nvSpPr>
            <p:spPr>
              <a:xfrm rot="20199846">
                <a:off x="1134897" y="4453718"/>
                <a:ext cx="223057"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grpSp>
        <p:sp>
          <p:nvSpPr>
            <p:cNvPr id="153" name="TextBox 152">
              <a:extLst>
                <a:ext uri="{FF2B5EF4-FFF2-40B4-BE49-F238E27FC236}">
                  <a16:creationId xmlns:a16="http://schemas.microsoft.com/office/drawing/2014/main" id="{5D9EBF22-A323-4A37-B01B-40C0A0C22A60}"/>
                </a:ext>
              </a:extLst>
            </p:cNvPr>
            <p:cNvSpPr txBox="1"/>
            <p:nvPr/>
          </p:nvSpPr>
          <p:spPr>
            <a:xfrm>
              <a:off x="810333" y="3244687"/>
              <a:ext cx="225298" cy="293461"/>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mn-lt"/>
                  <a:ea typeface="+mn-ea"/>
                  <a:cs typeface="+mn-cs"/>
                </a:rPr>
                <a:t>H</a:t>
              </a:r>
              <a:endParaRPr lang="en-IN" sz="2400" dirty="0"/>
            </a:p>
          </p:txBody>
        </p:sp>
        <p:cxnSp>
          <p:nvCxnSpPr>
            <p:cNvPr id="154" name="Straight Arrow Connector 153">
              <a:extLst>
                <a:ext uri="{FF2B5EF4-FFF2-40B4-BE49-F238E27FC236}">
                  <a16:creationId xmlns:a16="http://schemas.microsoft.com/office/drawing/2014/main" id="{E926C069-9CF1-479A-B356-61A2B094E0C8}"/>
                </a:ext>
              </a:extLst>
            </p:cNvPr>
            <p:cNvCxnSpPr>
              <a:cxnSpLocks/>
            </p:cNvCxnSpPr>
            <p:nvPr/>
          </p:nvCxnSpPr>
          <p:spPr>
            <a:xfrm flipV="1">
              <a:off x="639886" y="3526908"/>
              <a:ext cx="527239" cy="687928"/>
            </a:xfrm>
            <a:prstGeom prst="straightConnector1">
              <a:avLst/>
            </a:prstGeom>
            <a:ln w="25400">
              <a:solidFill>
                <a:srgbClr val="C00000"/>
              </a:solidFill>
              <a:headEnd type="triangle"/>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m3d="http://schemas.microsoft.com/office/drawing/2017/model3d" Requires="am3d">
          <p:graphicFrame>
            <p:nvGraphicFramePr>
              <p:cNvPr id="150" name="3D Model 149">
                <a:extLst>
                  <a:ext uri="{FF2B5EF4-FFF2-40B4-BE49-F238E27FC236}">
                    <a16:creationId xmlns:a16="http://schemas.microsoft.com/office/drawing/2014/main" id="{9ABEA9D8-C0B8-4A5B-A691-CE39F539D5D2}"/>
                  </a:ext>
                </a:extLst>
              </p:cNvPr>
              <p:cNvGraphicFramePr>
                <a:graphicFrameLocks noChangeAspect="1"/>
              </p:cNvGraphicFramePr>
              <p:nvPr>
                <p:extLst>
                  <p:ext uri="{D42A27DB-BD31-4B8C-83A1-F6EECF244321}">
                    <p14:modId xmlns:p14="http://schemas.microsoft.com/office/powerpoint/2010/main" val="3719527423"/>
                  </p:ext>
                </p:extLst>
              </p:nvPr>
            </p:nvGraphicFramePr>
            <p:xfrm rot="18289751">
              <a:off x="478370" y="5032105"/>
              <a:ext cx="382411" cy="262648"/>
            </p:xfrm>
            <a:graphic>
              <a:graphicData uri="http://schemas.microsoft.com/office/drawing/2017/model3d">
                <am3d:model3d r:embed="rId12">
                  <am3d:spPr>
                    <a:xfrm rot="18289751">
                      <a:off x="0" y="0"/>
                      <a:ext cx="382411" cy="262648"/>
                    </a:xfrm>
                    <a:prstGeom prst="rect">
                      <a:avLst/>
                    </a:prstGeom>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348435" ay="-2131157" az="-202839"/>
                    <am3d:postTrans dx="0" dy="0" dz="0"/>
                  </am3d:trans>
                  <am3d:raster rName="Office3DRenderer" rVer="16.0.8326">
                    <am3d:blip r:embed="rId14"/>
                  </am3d:raster>
                  <am3d:objViewport viewportSz="487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0" name="3D Model 149">
                <a:extLst>
                  <a:ext uri="{FF2B5EF4-FFF2-40B4-BE49-F238E27FC236}">
                    <a16:creationId xmlns:a16="http://schemas.microsoft.com/office/drawing/2014/main" id="{9ABEA9D8-C0B8-4A5B-A691-CE39F539D5D2}"/>
                  </a:ext>
                </a:extLst>
              </p:cNvPr>
              <p:cNvPicPr>
                <a:picLocks noGrp="1" noRot="1" noChangeAspect="1" noMove="1" noResize="1" noEditPoints="1" noAdjustHandles="1" noChangeArrowheads="1" noChangeShapeType="1" noCrop="1"/>
              </p:cNvPicPr>
              <p:nvPr/>
            </p:nvPicPr>
            <p:blipFill>
              <a:blip r:embed="rId14"/>
              <a:stretch>
                <a:fillRect/>
              </a:stretch>
            </p:blipFill>
            <p:spPr>
              <a:xfrm rot="18289751">
                <a:off x="478370" y="5032105"/>
                <a:ext cx="382411" cy="262648"/>
              </a:xfrm>
              <a:prstGeom prst="rect">
                <a:avLst/>
              </a:prstGeom>
            </p:spPr>
          </p:pic>
        </mc:Fallback>
      </mc:AlternateContent>
      <p:cxnSp>
        <p:nvCxnSpPr>
          <p:cNvPr id="151" name="Straight Arrow Connector 150">
            <a:extLst>
              <a:ext uri="{FF2B5EF4-FFF2-40B4-BE49-F238E27FC236}">
                <a16:creationId xmlns:a16="http://schemas.microsoft.com/office/drawing/2014/main" id="{D6CF9858-D510-4E18-88DC-C606F6E9901D}"/>
              </a:ext>
            </a:extLst>
          </p:cNvPr>
          <p:cNvCxnSpPr>
            <a:cxnSpLocks/>
          </p:cNvCxnSpPr>
          <p:nvPr/>
        </p:nvCxnSpPr>
        <p:spPr>
          <a:xfrm flipV="1">
            <a:off x="432839" y="4788461"/>
            <a:ext cx="527239" cy="687928"/>
          </a:xfrm>
          <a:prstGeom prst="straightConnector1">
            <a:avLst/>
          </a:prstGeom>
          <a:ln w="25400">
            <a:solidFill>
              <a:srgbClr val="C00000"/>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06405531-F2F1-4D2E-99F7-3978A8D4B7B7}"/>
                  </a:ext>
                </a:extLst>
              </p:cNvPr>
              <p:cNvSpPr txBox="1"/>
              <p:nvPr/>
            </p:nvSpPr>
            <p:spPr>
              <a:xfrm>
                <a:off x="7042911" y="2794082"/>
                <a:ext cx="22193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smtClean="0">
                          <a:ln>
                            <a:noFill/>
                          </a:ln>
                          <a:solidFill>
                            <a:prstClr val="black"/>
                          </a:solidFill>
                          <a:effectLst/>
                          <a:uLnTx/>
                          <a:uFillTx/>
                          <a:latin typeface="Cambria Math" panose="02040503050406030204" pitchFamily="18" charset="0"/>
                          <a:ea typeface="+mn-ea"/>
                          <a:cs typeface="+mn-cs"/>
                        </a:rPr>
                        <m:t>𝑜</m:t>
                      </m:r>
                      <m:r>
                        <a:rPr kumimoji="0" lang="en-US" sz="2400" b="0" i="1" u="none" strike="noStrike" kern="1200" cap="none" spc="0" normalizeH="0" noProof="0" dirty="0" smtClean="0">
                          <a:ln>
                            <a:noFill/>
                          </a:ln>
                          <a:solidFill>
                            <a:prstClr val="black"/>
                          </a:solidFill>
                          <a:effectLst/>
                          <a:uLnTx/>
                          <a:uFillTx/>
                          <a:latin typeface="Cambria Math" panose="02040503050406030204" pitchFamily="18" charset="0"/>
                          <a:ea typeface="+mn-ea"/>
                          <a:cs typeface="+mn-cs"/>
                        </a:rPr>
                        <m:t>≤</m:t>
                      </m:r>
                      <m:r>
                        <a:rPr lang="en-IN" sz="2400" i="1" dirty="0">
                          <a:latin typeface="Cambria Math" panose="02040503050406030204" pitchFamily="18" charset="0"/>
                        </a:rPr>
                        <m:t>𝜙</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36</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187" name="TextBox 186">
                <a:extLst>
                  <a:ext uri="{FF2B5EF4-FFF2-40B4-BE49-F238E27FC236}">
                    <a16:creationId xmlns:a16="http://schemas.microsoft.com/office/drawing/2014/main" id="{06405531-F2F1-4D2E-99F7-3978A8D4B7B7}"/>
                  </a:ext>
                </a:extLst>
              </p:cNvPr>
              <p:cNvSpPr txBox="1">
                <a:spLocks noRot="1" noChangeAspect="1" noMove="1" noResize="1" noEditPoints="1" noAdjustHandles="1" noChangeArrowheads="1" noChangeShapeType="1" noTextEdit="1"/>
              </p:cNvSpPr>
              <p:nvPr/>
            </p:nvSpPr>
            <p:spPr>
              <a:xfrm>
                <a:off x="7042911" y="2794082"/>
                <a:ext cx="2219375" cy="461665"/>
              </a:xfrm>
              <a:prstGeom prst="rect">
                <a:avLst/>
              </a:prstGeom>
              <a:blipFill>
                <a:blip r:embed="rId15"/>
                <a:stretch>
                  <a:fillRect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D1AC49C9-F35E-478E-B3EE-A93F3F831B2B}"/>
                  </a:ext>
                </a:extLst>
              </p:cNvPr>
              <p:cNvSpPr txBox="1"/>
              <p:nvPr/>
            </p:nvSpPr>
            <p:spPr>
              <a:xfrm>
                <a:off x="1348768" y="1819615"/>
                <a:ext cx="990793" cy="461665"/>
              </a:xfrm>
              <a:prstGeom prst="rect">
                <a:avLst/>
              </a:prstGeom>
              <a:solidFill>
                <a:schemeClr val="accent4">
                  <a:lumMod val="40000"/>
                  <a:lumOff val="60000"/>
                </a:schemeClr>
              </a:solidFill>
            </p:spPr>
            <p:txBody>
              <a:bodyPr wrap="square" rtlCol="0">
                <a:spAutoFit/>
              </a:bodyPr>
              <a:lstStyle/>
              <a:p>
                <a:pPr algn="ctr"/>
                <a:r>
                  <a:rPr kumimoji="0" lang="en-US" sz="2400" i="0" u="none" strike="noStrike" kern="1200" cap="none" spc="0" normalizeH="0" baseline="0" noProof="0" dirty="0">
                    <a:ln>
                      <a:noFill/>
                    </a:ln>
                    <a:solidFill>
                      <a:prstClr val="black"/>
                    </a:solidFill>
                    <a:effectLst/>
                    <a:uLnTx/>
                    <a:uFillTx/>
                  </a:rPr>
                  <a:t>E(</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rPr>
                      <m:t>𝜃</m:t>
                    </m:r>
                  </m:oMath>
                </a14:m>
                <a:r>
                  <a:rPr kumimoji="0" lang="en-US" sz="2400" i="0" u="none" strike="noStrike" kern="1200" cap="none" spc="0" normalizeH="0" baseline="0" noProof="0" dirty="0">
                    <a:ln>
                      <a:noFill/>
                    </a:ln>
                    <a:solidFill>
                      <a:prstClr val="black"/>
                    </a:solidFill>
                    <a:effectLst/>
                    <a:uLnTx/>
                    <a:uFillTx/>
                  </a:rPr>
                  <a:t>,</a:t>
                </a:r>
                <a14:m>
                  <m:oMath xmlns:m="http://schemas.openxmlformats.org/officeDocument/2006/math">
                    <m:r>
                      <a:rPr lang="en-IN" sz="2400" i="1" dirty="0">
                        <a:latin typeface="Cambria Math" panose="02040503050406030204" pitchFamily="18" charset="0"/>
                      </a:rPr>
                      <m:t>𝜙</m:t>
                    </m:r>
                  </m:oMath>
                </a14:m>
                <a:r>
                  <a:rPr kumimoji="0" lang="en-US" sz="2400" i="0" u="none" strike="noStrike" kern="1200" cap="none" spc="0" normalizeH="0" baseline="0" noProof="0" dirty="0">
                    <a:ln>
                      <a:noFill/>
                    </a:ln>
                    <a:solidFill>
                      <a:prstClr val="black"/>
                    </a:solidFill>
                    <a:effectLst/>
                    <a:uLnTx/>
                    <a:uFillTx/>
                  </a:rPr>
                  <a:t>)</a:t>
                </a:r>
                <a:endParaRPr lang="en-IN" sz="2400" dirty="0"/>
              </a:p>
            </p:txBody>
          </p:sp>
        </mc:Choice>
        <mc:Fallback xmlns="">
          <p:sp>
            <p:nvSpPr>
              <p:cNvPr id="188" name="TextBox 187">
                <a:extLst>
                  <a:ext uri="{FF2B5EF4-FFF2-40B4-BE49-F238E27FC236}">
                    <a16:creationId xmlns:a16="http://schemas.microsoft.com/office/drawing/2014/main" id="{D1AC49C9-F35E-478E-B3EE-A93F3F831B2B}"/>
                  </a:ext>
                </a:extLst>
              </p:cNvPr>
              <p:cNvSpPr txBox="1">
                <a:spLocks noRot="1" noChangeAspect="1" noMove="1" noResize="1" noEditPoints="1" noAdjustHandles="1" noChangeArrowheads="1" noChangeShapeType="1" noTextEdit="1"/>
              </p:cNvSpPr>
              <p:nvPr/>
            </p:nvSpPr>
            <p:spPr>
              <a:xfrm>
                <a:off x="1348768" y="1819615"/>
                <a:ext cx="990793" cy="461665"/>
              </a:xfrm>
              <a:prstGeom prst="rect">
                <a:avLst/>
              </a:prstGeom>
              <a:blipFill>
                <a:blip r:embed="rId16"/>
                <a:stretch>
                  <a:fillRect l="-9202" t="-10526" r="-8589" b="-28947"/>
                </a:stretch>
              </a:blipFill>
            </p:spPr>
            <p:txBody>
              <a:bodyPr/>
              <a:lstStyle/>
              <a:p>
                <a:r>
                  <a:rPr lang="en-IN">
                    <a:noFill/>
                  </a:rPr>
                  <a:t> </a:t>
                </a:r>
              </a:p>
            </p:txBody>
          </p:sp>
        </mc:Fallback>
      </mc:AlternateContent>
      <p:sp>
        <p:nvSpPr>
          <p:cNvPr id="189" name="TextBox 188">
            <a:extLst>
              <a:ext uri="{FF2B5EF4-FFF2-40B4-BE49-F238E27FC236}">
                <a16:creationId xmlns:a16="http://schemas.microsoft.com/office/drawing/2014/main" id="{DE0A93A7-6FA3-4D67-9BFC-C5F94509BEA0}"/>
              </a:ext>
            </a:extLst>
          </p:cNvPr>
          <p:cNvSpPr txBox="1"/>
          <p:nvPr/>
        </p:nvSpPr>
        <p:spPr>
          <a:xfrm>
            <a:off x="5628623" y="2393624"/>
            <a:ext cx="2652502" cy="461665"/>
          </a:xfrm>
          <a:prstGeom prst="rect">
            <a:avLst/>
          </a:prstGeom>
          <a:solidFill>
            <a:schemeClr val="accent4">
              <a:lumMod val="40000"/>
              <a:lumOff val="60000"/>
            </a:schemeClr>
          </a:solidFill>
        </p:spPr>
        <p:txBody>
          <a:bodyPr wrap="square" rtlCol="0">
            <a:spAutoFit/>
          </a:bodyPr>
          <a:lstStyle/>
          <a:p>
            <a:pPr algn="ctr"/>
            <a:r>
              <a:rPr lang="en-IN" sz="2400" dirty="0"/>
              <a:t>Rotate from the top</a:t>
            </a:r>
          </a:p>
        </p:txBody>
      </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204B010E-C4C1-413D-B170-395D872137C4}"/>
                  </a:ext>
                </a:extLst>
              </p:cNvPr>
              <p:cNvSpPr txBox="1"/>
              <p:nvPr/>
            </p:nvSpPr>
            <p:spPr>
              <a:xfrm>
                <a:off x="2422850" y="6410430"/>
                <a:ext cx="1285340" cy="419695"/>
              </a:xfrm>
              <a:prstGeom prst="rect">
                <a:avLst/>
              </a:prstGeom>
              <a:solidFill>
                <a:schemeClr val="accent4">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𝜙</m:t>
                      </m:r>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m:t>
                      </m:r>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rPr>
                          </m:ctrlPr>
                        </m:sSupPr>
                        <m:e>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90</m:t>
                          </m:r>
                        </m:e>
                        <m:sup>
                          <m:r>
                            <m:rPr>
                              <m:sty m:val="p"/>
                            </m:rP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o</m:t>
                          </m:r>
                        </m:sup>
                      </m:sSup>
                    </m:oMath>
                  </m:oMathPara>
                </a14:m>
                <a:endParaRPr lang="en-IN" sz="2400" dirty="0"/>
              </a:p>
            </p:txBody>
          </p:sp>
        </mc:Choice>
        <mc:Fallback xmlns="">
          <p:sp>
            <p:nvSpPr>
              <p:cNvPr id="190" name="TextBox 189">
                <a:extLst>
                  <a:ext uri="{FF2B5EF4-FFF2-40B4-BE49-F238E27FC236}">
                    <a16:creationId xmlns:a16="http://schemas.microsoft.com/office/drawing/2014/main" id="{204B010E-C4C1-413D-B170-395D872137C4}"/>
                  </a:ext>
                </a:extLst>
              </p:cNvPr>
              <p:cNvSpPr txBox="1">
                <a:spLocks noRot="1" noChangeAspect="1" noMove="1" noResize="1" noEditPoints="1" noAdjustHandles="1" noChangeArrowheads="1" noChangeShapeType="1" noTextEdit="1"/>
              </p:cNvSpPr>
              <p:nvPr/>
            </p:nvSpPr>
            <p:spPr>
              <a:xfrm>
                <a:off x="2422850" y="6410430"/>
                <a:ext cx="1285340" cy="419695"/>
              </a:xfrm>
              <a:prstGeom prst="rect">
                <a:avLst/>
              </a:prstGeom>
              <a:blipFill>
                <a:blip r:embed="rId17"/>
                <a:stretch>
                  <a:fillRect l="-5687" b="-2941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D5828591-EAF6-44F3-ACFA-7CA96C726B70}"/>
                  </a:ext>
                </a:extLst>
              </p:cNvPr>
              <p:cNvSpPr txBox="1"/>
              <p:nvPr/>
            </p:nvSpPr>
            <p:spPr>
              <a:xfrm>
                <a:off x="6484817" y="6477249"/>
                <a:ext cx="1247539" cy="355817"/>
              </a:xfrm>
              <a:prstGeom prst="rect">
                <a:avLst/>
              </a:prstGeom>
              <a:solidFill>
                <a:schemeClr val="accent4">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rPr>
                        <m:t>𝜃</m:t>
                      </m:r>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m:t>
                      </m:r>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rPr>
                          </m:ctrlPr>
                        </m:sSupPr>
                        <m:e>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90</m:t>
                          </m:r>
                        </m:e>
                        <m:sup>
                          <m:r>
                            <m:rPr>
                              <m:sty m:val="p"/>
                            </m:rP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o</m:t>
                          </m:r>
                        </m:sup>
                      </m:sSup>
                    </m:oMath>
                  </m:oMathPara>
                </a14:m>
                <a:endParaRPr lang="en-IN" sz="2400" dirty="0"/>
              </a:p>
            </p:txBody>
          </p:sp>
        </mc:Choice>
        <mc:Fallback xmlns="">
          <p:sp>
            <p:nvSpPr>
              <p:cNvPr id="192" name="TextBox 191">
                <a:extLst>
                  <a:ext uri="{FF2B5EF4-FFF2-40B4-BE49-F238E27FC236}">
                    <a16:creationId xmlns:a16="http://schemas.microsoft.com/office/drawing/2014/main" id="{D5828591-EAF6-44F3-ACFA-7CA96C726B70}"/>
                  </a:ext>
                </a:extLst>
              </p:cNvPr>
              <p:cNvSpPr txBox="1">
                <a:spLocks noRot="1" noChangeAspect="1" noMove="1" noResize="1" noEditPoints="1" noAdjustHandles="1" noChangeArrowheads="1" noChangeShapeType="1" noTextEdit="1"/>
              </p:cNvSpPr>
              <p:nvPr/>
            </p:nvSpPr>
            <p:spPr>
              <a:xfrm>
                <a:off x="6484817" y="6477249"/>
                <a:ext cx="1247539" cy="355817"/>
              </a:xfrm>
              <a:prstGeom prst="rect">
                <a:avLst/>
              </a:prstGeom>
              <a:blipFill>
                <a:blip r:embed="rId18"/>
                <a:stretch>
                  <a:fillRect l="-3922" b="-24138"/>
                </a:stretch>
              </a:blipFill>
            </p:spPr>
            <p:txBody>
              <a:bodyPr/>
              <a:lstStyle/>
              <a:p>
                <a:r>
                  <a:rPr lang="en-IN">
                    <a:noFill/>
                  </a:rPr>
                  <a:t> </a:t>
                </a:r>
              </a:p>
            </p:txBody>
          </p:sp>
        </mc:Fallback>
      </mc:AlternateContent>
      <p:cxnSp>
        <p:nvCxnSpPr>
          <p:cNvPr id="194" name="Straight Arrow Connector 193">
            <a:extLst>
              <a:ext uri="{FF2B5EF4-FFF2-40B4-BE49-F238E27FC236}">
                <a16:creationId xmlns:a16="http://schemas.microsoft.com/office/drawing/2014/main" id="{62A69D02-F276-4053-9D24-B02566E89E63}"/>
              </a:ext>
            </a:extLst>
          </p:cNvPr>
          <p:cNvCxnSpPr>
            <a:cxnSpLocks/>
          </p:cNvCxnSpPr>
          <p:nvPr/>
        </p:nvCxnSpPr>
        <p:spPr>
          <a:xfrm flipV="1">
            <a:off x="7476164" y="3500008"/>
            <a:ext cx="656987" cy="881554"/>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ACA391E2-538B-49DD-9617-8777CF972C24}"/>
              </a:ext>
            </a:extLst>
          </p:cNvPr>
          <p:cNvSpPr>
            <a:spLocks noGrp="1"/>
          </p:cNvSpPr>
          <p:nvPr>
            <p:ph type="sldNum" sz="quarter" idx="12"/>
          </p:nvPr>
        </p:nvSpPr>
        <p:spPr/>
        <p:txBody>
          <a:bodyPr/>
          <a:lstStyle/>
          <a:p>
            <a:fld id="{4E3495D0-1C20-4D5C-AE9D-42F7DC54160D}" type="slidenum">
              <a:rPr lang="en-US" smtClean="0"/>
              <a:t>40</a:t>
            </a:fld>
            <a:endParaRPr lang="en-US"/>
          </a:p>
        </p:txBody>
      </p:sp>
    </p:spTree>
    <p:extLst>
      <p:ext uri="{BB962C8B-B14F-4D97-AF65-F5344CB8AC3E}">
        <p14:creationId xmlns:p14="http://schemas.microsoft.com/office/powerpoint/2010/main" val="1628955402"/>
      </p:ext>
    </p:extLst>
  </p:cSld>
  <p:clrMapOvr>
    <a:masterClrMapping/>
  </p:clrMapOvr>
  <mc:AlternateContent xmlns:mc="http://schemas.openxmlformats.org/markup-compatibility/2006" xmlns:p14="http://schemas.microsoft.com/office/powerpoint/2010/main">
    <mc:Choice Requires="p14">
      <p:transition spd="slow" p14:dur="2000" advTm="43821"/>
    </mc:Choice>
    <mc:Fallback xmlns="">
      <p:transition spd="slow" advTm="4382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3C91-7A68-4647-A0A2-B70AAFD78E41}"/>
              </a:ext>
            </a:extLst>
          </p:cNvPr>
          <p:cNvSpPr>
            <a:spLocks noGrp="1"/>
          </p:cNvSpPr>
          <p:nvPr>
            <p:ph type="title"/>
          </p:nvPr>
        </p:nvSpPr>
        <p:spPr/>
        <p:txBody>
          <a:bodyPr>
            <a:normAutofit/>
          </a:bodyPr>
          <a:lstStyle/>
          <a:p>
            <a:r>
              <a:rPr lang="en-IN" dirty="0"/>
              <a:t>Ferromagnetic resonance </a:t>
            </a:r>
            <a:r>
              <a:rPr lang="en-US" sz="4400" b="0" i="0" u="none" strike="noStrike" dirty="0">
                <a:solidFill>
                  <a:srgbClr val="000000"/>
                </a:solidFill>
                <a:effectLst/>
              </a:rPr>
              <a:t>(</a:t>
            </a:r>
            <a:r>
              <a:rPr lang="en-US" dirty="0">
                <a:solidFill>
                  <a:srgbClr val="000000"/>
                </a:solidFill>
              </a:rPr>
              <a:t>F</a:t>
            </a:r>
            <a:r>
              <a:rPr lang="en-US" sz="4400" b="0" i="0" u="none" strike="noStrike" dirty="0">
                <a:solidFill>
                  <a:srgbClr val="000000"/>
                </a:solidFill>
                <a:effectLst/>
              </a:rPr>
              <a:t>MR)</a:t>
            </a:r>
            <a:endParaRPr lang="en-IN" dirty="0"/>
          </a:p>
        </p:txBody>
      </p:sp>
      <p:sp>
        <p:nvSpPr>
          <p:cNvPr id="4" name="Date Placeholder 3">
            <a:extLst>
              <a:ext uri="{FF2B5EF4-FFF2-40B4-BE49-F238E27FC236}">
                <a16:creationId xmlns:a16="http://schemas.microsoft.com/office/drawing/2014/main" id="{4B756185-E7EC-4F52-A52C-6E9611908FBA}"/>
              </a:ext>
            </a:extLst>
          </p:cNvPr>
          <p:cNvSpPr>
            <a:spLocks noGrp="1"/>
          </p:cNvSpPr>
          <p:nvPr>
            <p:ph type="dt" sz="half" idx="10"/>
          </p:nvPr>
        </p:nvSpPr>
        <p:spPr>
          <a:xfrm>
            <a:off x="139600" y="6492875"/>
            <a:ext cx="2057400" cy="365125"/>
          </a:xfrm>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93B22F78-7E52-42D4-9C6E-CE6808EC6FC0}"/>
              </a:ext>
            </a:extLst>
          </p:cNvPr>
          <p:cNvSpPr>
            <a:spLocks noGrp="1"/>
          </p:cNvSpPr>
          <p:nvPr>
            <p:ph type="ftr" sz="quarter" idx="11"/>
          </p:nvPr>
        </p:nvSpPr>
        <p:spPr/>
        <p:txBody>
          <a:bodyPr/>
          <a:lstStyle/>
          <a:p>
            <a:r>
              <a:rPr lang="en-US"/>
              <a:t>IISER Bhopal</a:t>
            </a:r>
            <a:endParaRPr lang="en-US" dirty="0"/>
          </a:p>
        </p:txBody>
      </p:sp>
      <p:sp>
        <p:nvSpPr>
          <p:cNvPr id="212" name="TextBox 211">
            <a:extLst>
              <a:ext uri="{FF2B5EF4-FFF2-40B4-BE49-F238E27FC236}">
                <a16:creationId xmlns:a16="http://schemas.microsoft.com/office/drawing/2014/main" id="{C6021410-3041-46C8-AA0A-D9DE6998CC5F}"/>
              </a:ext>
            </a:extLst>
          </p:cNvPr>
          <p:cNvSpPr txBox="1"/>
          <p:nvPr/>
        </p:nvSpPr>
        <p:spPr>
          <a:xfrm>
            <a:off x="90232" y="830540"/>
            <a:ext cx="1816035" cy="830997"/>
          </a:xfrm>
          <a:prstGeom prst="rect">
            <a:avLst/>
          </a:prstGeom>
          <a:solidFill>
            <a:schemeClr val="accent6">
              <a:lumMod val="60000"/>
              <a:lumOff val="40000"/>
            </a:schemeClr>
          </a:solidFill>
        </p:spPr>
        <p:txBody>
          <a:bodyPr wrap="square" rtlCol="0">
            <a:spAutoFit/>
          </a:bodyPr>
          <a:lstStyle/>
          <a:p>
            <a:pPr algn="ctr"/>
            <a:r>
              <a:rPr lang="en-US" sz="2400" b="1" dirty="0">
                <a:solidFill>
                  <a:prstClr val="black"/>
                </a:solidFill>
              </a:rPr>
              <a:t>Out-of-plane</a:t>
            </a:r>
            <a:r>
              <a:rPr kumimoji="0" lang="en-US" sz="2400" b="1" i="0" u="none" strike="noStrike" kern="1200" cap="none" spc="0" normalizeH="0" baseline="0" noProof="0" dirty="0">
                <a:ln>
                  <a:noFill/>
                </a:ln>
                <a:solidFill>
                  <a:prstClr val="black"/>
                </a:solidFill>
                <a:effectLst/>
                <a:uLnTx/>
                <a:uFillTx/>
                <a:latin typeface="+mn-lt"/>
                <a:ea typeface="+mn-ea"/>
                <a:cs typeface="+mn-cs"/>
              </a:rPr>
              <a:t> samples</a:t>
            </a:r>
            <a:endParaRPr lang="en-IN" sz="2400" b="1" dirty="0"/>
          </a:p>
        </p:txBody>
      </p:sp>
      <p:grpSp>
        <p:nvGrpSpPr>
          <p:cNvPr id="18" name="Group 17">
            <a:extLst>
              <a:ext uri="{FF2B5EF4-FFF2-40B4-BE49-F238E27FC236}">
                <a16:creationId xmlns:a16="http://schemas.microsoft.com/office/drawing/2014/main" id="{B167F60F-298E-4B27-BEF7-647EE44798D3}"/>
              </a:ext>
            </a:extLst>
          </p:cNvPr>
          <p:cNvGrpSpPr/>
          <p:nvPr/>
        </p:nvGrpSpPr>
        <p:grpSpPr>
          <a:xfrm>
            <a:off x="1959455" y="760089"/>
            <a:ext cx="5012860" cy="1779154"/>
            <a:chOff x="1950393" y="723401"/>
            <a:chExt cx="5012860" cy="1957599"/>
          </a:xfrm>
        </p:grpSpPr>
        <p:grpSp>
          <p:nvGrpSpPr>
            <p:cNvPr id="129" name="Group 128">
              <a:extLst>
                <a:ext uri="{FF2B5EF4-FFF2-40B4-BE49-F238E27FC236}">
                  <a16:creationId xmlns:a16="http://schemas.microsoft.com/office/drawing/2014/main" id="{81E8949E-3924-4619-A9E1-B74C8202EC4C}"/>
                </a:ext>
              </a:extLst>
            </p:cNvPr>
            <p:cNvGrpSpPr/>
            <p:nvPr/>
          </p:nvGrpSpPr>
          <p:grpSpPr>
            <a:xfrm>
              <a:off x="2198571" y="811348"/>
              <a:ext cx="2143056" cy="1869652"/>
              <a:chOff x="4522454" y="3848167"/>
              <a:chExt cx="3768981" cy="2925973"/>
            </a:xfrm>
          </p:grpSpPr>
          <p:grpSp>
            <p:nvGrpSpPr>
              <p:cNvPr id="130" name="Group 129">
                <a:extLst>
                  <a:ext uri="{FF2B5EF4-FFF2-40B4-BE49-F238E27FC236}">
                    <a16:creationId xmlns:a16="http://schemas.microsoft.com/office/drawing/2014/main" id="{1A9A2F25-CF22-4141-AFF5-1C2F4F1C26BC}"/>
                  </a:ext>
                </a:extLst>
              </p:cNvPr>
              <p:cNvGrpSpPr/>
              <p:nvPr/>
            </p:nvGrpSpPr>
            <p:grpSpPr>
              <a:xfrm>
                <a:off x="4787442" y="3848167"/>
                <a:ext cx="3503993" cy="2669491"/>
                <a:chOff x="4807447" y="3965698"/>
                <a:chExt cx="3503993" cy="2669491"/>
              </a:xfrm>
            </p:grpSpPr>
            <p:grpSp>
              <p:nvGrpSpPr>
                <p:cNvPr id="135" name="Group 134">
                  <a:extLst>
                    <a:ext uri="{FF2B5EF4-FFF2-40B4-BE49-F238E27FC236}">
                      <a16:creationId xmlns:a16="http://schemas.microsoft.com/office/drawing/2014/main" id="{70CC9404-EE1C-441D-8576-8E64A5F320B8}"/>
                    </a:ext>
                  </a:extLst>
                </p:cNvPr>
                <p:cNvGrpSpPr/>
                <p:nvPr/>
              </p:nvGrpSpPr>
              <p:grpSpPr>
                <a:xfrm>
                  <a:off x="4807447" y="3965698"/>
                  <a:ext cx="3503993" cy="2669491"/>
                  <a:chOff x="4807447" y="3965698"/>
                  <a:chExt cx="3503993" cy="2669491"/>
                </a:xfrm>
              </p:grpSpPr>
              <p:pic>
                <p:nvPicPr>
                  <p:cNvPr id="141" name="Content Placeholder 7">
                    <a:extLst>
                      <a:ext uri="{FF2B5EF4-FFF2-40B4-BE49-F238E27FC236}">
                        <a16:creationId xmlns:a16="http://schemas.microsoft.com/office/drawing/2014/main" id="{034FC24A-A966-47C6-815F-49ECBD358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47" y="3965698"/>
                    <a:ext cx="3503993" cy="2669491"/>
                  </a:xfrm>
                  <a:prstGeom prst="rect">
                    <a:avLst/>
                  </a:prstGeom>
                </p:spPr>
              </p:pic>
              <p:sp>
                <p:nvSpPr>
                  <p:cNvPr id="142" name="Freeform: Shape 141">
                    <a:extLst>
                      <a:ext uri="{FF2B5EF4-FFF2-40B4-BE49-F238E27FC236}">
                        <a16:creationId xmlns:a16="http://schemas.microsoft.com/office/drawing/2014/main" id="{57ABFC58-EB80-4172-B4DA-300012B89D6D}"/>
                      </a:ext>
                    </a:extLst>
                  </p:cNvPr>
                  <p:cNvSpPr/>
                  <p:nvPr/>
                </p:nvSpPr>
                <p:spPr>
                  <a:xfrm rot="20942771">
                    <a:off x="6494427" y="4788685"/>
                    <a:ext cx="428481" cy="1255622"/>
                  </a:xfrm>
                  <a:custGeom>
                    <a:avLst/>
                    <a:gdLst>
                      <a:gd name="connsiteX0" fmla="*/ 0 w 382336"/>
                      <a:gd name="connsiteY0" fmla="*/ 0 h 1319752"/>
                      <a:gd name="connsiteX1" fmla="*/ 358218 w 382336"/>
                      <a:gd name="connsiteY1" fmla="*/ 565608 h 1319752"/>
                      <a:gd name="connsiteX2" fmla="*/ 320511 w 382336"/>
                      <a:gd name="connsiteY2" fmla="*/ 1319752 h 1319752"/>
                    </a:gdLst>
                    <a:ahLst/>
                    <a:cxnLst>
                      <a:cxn ang="0">
                        <a:pos x="connsiteX0" y="connsiteY0"/>
                      </a:cxn>
                      <a:cxn ang="0">
                        <a:pos x="connsiteX1" y="connsiteY1"/>
                      </a:cxn>
                      <a:cxn ang="0">
                        <a:pos x="connsiteX2" y="connsiteY2"/>
                      </a:cxn>
                    </a:cxnLst>
                    <a:rect l="l" t="t" r="r" b="b"/>
                    <a:pathLst>
                      <a:path w="382336" h="1319752">
                        <a:moveTo>
                          <a:pt x="0" y="0"/>
                        </a:moveTo>
                        <a:cubicBezTo>
                          <a:pt x="152400" y="172824"/>
                          <a:pt x="304800" y="345649"/>
                          <a:pt x="358218" y="565608"/>
                        </a:cubicBezTo>
                        <a:cubicBezTo>
                          <a:pt x="411636" y="785567"/>
                          <a:pt x="366073" y="1052659"/>
                          <a:pt x="320511" y="1319752"/>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39" name="Straight Arrow Connector 138">
                  <a:extLst>
                    <a:ext uri="{FF2B5EF4-FFF2-40B4-BE49-F238E27FC236}">
                      <a16:creationId xmlns:a16="http://schemas.microsoft.com/office/drawing/2014/main" id="{3B8617CF-937A-4EEA-9A21-7FD4BA882E88}"/>
                    </a:ext>
                  </a:extLst>
                </p:cNvPr>
                <p:cNvCxnSpPr>
                  <a:cxnSpLocks/>
                </p:cNvCxnSpPr>
                <p:nvPr/>
              </p:nvCxnSpPr>
              <p:spPr>
                <a:xfrm>
                  <a:off x="6970478" y="5824400"/>
                  <a:ext cx="0" cy="2073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FCCC67BE-1D72-4F25-8997-52557CC63E81}"/>
                    </a:ext>
                  </a:extLst>
                </p:cNvPr>
                <p:cNvCxnSpPr>
                  <a:cxnSpLocks/>
                </p:cNvCxnSpPr>
                <p:nvPr/>
              </p:nvCxnSpPr>
              <p:spPr>
                <a:xfrm flipH="1" flipV="1">
                  <a:off x="6360701" y="4835686"/>
                  <a:ext cx="142102" cy="887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CA6CE58E-BBC9-45BF-93D5-F0C423ABC2FA}"/>
                      </a:ext>
                    </a:extLst>
                  </p:cNvPr>
                  <p:cNvSpPr txBox="1"/>
                  <p:nvPr/>
                </p:nvSpPr>
                <p:spPr>
                  <a:xfrm rot="21043235">
                    <a:off x="6543512" y="6196142"/>
                    <a:ext cx="1169657" cy="577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dirty="0"/>
                            <m:t>φ</m:t>
                          </m:r>
                          <m:r>
                            <a:rPr lang="en-IN" i="1" dirty="0">
                              <a:latin typeface="Cambria Math" panose="02040503050406030204" pitchFamily="18" charset="0"/>
                            </a:rPr>
                            <m:t> </m:t>
                          </m:r>
                        </m:oMath>
                      </m:oMathPara>
                    </a14:m>
                    <a:endParaRPr lang="en-IN" dirty="0"/>
                  </a:p>
                </p:txBody>
              </p:sp>
            </mc:Choice>
            <mc:Fallback xmlns="">
              <p:sp>
                <p:nvSpPr>
                  <p:cNvPr id="132" name="TextBox 131">
                    <a:extLst>
                      <a:ext uri="{FF2B5EF4-FFF2-40B4-BE49-F238E27FC236}">
                        <a16:creationId xmlns:a16="http://schemas.microsoft.com/office/drawing/2014/main" id="{CA6CE58E-BBC9-45BF-93D5-F0C423ABC2FA}"/>
                      </a:ext>
                    </a:extLst>
                  </p:cNvPr>
                  <p:cNvSpPr txBox="1">
                    <a:spLocks noRot="1" noChangeAspect="1" noMove="1" noResize="1" noEditPoints="1" noAdjustHandles="1" noChangeArrowheads="1" noChangeShapeType="1" noTextEdit="1"/>
                  </p:cNvSpPr>
                  <p:nvPr/>
                </p:nvSpPr>
                <p:spPr>
                  <a:xfrm rot="21043235">
                    <a:off x="6543512" y="6196142"/>
                    <a:ext cx="1169657" cy="577998"/>
                  </a:xfrm>
                  <a:prstGeom prst="rect">
                    <a:avLst/>
                  </a:prstGeom>
                  <a:blipFill>
                    <a:blip r:embed="rId4"/>
                    <a:stretch>
                      <a:fillRect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AB0276B2-B450-45CF-8CD9-8B66566AC91A}"/>
                      </a:ext>
                    </a:extLst>
                  </p:cNvPr>
                  <p:cNvSpPr txBox="1"/>
                  <p:nvPr/>
                </p:nvSpPr>
                <p:spPr>
                  <a:xfrm rot="3722068">
                    <a:off x="4252893" y="5477721"/>
                    <a:ext cx="1188664" cy="649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 </m:t>
                          </m:r>
                          <m:r>
                            <a:rPr lang="el-GR" sz="1800" i="1" dirty="0">
                              <a:latin typeface="Cambria Math" panose="02040503050406030204" pitchFamily="18" charset="0"/>
                              <a:cs typeface="Arial" panose="020B0604020202020204" pitchFamily="34" charset="0"/>
                            </a:rPr>
                            <m:t>𝜃</m:t>
                          </m:r>
                          <m:r>
                            <a:rPr lang="en-IN" i="1" dirty="0">
                              <a:latin typeface="Cambria Math" panose="02040503050406030204" pitchFamily="18" charset="0"/>
                            </a:rPr>
                            <m:t> </m:t>
                          </m:r>
                        </m:oMath>
                      </m:oMathPara>
                    </a14:m>
                    <a:endParaRPr lang="en-IN" dirty="0"/>
                  </a:p>
                </p:txBody>
              </p:sp>
            </mc:Choice>
            <mc:Fallback xmlns="">
              <p:sp>
                <p:nvSpPr>
                  <p:cNvPr id="134" name="TextBox 133">
                    <a:extLst>
                      <a:ext uri="{FF2B5EF4-FFF2-40B4-BE49-F238E27FC236}">
                        <a16:creationId xmlns:a16="http://schemas.microsoft.com/office/drawing/2014/main" id="{AB0276B2-B450-45CF-8CD9-8B66566AC91A}"/>
                      </a:ext>
                    </a:extLst>
                  </p:cNvPr>
                  <p:cNvSpPr txBox="1">
                    <a:spLocks noRot="1" noChangeAspect="1" noMove="1" noResize="1" noEditPoints="1" noAdjustHandles="1" noChangeArrowheads="1" noChangeShapeType="1" noTextEdit="1"/>
                  </p:cNvSpPr>
                  <p:nvPr/>
                </p:nvSpPr>
                <p:spPr>
                  <a:xfrm rot="3722068">
                    <a:off x="4252893" y="5477721"/>
                    <a:ext cx="1188664" cy="649542"/>
                  </a:xfrm>
                  <a:prstGeom prst="rect">
                    <a:avLst/>
                  </a:prstGeom>
                  <a:blipFill>
                    <a:blip r:embed="rId5"/>
                    <a:stretch>
                      <a:fillRect/>
                    </a:stretch>
                  </a:blipFill>
                </p:spPr>
                <p:txBody>
                  <a:bodyPr/>
                  <a:lstStyle/>
                  <a:p>
                    <a:r>
                      <a:rPr lang="en-IN">
                        <a:noFill/>
                      </a:rPr>
                      <a:t> </a:t>
                    </a:r>
                  </a:p>
                </p:txBody>
              </p:sp>
            </mc:Fallback>
          </mc:AlternateContent>
        </p:grpSp>
        <p:sp>
          <p:nvSpPr>
            <p:cNvPr id="147" name="TextBox 146">
              <a:extLst>
                <a:ext uri="{FF2B5EF4-FFF2-40B4-BE49-F238E27FC236}">
                  <a16:creationId xmlns:a16="http://schemas.microsoft.com/office/drawing/2014/main" id="{990A47E5-A8FE-4A2F-8403-941A152C0491}"/>
                </a:ext>
              </a:extLst>
            </p:cNvPr>
            <p:cNvSpPr txBox="1"/>
            <p:nvPr/>
          </p:nvSpPr>
          <p:spPr>
            <a:xfrm rot="16200000">
              <a:off x="1595840" y="1077954"/>
              <a:ext cx="1109216" cy="400110"/>
            </a:xfrm>
            <a:prstGeom prst="rect">
              <a:avLst/>
            </a:prstGeom>
            <a:noFill/>
          </p:spPr>
          <p:txBody>
            <a:bodyPr wrap="square" rtlCol="0">
              <a:spAutoFit/>
            </a:bodyPr>
            <a:lstStyle/>
            <a:p>
              <a:r>
                <a:rPr lang="en-IN" sz="2000" dirty="0">
                  <a:latin typeface="+mj-lt"/>
                </a:rPr>
                <a:t> </a:t>
              </a:r>
              <a:r>
                <a:rPr lang="en-IN" sz="2000" dirty="0"/>
                <a:t>Energy</a:t>
              </a:r>
            </a:p>
          </p:txBody>
        </p:sp>
        <p:cxnSp>
          <p:nvCxnSpPr>
            <p:cNvPr id="159" name="Straight Arrow Connector 158">
              <a:extLst>
                <a:ext uri="{FF2B5EF4-FFF2-40B4-BE49-F238E27FC236}">
                  <a16:creationId xmlns:a16="http://schemas.microsoft.com/office/drawing/2014/main" id="{458D75AA-C1A3-4D5F-96C9-2334FBEC50A2}"/>
                </a:ext>
              </a:extLst>
            </p:cNvPr>
            <p:cNvCxnSpPr>
              <a:cxnSpLocks/>
            </p:cNvCxnSpPr>
            <p:nvPr/>
          </p:nvCxnSpPr>
          <p:spPr>
            <a:xfrm flipV="1">
              <a:off x="3608873" y="1243980"/>
              <a:ext cx="725853" cy="394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B6462196-1DFF-4C2F-B375-267B144CDE3D}"/>
                </a:ext>
              </a:extLst>
            </p:cNvPr>
            <p:cNvSpPr txBox="1"/>
            <p:nvPr/>
          </p:nvSpPr>
          <p:spPr>
            <a:xfrm>
              <a:off x="4296792" y="951109"/>
              <a:ext cx="2666461" cy="805484"/>
            </a:xfrm>
            <a:prstGeom prst="rect">
              <a:avLst/>
            </a:prstGeom>
            <a:solidFill>
              <a:schemeClr val="accent2">
                <a:lumMod val="40000"/>
                <a:lumOff val="60000"/>
                <a:alpha val="20000"/>
              </a:schemeClr>
            </a:solidFill>
          </p:spPr>
          <p:txBody>
            <a:bodyPr wrap="square" rtlCol="0">
              <a:spAutoFit/>
            </a:bodyPr>
            <a:lstStyle/>
            <a:p>
              <a:r>
                <a:rPr lang="en-IN" sz="2400" dirty="0">
                  <a:cs typeface="Arial" panose="020B0604020202020204" pitchFamily="34" charset="0"/>
                </a:rPr>
                <a:t>Out of plane energy</a:t>
              </a:r>
            </a:p>
            <a:p>
              <a:r>
                <a:rPr lang="en-IN" sz="2400" dirty="0">
                  <a:cs typeface="Arial" panose="020B0604020202020204" pitchFamily="34" charset="0"/>
                </a:rPr>
                <a:t> barrier goes higher</a:t>
              </a:r>
            </a:p>
          </p:txBody>
        </p:sp>
      </p:grpSp>
      <p:pic>
        <p:nvPicPr>
          <p:cNvPr id="191" name="Picture 190">
            <a:extLst>
              <a:ext uri="{FF2B5EF4-FFF2-40B4-BE49-F238E27FC236}">
                <a16:creationId xmlns:a16="http://schemas.microsoft.com/office/drawing/2014/main" id="{77A7EBBD-51D0-45F3-A9E6-2D081789550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144272" y="991751"/>
            <a:ext cx="1765270" cy="1639364"/>
          </a:xfrm>
          <a:prstGeom prst="rect">
            <a:avLst/>
          </a:prstGeom>
          <a:noFill/>
          <a:ln>
            <a:noFill/>
          </a:ln>
        </p:spPr>
      </p:pic>
      <p:grpSp>
        <p:nvGrpSpPr>
          <p:cNvPr id="7" name="Group 6">
            <a:extLst>
              <a:ext uri="{FF2B5EF4-FFF2-40B4-BE49-F238E27FC236}">
                <a16:creationId xmlns:a16="http://schemas.microsoft.com/office/drawing/2014/main" id="{97F39B2B-4788-480B-A86F-43F09A25D8E0}"/>
              </a:ext>
            </a:extLst>
          </p:cNvPr>
          <p:cNvGrpSpPr/>
          <p:nvPr/>
        </p:nvGrpSpPr>
        <p:grpSpPr>
          <a:xfrm>
            <a:off x="5435742" y="2543711"/>
            <a:ext cx="1644560" cy="2801795"/>
            <a:chOff x="5145445" y="2801824"/>
            <a:chExt cx="1644560" cy="2801795"/>
          </a:xfrm>
        </p:grpSpPr>
        <mc:AlternateContent xmlns:mc="http://schemas.openxmlformats.org/markup-compatibility/2006" xmlns:a14="http://schemas.microsoft.com/office/drawing/2010/main">
          <mc:Choice Requires="a14">
            <p:sp>
              <p:nvSpPr>
                <p:cNvPr id="374" name="TextBox 373">
                  <a:extLst>
                    <a:ext uri="{FF2B5EF4-FFF2-40B4-BE49-F238E27FC236}">
                      <a16:creationId xmlns:a16="http://schemas.microsoft.com/office/drawing/2014/main" id="{F3828B74-2613-4AFF-B9AE-88E076B600D6}"/>
                    </a:ext>
                  </a:extLst>
                </p:cNvPr>
                <p:cNvSpPr txBox="1"/>
                <p:nvPr/>
              </p:nvSpPr>
              <p:spPr>
                <a:xfrm>
                  <a:off x="5322824" y="2801824"/>
                  <a:ext cx="140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𝜙</m:t>
                        </m:r>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9</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374" name="TextBox 373">
                  <a:extLst>
                    <a:ext uri="{FF2B5EF4-FFF2-40B4-BE49-F238E27FC236}">
                      <a16:creationId xmlns:a16="http://schemas.microsoft.com/office/drawing/2014/main" id="{F3828B74-2613-4AFF-B9AE-88E076B600D6}"/>
                    </a:ext>
                  </a:extLst>
                </p:cNvPr>
                <p:cNvSpPr txBox="1">
                  <a:spLocks noRot="1" noChangeAspect="1" noMove="1" noResize="1" noEditPoints="1" noAdjustHandles="1" noChangeArrowheads="1" noChangeShapeType="1" noTextEdit="1"/>
                </p:cNvSpPr>
                <p:nvPr/>
              </p:nvSpPr>
              <p:spPr>
                <a:xfrm>
                  <a:off x="5322824" y="2801824"/>
                  <a:ext cx="1400263" cy="461665"/>
                </a:xfrm>
                <a:prstGeom prst="rect">
                  <a:avLst/>
                </a:prstGeom>
                <a:blipFill>
                  <a:blip r:embed="rId7"/>
                  <a:stretch>
                    <a:fillRect l="-1747" b="-17105"/>
                  </a:stretch>
                </a:blipFill>
              </p:spPr>
              <p:txBody>
                <a:bodyPr/>
                <a:lstStyle/>
                <a:p>
                  <a:r>
                    <a:rPr lang="en-IN">
                      <a:noFill/>
                    </a:rPr>
                    <a:t> </a:t>
                  </a:r>
                </a:p>
              </p:txBody>
            </p:sp>
          </mc:Fallback>
        </mc:AlternateContent>
        <p:sp>
          <p:nvSpPr>
            <p:cNvPr id="377" name="TextBox 376">
              <a:extLst>
                <a:ext uri="{FF2B5EF4-FFF2-40B4-BE49-F238E27FC236}">
                  <a16:creationId xmlns:a16="http://schemas.microsoft.com/office/drawing/2014/main" id="{C78A2C39-1A09-4404-A4BD-A928A61675DD}"/>
                </a:ext>
              </a:extLst>
            </p:cNvPr>
            <p:cNvSpPr txBox="1"/>
            <p:nvPr/>
          </p:nvSpPr>
          <p:spPr>
            <a:xfrm>
              <a:off x="5145445" y="4767811"/>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grpSp>
          <p:nvGrpSpPr>
            <p:cNvPr id="378" name="Group 377">
              <a:extLst>
                <a:ext uri="{FF2B5EF4-FFF2-40B4-BE49-F238E27FC236}">
                  <a16:creationId xmlns:a16="http://schemas.microsoft.com/office/drawing/2014/main" id="{88792924-59DE-4461-9F93-68EEBE592487}"/>
                </a:ext>
              </a:extLst>
            </p:cNvPr>
            <p:cNvGrpSpPr/>
            <p:nvPr/>
          </p:nvGrpSpPr>
          <p:grpSpPr>
            <a:xfrm>
              <a:off x="5663691" y="3460048"/>
              <a:ext cx="720000" cy="2138505"/>
              <a:chOff x="2868329" y="3268941"/>
              <a:chExt cx="743277" cy="2385712"/>
            </a:xfrm>
          </p:grpSpPr>
          <p:cxnSp>
            <p:nvCxnSpPr>
              <p:cNvPr id="395" name="Straight Connector 394">
                <a:extLst>
                  <a:ext uri="{FF2B5EF4-FFF2-40B4-BE49-F238E27FC236}">
                    <a16:creationId xmlns:a16="http://schemas.microsoft.com/office/drawing/2014/main" id="{EA79F931-4412-4A94-BFC4-068F4AFD788F}"/>
                  </a:ext>
                </a:extLst>
              </p:cNvPr>
              <p:cNvCxnSpPr>
                <a:cxnSpLocks/>
              </p:cNvCxnSpPr>
              <p:nvPr/>
            </p:nvCxnSpPr>
            <p:spPr>
              <a:xfrm>
                <a:off x="2875785"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346B7225-E2BD-4000-B136-2A6D4D817853}"/>
                  </a:ext>
                </a:extLst>
              </p:cNvPr>
              <p:cNvCxnSpPr>
                <a:cxnSpLocks/>
              </p:cNvCxnSpPr>
              <p:nvPr/>
            </p:nvCxnSpPr>
            <p:spPr>
              <a:xfrm>
                <a:off x="3601873"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A68749A9-E966-47E4-8DBD-E7FDDF9510D7}"/>
                  </a:ext>
                </a:extLst>
              </p:cNvPr>
              <p:cNvCxnSpPr>
                <a:cxnSpLocks/>
              </p:cNvCxnSpPr>
              <p:nvPr/>
            </p:nvCxnSpPr>
            <p:spPr>
              <a:xfrm flipH="1">
                <a:off x="2868329" y="3268941"/>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79" name="Group 378">
              <a:extLst>
                <a:ext uri="{FF2B5EF4-FFF2-40B4-BE49-F238E27FC236}">
                  <a16:creationId xmlns:a16="http://schemas.microsoft.com/office/drawing/2014/main" id="{BA9B1FCF-8615-4272-90BE-314B398D75B6}"/>
                </a:ext>
              </a:extLst>
            </p:cNvPr>
            <p:cNvGrpSpPr/>
            <p:nvPr/>
          </p:nvGrpSpPr>
          <p:grpSpPr>
            <a:xfrm>
              <a:off x="5401146" y="3270647"/>
              <a:ext cx="1193538" cy="1655546"/>
              <a:chOff x="2585971" y="3051643"/>
              <a:chExt cx="1232123" cy="1846923"/>
            </a:xfrm>
          </p:grpSpPr>
          <p:cxnSp>
            <p:nvCxnSpPr>
              <p:cNvPr id="392" name="Straight Arrow Connector 391">
                <a:extLst>
                  <a:ext uri="{FF2B5EF4-FFF2-40B4-BE49-F238E27FC236}">
                    <a16:creationId xmlns:a16="http://schemas.microsoft.com/office/drawing/2014/main" id="{BEFEB6D5-24C1-4E97-AA68-DEC26F61C0C3}"/>
                  </a:ext>
                </a:extLst>
              </p:cNvPr>
              <p:cNvCxnSpPr>
                <a:cxnSpLocks/>
                <a:endCxn id="380" idx="1"/>
              </p:cNvCxnSpPr>
              <p:nvPr/>
            </p:nvCxnSpPr>
            <p:spPr>
              <a:xfrm flipH="1" flipV="1">
                <a:off x="3235644" y="3051643"/>
                <a:ext cx="5226" cy="13689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80FBA5E2-1BD8-49DF-903C-6BE07A6893F2}"/>
                  </a:ext>
                </a:extLst>
              </p:cNvPr>
              <p:cNvCxnSpPr>
                <a:cxnSpLocks/>
              </p:cNvCxnSpPr>
              <p:nvPr/>
            </p:nvCxnSpPr>
            <p:spPr>
              <a:xfrm rot="5400000" flipV="1">
                <a:off x="3488268" y="4322730"/>
                <a:ext cx="0" cy="6596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6534E7CB-CE0B-4543-9347-FEBAED42F6AF}"/>
                  </a:ext>
                </a:extLst>
              </p:cNvPr>
              <p:cNvCxnSpPr>
                <a:cxnSpLocks/>
              </p:cNvCxnSpPr>
              <p:nvPr/>
            </p:nvCxnSpPr>
            <p:spPr>
              <a:xfrm flipH="1">
                <a:off x="2585971" y="4652243"/>
                <a:ext cx="571928" cy="2463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80" name="TextBox 379">
              <a:extLst>
                <a:ext uri="{FF2B5EF4-FFF2-40B4-BE49-F238E27FC236}">
                  <a16:creationId xmlns:a16="http://schemas.microsoft.com/office/drawing/2014/main" id="{2F71EAEF-228F-4751-8265-C247A61ADEAA}"/>
                </a:ext>
              </a:extLst>
            </p:cNvPr>
            <p:cNvSpPr txBox="1"/>
            <p:nvPr/>
          </p:nvSpPr>
          <p:spPr>
            <a:xfrm>
              <a:off x="6030474" y="3039814"/>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381" name="TextBox 380">
              <a:extLst>
                <a:ext uri="{FF2B5EF4-FFF2-40B4-BE49-F238E27FC236}">
                  <a16:creationId xmlns:a16="http://schemas.microsoft.com/office/drawing/2014/main" id="{2B8500D7-C065-425A-9AF7-710045A0FA2E}"/>
                </a:ext>
              </a:extLst>
            </p:cNvPr>
            <p:cNvSpPr txBox="1"/>
            <p:nvPr/>
          </p:nvSpPr>
          <p:spPr>
            <a:xfrm>
              <a:off x="6559654" y="4480723"/>
              <a:ext cx="230351" cy="461665"/>
            </a:xfrm>
            <a:prstGeom prst="rect">
              <a:avLst/>
            </a:prstGeom>
            <a:noFill/>
          </p:spPr>
          <p:txBody>
            <a:bodyPr wrap="square" rtlCol="0">
              <a:spAutoFit/>
            </a:bodyPr>
            <a:lstStyle/>
            <a:p>
              <a:r>
                <a:rPr lang="en-US" sz="2400" dirty="0">
                  <a:solidFill>
                    <a:prstClr val="black"/>
                  </a:solidFill>
                </a:rPr>
                <a:t>x</a:t>
              </a:r>
              <a:endParaRPr lang="en-IN" sz="2400" dirty="0"/>
            </a:p>
          </p:txBody>
        </p:sp>
        <p:cxnSp>
          <p:nvCxnSpPr>
            <p:cNvPr id="382" name="Straight Connector 381">
              <a:extLst>
                <a:ext uri="{FF2B5EF4-FFF2-40B4-BE49-F238E27FC236}">
                  <a16:creationId xmlns:a16="http://schemas.microsoft.com/office/drawing/2014/main" id="{ADA68C7D-0606-4A8F-AC49-51953C56344F}"/>
                </a:ext>
              </a:extLst>
            </p:cNvPr>
            <p:cNvCxnSpPr>
              <a:cxnSpLocks/>
            </p:cNvCxnSpPr>
            <p:nvPr/>
          </p:nvCxnSpPr>
          <p:spPr>
            <a:xfrm flipH="1">
              <a:off x="5663691" y="5603619"/>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0" name="Rectangle 389">
              <a:extLst>
                <a:ext uri="{FF2B5EF4-FFF2-40B4-BE49-F238E27FC236}">
                  <a16:creationId xmlns:a16="http://schemas.microsoft.com/office/drawing/2014/main" id="{286D3B2A-97E8-44DE-8B9E-EA3BBFD2933E}"/>
                </a:ext>
              </a:extLst>
            </p:cNvPr>
            <p:cNvSpPr/>
            <p:nvPr/>
          </p:nvSpPr>
          <p:spPr>
            <a:xfrm rot="5400000">
              <a:off x="5798372" y="4517906"/>
              <a:ext cx="540001" cy="269999"/>
            </a:xfrm>
            <a:prstGeom prst="rect">
              <a:avLst/>
            </a:prstGeom>
            <a:solidFill>
              <a:schemeClr val="tx1">
                <a:lumMod val="50000"/>
                <a:lumOff val="5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85" name="Group 384">
              <a:extLst>
                <a:ext uri="{FF2B5EF4-FFF2-40B4-BE49-F238E27FC236}">
                  <a16:creationId xmlns:a16="http://schemas.microsoft.com/office/drawing/2014/main" id="{4893D2AE-2F72-42E1-9073-59AB13AB0421}"/>
                </a:ext>
              </a:extLst>
            </p:cNvPr>
            <p:cNvGrpSpPr/>
            <p:nvPr/>
          </p:nvGrpSpPr>
          <p:grpSpPr>
            <a:xfrm>
              <a:off x="5280627" y="3326295"/>
              <a:ext cx="682663" cy="400110"/>
              <a:chOff x="85929" y="3574666"/>
              <a:chExt cx="682663" cy="400110"/>
            </a:xfrm>
          </p:grpSpPr>
          <p:cxnSp>
            <p:nvCxnSpPr>
              <p:cNvPr id="386" name="Straight Arrow Connector 385">
                <a:extLst>
                  <a:ext uri="{FF2B5EF4-FFF2-40B4-BE49-F238E27FC236}">
                    <a16:creationId xmlns:a16="http://schemas.microsoft.com/office/drawing/2014/main" id="{D816C699-9817-44B7-8896-3F0C271E7F64}"/>
                  </a:ext>
                </a:extLst>
              </p:cNvPr>
              <p:cNvCxnSpPr>
                <a:cxnSpLocks/>
              </p:cNvCxnSpPr>
              <p:nvPr/>
            </p:nvCxnSpPr>
            <p:spPr>
              <a:xfrm flipV="1">
                <a:off x="88562" y="3905139"/>
                <a:ext cx="680030" cy="1"/>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7" name="TextBox 386">
                <a:extLst>
                  <a:ext uri="{FF2B5EF4-FFF2-40B4-BE49-F238E27FC236}">
                    <a16:creationId xmlns:a16="http://schemas.microsoft.com/office/drawing/2014/main" id="{59EA18AD-0199-4239-B933-027D36DD5523}"/>
                  </a:ext>
                </a:extLst>
              </p:cNvPr>
              <p:cNvSpPr txBox="1"/>
              <p:nvPr/>
            </p:nvSpPr>
            <p:spPr>
              <a:xfrm>
                <a:off x="85929" y="3574666"/>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p:sp>
        <p:nvSpPr>
          <p:cNvPr id="173" name="TextBox 172">
            <a:extLst>
              <a:ext uri="{FF2B5EF4-FFF2-40B4-BE49-F238E27FC236}">
                <a16:creationId xmlns:a16="http://schemas.microsoft.com/office/drawing/2014/main" id="{A4DB4660-914E-4C75-8D4A-867455790964}"/>
              </a:ext>
            </a:extLst>
          </p:cNvPr>
          <p:cNvSpPr txBox="1"/>
          <p:nvPr/>
        </p:nvSpPr>
        <p:spPr>
          <a:xfrm>
            <a:off x="352668" y="3339507"/>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sp>
        <p:nvSpPr>
          <p:cNvPr id="175" name="TextBox 174">
            <a:extLst>
              <a:ext uri="{FF2B5EF4-FFF2-40B4-BE49-F238E27FC236}">
                <a16:creationId xmlns:a16="http://schemas.microsoft.com/office/drawing/2014/main" id="{4EAF7C54-D5FF-4CB2-A23A-EF6C7A770F11}"/>
              </a:ext>
            </a:extLst>
          </p:cNvPr>
          <p:cNvSpPr txBox="1"/>
          <p:nvPr/>
        </p:nvSpPr>
        <p:spPr>
          <a:xfrm>
            <a:off x="1096803" y="4358376"/>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sp>
        <p:nvSpPr>
          <p:cNvPr id="177" name="TextBox 176">
            <a:extLst>
              <a:ext uri="{FF2B5EF4-FFF2-40B4-BE49-F238E27FC236}">
                <a16:creationId xmlns:a16="http://schemas.microsoft.com/office/drawing/2014/main" id="{9C47C56A-5408-4CA0-B554-D68EB4094356}"/>
              </a:ext>
            </a:extLst>
          </p:cNvPr>
          <p:cNvSpPr txBox="1"/>
          <p:nvPr/>
        </p:nvSpPr>
        <p:spPr>
          <a:xfrm>
            <a:off x="2297072" y="2818362"/>
            <a:ext cx="184347" cy="461665"/>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185" name="TextBox 184">
            <a:extLst>
              <a:ext uri="{FF2B5EF4-FFF2-40B4-BE49-F238E27FC236}">
                <a16:creationId xmlns:a16="http://schemas.microsoft.com/office/drawing/2014/main" id="{7F744AE2-0976-4E60-96F5-E014510D1697}"/>
              </a:ext>
            </a:extLst>
          </p:cNvPr>
          <p:cNvSpPr txBox="1"/>
          <p:nvPr/>
        </p:nvSpPr>
        <p:spPr>
          <a:xfrm>
            <a:off x="1497203" y="4584389"/>
            <a:ext cx="184347" cy="461665"/>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189" name="TextBox 188">
            <a:extLst>
              <a:ext uri="{FF2B5EF4-FFF2-40B4-BE49-F238E27FC236}">
                <a16:creationId xmlns:a16="http://schemas.microsoft.com/office/drawing/2014/main" id="{262F20DE-EFF4-49BA-B5DC-A1DFEB5D7490}"/>
              </a:ext>
            </a:extLst>
          </p:cNvPr>
          <p:cNvSpPr txBox="1"/>
          <p:nvPr/>
        </p:nvSpPr>
        <p:spPr>
          <a:xfrm>
            <a:off x="2947978" y="4239621"/>
            <a:ext cx="223956" cy="461665"/>
          </a:xfrm>
          <a:prstGeom prst="rect">
            <a:avLst/>
          </a:prstGeom>
          <a:noFill/>
        </p:spPr>
        <p:txBody>
          <a:bodyPr wrap="square" rtlCol="0">
            <a:spAutoFit/>
          </a:bodyPr>
          <a:lstStyle/>
          <a:p>
            <a:r>
              <a:rPr lang="en-US" sz="2400" dirty="0">
                <a:solidFill>
                  <a:prstClr val="black"/>
                </a:solidFill>
              </a:rPr>
              <a:t>z</a:t>
            </a:r>
            <a:endParaRPr lang="en-IN" sz="2400" dirty="0"/>
          </a:p>
        </p:txBody>
      </p:sp>
      <p:sp>
        <p:nvSpPr>
          <p:cNvPr id="201" name="TextBox 200">
            <a:extLst>
              <a:ext uri="{FF2B5EF4-FFF2-40B4-BE49-F238E27FC236}">
                <a16:creationId xmlns:a16="http://schemas.microsoft.com/office/drawing/2014/main" id="{FF8D5B57-306D-436C-963E-CA8A604C84F8}"/>
              </a:ext>
            </a:extLst>
          </p:cNvPr>
          <p:cNvSpPr txBox="1"/>
          <p:nvPr/>
        </p:nvSpPr>
        <p:spPr>
          <a:xfrm>
            <a:off x="1610178" y="3394530"/>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mc:AlternateContent xmlns:mc="http://schemas.openxmlformats.org/markup-compatibility/2006" xmlns:a14="http://schemas.microsoft.com/office/drawing/2010/main">
        <mc:Choice Requires="a14">
          <p:sp>
            <p:nvSpPr>
              <p:cNvPr id="253" name="TextBox 252">
                <a:extLst>
                  <a:ext uri="{FF2B5EF4-FFF2-40B4-BE49-F238E27FC236}">
                    <a16:creationId xmlns:a16="http://schemas.microsoft.com/office/drawing/2014/main" id="{E55D27F8-1E3F-4BCD-91DE-B8C998992213}"/>
                  </a:ext>
                </a:extLst>
              </p:cNvPr>
              <p:cNvSpPr txBox="1"/>
              <p:nvPr/>
            </p:nvSpPr>
            <p:spPr>
              <a:xfrm>
                <a:off x="1813868" y="2539082"/>
                <a:ext cx="115262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solidFill>
                            <a:prstClr val="black"/>
                          </a:solidFill>
                          <a:latin typeface="Cambria Math" panose="02040503050406030204" pitchFamily="18" charset="0"/>
                        </a:rPr>
                        <m:t>𝜃</m:t>
                      </m:r>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253" name="TextBox 252">
                <a:extLst>
                  <a:ext uri="{FF2B5EF4-FFF2-40B4-BE49-F238E27FC236}">
                    <a16:creationId xmlns:a16="http://schemas.microsoft.com/office/drawing/2014/main" id="{E55D27F8-1E3F-4BCD-91DE-B8C998992213}"/>
                  </a:ext>
                </a:extLst>
              </p:cNvPr>
              <p:cNvSpPr txBox="1">
                <a:spLocks noRot="1" noChangeAspect="1" noMove="1" noResize="1" noEditPoints="1" noAdjustHandles="1" noChangeArrowheads="1" noChangeShapeType="1" noTextEdit="1"/>
              </p:cNvSpPr>
              <p:nvPr/>
            </p:nvSpPr>
            <p:spPr>
              <a:xfrm>
                <a:off x="1813868" y="2539082"/>
                <a:ext cx="1152628" cy="461665"/>
              </a:xfrm>
              <a:prstGeom prst="rect">
                <a:avLst/>
              </a:prstGeom>
              <a:blipFill>
                <a:blip r:embed="rId8"/>
                <a:stretch>
                  <a:fillRect l="-1058"/>
                </a:stretch>
              </a:blipFill>
            </p:spPr>
            <p:txBody>
              <a:bodyPr/>
              <a:lstStyle/>
              <a:p>
                <a:r>
                  <a:rPr lang="en-IN">
                    <a:noFill/>
                  </a:rPr>
                  <a:t> </a:t>
                </a:r>
              </a:p>
            </p:txBody>
          </p:sp>
        </mc:Fallback>
      </mc:AlternateContent>
      <p:sp>
        <p:nvSpPr>
          <p:cNvPr id="265" name="Oval 264">
            <a:extLst>
              <a:ext uri="{FF2B5EF4-FFF2-40B4-BE49-F238E27FC236}">
                <a16:creationId xmlns:a16="http://schemas.microsoft.com/office/drawing/2014/main" id="{FD6EA513-269B-4F4F-AD91-739F689AFBD9}"/>
              </a:ext>
            </a:extLst>
          </p:cNvPr>
          <p:cNvSpPr/>
          <p:nvPr/>
        </p:nvSpPr>
        <p:spPr>
          <a:xfrm>
            <a:off x="6700043" y="4735609"/>
            <a:ext cx="206779" cy="2512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6" name="Oval 265">
            <a:extLst>
              <a:ext uri="{FF2B5EF4-FFF2-40B4-BE49-F238E27FC236}">
                <a16:creationId xmlns:a16="http://schemas.microsoft.com/office/drawing/2014/main" id="{F3969723-FCEC-453C-967C-8FD36E21C491}"/>
              </a:ext>
            </a:extLst>
          </p:cNvPr>
          <p:cNvSpPr/>
          <p:nvPr/>
        </p:nvSpPr>
        <p:spPr>
          <a:xfrm>
            <a:off x="6758950" y="4814340"/>
            <a:ext cx="78031" cy="8735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TextBox 268">
            <a:extLst>
              <a:ext uri="{FF2B5EF4-FFF2-40B4-BE49-F238E27FC236}">
                <a16:creationId xmlns:a16="http://schemas.microsoft.com/office/drawing/2014/main" id="{ACD18DB6-E83A-4A45-A54D-C4603AA36C41}"/>
              </a:ext>
            </a:extLst>
          </p:cNvPr>
          <p:cNvSpPr txBox="1"/>
          <p:nvPr/>
        </p:nvSpPr>
        <p:spPr>
          <a:xfrm>
            <a:off x="6615301" y="4999956"/>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30520A60-7423-4F27-805B-265497CF8FC5}"/>
                  </a:ext>
                </a:extLst>
              </p:cNvPr>
              <p:cNvSpPr txBox="1"/>
              <p:nvPr/>
            </p:nvSpPr>
            <p:spPr>
              <a:xfrm>
                <a:off x="1419011" y="5460145"/>
                <a:ext cx="3695907" cy="830997"/>
              </a:xfrm>
              <a:prstGeom prst="rect">
                <a:avLst/>
              </a:prstGeom>
              <a:solidFill>
                <a:schemeClr val="bg1">
                  <a:lumMod val="85000"/>
                </a:schemeClr>
              </a:solidFill>
            </p:spPr>
            <p:txBody>
              <a:bodyPr wrap="square" rtlCol="0">
                <a:spAutoFit/>
              </a:bodyPr>
              <a:lstStyle/>
              <a:p>
                <a:pPr algn="ctr"/>
                <a:r>
                  <a:rPr kumimoji="0" lang="en-US" sz="2400" b="1" i="0" u="none" strike="noStrike" kern="1200" cap="none" spc="0" normalizeH="0" baseline="0" noProof="0" dirty="0">
                    <a:ln>
                      <a:noFill/>
                    </a:ln>
                    <a:solidFill>
                      <a:srgbClr val="C00000"/>
                    </a:solidFill>
                    <a:effectLst/>
                    <a:uLnTx/>
                    <a:uFillTx/>
                    <a:ea typeface="+mn-ea"/>
                    <a:cs typeface="+mn-cs"/>
                  </a:rPr>
                  <a:t>For </a:t>
                </a:r>
                <a14:m>
                  <m:oMath xmlns:m="http://schemas.openxmlformats.org/officeDocument/2006/math">
                    <m:r>
                      <a:rPr kumimoji="0" lang="en-US" sz="2400" b="1" i="1" u="none" strike="noStrike" kern="1200" cap="none" spc="0" normalizeH="0" baseline="0" noProof="0" dirty="0" smtClean="0">
                        <a:ln>
                          <a:noFill/>
                        </a:ln>
                        <a:solidFill>
                          <a:srgbClr val="C00000"/>
                        </a:solidFill>
                        <a:effectLst/>
                        <a:uLnTx/>
                        <a:uFillTx/>
                        <a:latin typeface="Cambria Math" panose="02040503050406030204" pitchFamily="18" charset="0"/>
                        <a:ea typeface="+mn-ea"/>
                        <a:cs typeface="+mn-cs"/>
                      </a:rPr>
                      <m:t>𝜽</m:t>
                    </m:r>
                  </m:oMath>
                </a14:m>
                <a:r>
                  <a:rPr kumimoji="0" lang="en-US" sz="2400" b="1" i="0" u="none" strike="noStrike" kern="1200" cap="none" spc="0" normalizeH="0" baseline="0" noProof="0" dirty="0">
                    <a:ln>
                      <a:noFill/>
                    </a:ln>
                    <a:solidFill>
                      <a:srgbClr val="C00000"/>
                    </a:solidFill>
                    <a:effectLst/>
                    <a:uLnTx/>
                    <a:uFillTx/>
                    <a:ea typeface="+mn-ea"/>
                    <a:cs typeface="+mn-cs"/>
                  </a:rPr>
                  <a:t> rotation, </a:t>
                </a:r>
                <a:r>
                  <a:rPr kumimoji="0" lang="en-US" sz="2400" b="0" i="0" u="none" strike="noStrike" kern="1200" cap="none" spc="0" normalizeH="0" baseline="0" noProof="0" dirty="0">
                    <a:ln>
                      <a:noFill/>
                    </a:ln>
                    <a:solidFill>
                      <a:prstClr val="black"/>
                    </a:solidFill>
                    <a:effectLst/>
                    <a:uLnTx/>
                    <a:uFillTx/>
                    <a:latin typeface="+mn-lt"/>
                    <a:ea typeface="+mn-ea"/>
                    <a:cs typeface="+mn-cs"/>
                  </a:rPr>
                  <a:t>tilt the sample by using glass pieces</a:t>
                </a:r>
                <a:endParaRPr lang="en-IN" sz="2400" dirty="0"/>
              </a:p>
            </p:txBody>
          </p:sp>
        </mc:Choice>
        <mc:Fallback xmlns="">
          <p:sp>
            <p:nvSpPr>
              <p:cNvPr id="271" name="TextBox 270">
                <a:extLst>
                  <a:ext uri="{FF2B5EF4-FFF2-40B4-BE49-F238E27FC236}">
                    <a16:creationId xmlns:a16="http://schemas.microsoft.com/office/drawing/2014/main" id="{30520A60-7423-4F27-805B-265497CF8FC5}"/>
                  </a:ext>
                </a:extLst>
              </p:cNvPr>
              <p:cNvSpPr txBox="1">
                <a:spLocks noRot="1" noChangeAspect="1" noMove="1" noResize="1" noEditPoints="1" noAdjustHandles="1" noChangeArrowheads="1" noChangeShapeType="1" noTextEdit="1"/>
              </p:cNvSpPr>
              <p:nvPr/>
            </p:nvSpPr>
            <p:spPr>
              <a:xfrm>
                <a:off x="1419011" y="5460145"/>
                <a:ext cx="3695907" cy="830997"/>
              </a:xfrm>
              <a:prstGeom prst="rect">
                <a:avLst/>
              </a:prstGeom>
              <a:blipFill>
                <a:blip r:embed="rId9"/>
                <a:stretch>
                  <a:fillRect l="-2475" t="-5882" r="-2145" b="-16176"/>
                </a:stretch>
              </a:blipFill>
            </p:spPr>
            <p:txBody>
              <a:bodyPr/>
              <a:lstStyle/>
              <a:p>
                <a:r>
                  <a:rPr lang="en-IN">
                    <a:noFill/>
                  </a:rPr>
                  <a:t> </a:t>
                </a:r>
              </a:p>
            </p:txBody>
          </p:sp>
        </mc:Fallback>
      </mc:AlternateContent>
      <p:grpSp>
        <p:nvGrpSpPr>
          <p:cNvPr id="272" name="Group 271">
            <a:extLst>
              <a:ext uri="{FF2B5EF4-FFF2-40B4-BE49-F238E27FC236}">
                <a16:creationId xmlns:a16="http://schemas.microsoft.com/office/drawing/2014/main" id="{4992F07D-4BB5-4553-8C1B-AC9848AF8F72}"/>
              </a:ext>
            </a:extLst>
          </p:cNvPr>
          <p:cNvGrpSpPr/>
          <p:nvPr/>
        </p:nvGrpSpPr>
        <p:grpSpPr>
          <a:xfrm>
            <a:off x="7464626" y="2931967"/>
            <a:ext cx="1547395" cy="2459203"/>
            <a:chOff x="6334719" y="2202310"/>
            <a:chExt cx="1547395" cy="2459203"/>
          </a:xfrm>
        </p:grpSpPr>
        <p:grpSp>
          <p:nvGrpSpPr>
            <p:cNvPr id="273" name="Group 272">
              <a:extLst>
                <a:ext uri="{FF2B5EF4-FFF2-40B4-BE49-F238E27FC236}">
                  <a16:creationId xmlns:a16="http://schemas.microsoft.com/office/drawing/2014/main" id="{E29CFD34-C3B0-4405-BB2A-A8034F2ADA30}"/>
                </a:ext>
              </a:extLst>
            </p:cNvPr>
            <p:cNvGrpSpPr/>
            <p:nvPr/>
          </p:nvGrpSpPr>
          <p:grpSpPr>
            <a:xfrm>
              <a:off x="6334719" y="2202310"/>
              <a:ext cx="1547395" cy="2459203"/>
              <a:chOff x="3971761" y="3111080"/>
              <a:chExt cx="1861424" cy="2590227"/>
            </a:xfrm>
          </p:grpSpPr>
          <p:sp>
            <p:nvSpPr>
              <p:cNvPr id="299" name="TextBox 298">
                <a:extLst>
                  <a:ext uri="{FF2B5EF4-FFF2-40B4-BE49-F238E27FC236}">
                    <a16:creationId xmlns:a16="http://schemas.microsoft.com/office/drawing/2014/main" id="{AD06ADA3-1224-4B63-A7C8-3609E9336BA2}"/>
                  </a:ext>
                </a:extLst>
              </p:cNvPr>
              <p:cNvSpPr txBox="1"/>
              <p:nvPr/>
            </p:nvSpPr>
            <p:spPr>
              <a:xfrm>
                <a:off x="3971761" y="4862233"/>
                <a:ext cx="230351" cy="486262"/>
              </a:xfrm>
              <a:prstGeom prst="rect">
                <a:avLst/>
              </a:prstGeom>
              <a:noFill/>
            </p:spPr>
            <p:txBody>
              <a:bodyPr wrap="square" rtlCol="0">
                <a:spAutoFit/>
              </a:bodyPr>
              <a:lstStyle/>
              <a:p>
                <a:r>
                  <a:rPr lang="en-US" sz="2400" dirty="0">
                    <a:solidFill>
                      <a:prstClr val="black"/>
                    </a:solidFill>
                  </a:rPr>
                  <a:t>z</a:t>
                </a:r>
                <a:endParaRPr lang="en-IN" sz="2400" dirty="0"/>
              </a:p>
            </p:txBody>
          </p:sp>
          <p:grpSp>
            <p:nvGrpSpPr>
              <p:cNvPr id="300" name="Group 299">
                <a:extLst>
                  <a:ext uri="{FF2B5EF4-FFF2-40B4-BE49-F238E27FC236}">
                    <a16:creationId xmlns:a16="http://schemas.microsoft.com/office/drawing/2014/main" id="{61D03580-2590-40C9-8995-A41876D49C47}"/>
                  </a:ext>
                </a:extLst>
              </p:cNvPr>
              <p:cNvGrpSpPr/>
              <p:nvPr/>
            </p:nvGrpSpPr>
            <p:grpSpPr>
              <a:xfrm>
                <a:off x="4497444" y="3111080"/>
                <a:ext cx="1335741" cy="2590227"/>
                <a:chOff x="4186517" y="3101804"/>
                <a:chExt cx="1335741" cy="2590227"/>
              </a:xfrm>
            </p:grpSpPr>
            <p:grpSp>
              <p:nvGrpSpPr>
                <p:cNvPr id="301" name="Group 300">
                  <a:extLst>
                    <a:ext uri="{FF2B5EF4-FFF2-40B4-BE49-F238E27FC236}">
                      <a16:creationId xmlns:a16="http://schemas.microsoft.com/office/drawing/2014/main" id="{F3CA7C98-7A7B-46AE-B694-AF3008E8C81E}"/>
                    </a:ext>
                  </a:extLst>
                </p:cNvPr>
                <p:cNvGrpSpPr/>
                <p:nvPr/>
              </p:nvGrpSpPr>
              <p:grpSpPr>
                <a:xfrm>
                  <a:off x="4186517" y="3547562"/>
                  <a:ext cx="866118" cy="2137093"/>
                  <a:chOff x="2858596" y="3262288"/>
                  <a:chExt cx="894119" cy="2384137"/>
                </a:xfrm>
              </p:grpSpPr>
              <p:cxnSp>
                <p:nvCxnSpPr>
                  <p:cNvPr id="306" name="Straight Connector 305">
                    <a:extLst>
                      <a:ext uri="{FF2B5EF4-FFF2-40B4-BE49-F238E27FC236}">
                        <a16:creationId xmlns:a16="http://schemas.microsoft.com/office/drawing/2014/main" id="{25644232-9664-4E5F-867A-ED9AF9155FF2}"/>
                      </a:ext>
                    </a:extLst>
                  </p:cNvPr>
                  <p:cNvCxnSpPr>
                    <a:cxnSpLocks/>
                  </p:cNvCxnSpPr>
                  <p:nvPr/>
                </p:nvCxnSpPr>
                <p:spPr>
                  <a:xfrm>
                    <a:off x="2877760"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74E4CDE-6B5E-4AEC-B39C-CBB2671BF30A}"/>
                      </a:ext>
                    </a:extLst>
                  </p:cNvPr>
                  <p:cNvCxnSpPr>
                    <a:cxnSpLocks/>
                  </p:cNvCxnSpPr>
                  <p:nvPr/>
                </p:nvCxnSpPr>
                <p:spPr>
                  <a:xfrm>
                    <a:off x="3739160" y="3262288"/>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EA8D9471-640B-44D6-A49E-7ED616AAE190}"/>
                      </a:ext>
                    </a:extLst>
                  </p:cNvPr>
                  <p:cNvCxnSpPr>
                    <a:cxnSpLocks/>
                  </p:cNvCxnSpPr>
                  <p:nvPr/>
                </p:nvCxnSpPr>
                <p:spPr>
                  <a:xfrm flipH="1">
                    <a:off x="2858596" y="3268941"/>
                    <a:ext cx="89411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03" name="TextBox 302">
                  <a:extLst>
                    <a:ext uri="{FF2B5EF4-FFF2-40B4-BE49-F238E27FC236}">
                      <a16:creationId xmlns:a16="http://schemas.microsoft.com/office/drawing/2014/main" id="{48FA9700-4B68-4455-AAF5-FD4B86886730}"/>
                    </a:ext>
                  </a:extLst>
                </p:cNvPr>
                <p:cNvSpPr txBox="1"/>
                <p:nvPr/>
              </p:nvSpPr>
              <p:spPr>
                <a:xfrm>
                  <a:off x="4633040" y="3101804"/>
                  <a:ext cx="230351" cy="486262"/>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304" name="TextBox 303">
                  <a:extLst>
                    <a:ext uri="{FF2B5EF4-FFF2-40B4-BE49-F238E27FC236}">
                      <a16:creationId xmlns:a16="http://schemas.microsoft.com/office/drawing/2014/main" id="{2B161EC5-5AA3-4D73-8E83-7F020C34439E}"/>
                    </a:ext>
                  </a:extLst>
                </p:cNvPr>
                <p:cNvSpPr txBox="1"/>
                <p:nvPr/>
              </p:nvSpPr>
              <p:spPr>
                <a:xfrm>
                  <a:off x="5291907" y="4489065"/>
                  <a:ext cx="230351" cy="486262"/>
                </a:xfrm>
                <a:prstGeom prst="rect">
                  <a:avLst/>
                </a:prstGeom>
                <a:noFill/>
              </p:spPr>
              <p:txBody>
                <a:bodyPr wrap="square" rtlCol="0">
                  <a:spAutoFit/>
                </a:bodyPr>
                <a:lstStyle/>
                <a:p>
                  <a:r>
                    <a:rPr lang="en-US" sz="2400" dirty="0">
                      <a:solidFill>
                        <a:prstClr val="black"/>
                      </a:solidFill>
                    </a:rPr>
                    <a:t>x</a:t>
                  </a:r>
                  <a:endParaRPr lang="en-IN" sz="2400" dirty="0"/>
                </a:p>
              </p:txBody>
            </p:sp>
            <p:cxnSp>
              <p:nvCxnSpPr>
                <p:cNvPr id="305" name="Straight Connector 304">
                  <a:extLst>
                    <a:ext uri="{FF2B5EF4-FFF2-40B4-BE49-F238E27FC236}">
                      <a16:creationId xmlns:a16="http://schemas.microsoft.com/office/drawing/2014/main" id="{D9FD2969-3FD2-4EB3-8282-07591D9D1739}"/>
                    </a:ext>
                  </a:extLst>
                </p:cNvPr>
                <p:cNvCxnSpPr>
                  <a:cxnSpLocks/>
                </p:cNvCxnSpPr>
                <p:nvPr/>
              </p:nvCxnSpPr>
              <p:spPr>
                <a:xfrm flipH="1">
                  <a:off x="4188505" y="5692031"/>
                  <a:ext cx="86611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74" name="Group 273">
              <a:extLst>
                <a:ext uri="{FF2B5EF4-FFF2-40B4-BE49-F238E27FC236}">
                  <a16:creationId xmlns:a16="http://schemas.microsoft.com/office/drawing/2014/main" id="{DFFB6C0C-ECBD-494D-A340-A36E8F4376E4}"/>
                </a:ext>
              </a:extLst>
            </p:cNvPr>
            <p:cNvGrpSpPr/>
            <p:nvPr/>
          </p:nvGrpSpPr>
          <p:grpSpPr>
            <a:xfrm>
              <a:off x="7480803" y="4073738"/>
              <a:ext cx="266286" cy="514851"/>
              <a:chOff x="7751598" y="1047014"/>
              <a:chExt cx="266286" cy="514851"/>
            </a:xfrm>
          </p:grpSpPr>
          <p:sp>
            <p:nvSpPr>
              <p:cNvPr id="296" name="Oval 295">
                <a:extLst>
                  <a:ext uri="{FF2B5EF4-FFF2-40B4-BE49-F238E27FC236}">
                    <a16:creationId xmlns:a16="http://schemas.microsoft.com/office/drawing/2014/main" id="{97B4DABC-767C-4496-A360-ACF9CEEAFD10}"/>
                  </a:ext>
                </a:extLst>
              </p:cNvPr>
              <p:cNvSpPr/>
              <p:nvPr/>
            </p:nvSpPr>
            <p:spPr>
              <a:xfrm>
                <a:off x="7811105" y="1047014"/>
                <a:ext cx="206779" cy="2512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7" name="TextBox 296">
                <a:extLst>
                  <a:ext uri="{FF2B5EF4-FFF2-40B4-BE49-F238E27FC236}">
                    <a16:creationId xmlns:a16="http://schemas.microsoft.com/office/drawing/2014/main" id="{4B36E4C5-3C00-4EF0-B5F3-F9081D6C1BCE}"/>
                  </a:ext>
                </a:extLst>
              </p:cNvPr>
              <p:cNvSpPr txBox="1"/>
              <p:nvPr/>
            </p:nvSpPr>
            <p:spPr>
              <a:xfrm>
                <a:off x="7751598" y="1303404"/>
                <a:ext cx="168047" cy="258461"/>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mn-lt"/>
                    <a:ea typeface="+mn-ea"/>
                    <a:cs typeface="+mn-cs"/>
                  </a:rPr>
                  <a:t>M</a:t>
                </a:r>
                <a:endParaRPr lang="en-IN" sz="2400" dirty="0"/>
              </a:p>
            </p:txBody>
          </p:sp>
          <p:sp>
            <p:nvSpPr>
              <p:cNvPr id="298" name="Oval 297">
                <a:extLst>
                  <a:ext uri="{FF2B5EF4-FFF2-40B4-BE49-F238E27FC236}">
                    <a16:creationId xmlns:a16="http://schemas.microsoft.com/office/drawing/2014/main" id="{2160DC95-2E41-41C5-A4D5-05F2604A9FA6}"/>
                  </a:ext>
                </a:extLst>
              </p:cNvPr>
              <p:cNvSpPr/>
              <p:nvPr/>
            </p:nvSpPr>
            <p:spPr>
              <a:xfrm>
                <a:off x="7881195" y="1122908"/>
                <a:ext cx="78031" cy="8735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276" name="Straight Arrow Connector 275">
              <a:extLst>
                <a:ext uri="{FF2B5EF4-FFF2-40B4-BE49-F238E27FC236}">
                  <a16:creationId xmlns:a16="http://schemas.microsoft.com/office/drawing/2014/main" id="{0F0C24F3-BAFD-455F-BB10-8E1EA392AC99}"/>
                </a:ext>
              </a:extLst>
            </p:cNvPr>
            <p:cNvCxnSpPr>
              <a:cxnSpLocks/>
            </p:cNvCxnSpPr>
            <p:nvPr/>
          </p:nvCxnSpPr>
          <p:spPr>
            <a:xfrm flipH="1" flipV="1">
              <a:off x="7114877" y="2477235"/>
              <a:ext cx="17864" cy="129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5D328670-00A3-4878-9C58-D384977B597D}"/>
                </a:ext>
              </a:extLst>
            </p:cNvPr>
            <p:cNvCxnSpPr>
              <a:cxnSpLocks/>
            </p:cNvCxnSpPr>
            <p:nvPr/>
          </p:nvCxnSpPr>
          <p:spPr>
            <a:xfrm flipH="1">
              <a:off x="6546370" y="3780479"/>
              <a:ext cx="580437" cy="2817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7CCF222E-7FA0-4F48-9FB0-0991ADE5E17F}"/>
                </a:ext>
              </a:extLst>
            </p:cNvPr>
            <p:cNvCxnSpPr>
              <a:cxnSpLocks/>
            </p:cNvCxnSpPr>
            <p:nvPr/>
          </p:nvCxnSpPr>
          <p:spPr>
            <a:xfrm>
              <a:off x="7112762" y="3780476"/>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2" name="Rectangle 291">
              <a:extLst>
                <a:ext uri="{FF2B5EF4-FFF2-40B4-BE49-F238E27FC236}">
                  <a16:creationId xmlns:a16="http://schemas.microsoft.com/office/drawing/2014/main" id="{031730F2-6BB4-49F7-821F-E64990F6B5A9}"/>
                </a:ext>
              </a:extLst>
            </p:cNvPr>
            <p:cNvSpPr/>
            <p:nvPr/>
          </p:nvSpPr>
          <p:spPr>
            <a:xfrm rot="2472303">
              <a:off x="6872325" y="3660555"/>
              <a:ext cx="539998" cy="270002"/>
            </a:xfrm>
            <a:prstGeom prst="rect">
              <a:avLst/>
            </a:prstGeom>
            <a:solidFill>
              <a:schemeClr val="tx1">
                <a:lumMod val="65000"/>
                <a:lumOff val="35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F5D57013-2E83-4A51-B98C-FCCFA62F70A6}"/>
                  </a:ext>
                </a:extLst>
              </p:cNvPr>
              <p:cNvSpPr txBox="1"/>
              <p:nvPr/>
            </p:nvSpPr>
            <p:spPr>
              <a:xfrm>
                <a:off x="6321701" y="5401661"/>
                <a:ext cx="2070050" cy="819841"/>
              </a:xfrm>
              <a:prstGeom prst="rect">
                <a:avLst/>
              </a:prstGeom>
              <a:solidFill>
                <a:schemeClr val="bg1">
                  <a:lumMod val="85000"/>
                </a:schemeClr>
              </a:solidFill>
            </p:spPr>
            <p:txBody>
              <a:bodyPr wrap="square" rtlCol="0">
                <a:spAutoFit/>
              </a:bodyPr>
              <a:lstStyle/>
              <a:p>
                <a:pPr algn="ctr"/>
                <a:r>
                  <a:rPr kumimoji="0" lang="en-US" sz="2400" b="1" i="0" u="none" strike="noStrike" kern="1200" cap="none" spc="0" normalizeH="0" baseline="0" noProof="0" dirty="0">
                    <a:ln>
                      <a:noFill/>
                    </a:ln>
                    <a:solidFill>
                      <a:srgbClr val="C00000"/>
                    </a:solidFill>
                    <a:effectLst/>
                    <a:uLnTx/>
                    <a:uFillTx/>
                  </a:rPr>
                  <a:t>For</a:t>
                </a:r>
                <a:r>
                  <a:rPr lang="en-IN" sz="2400" b="1" dirty="0">
                    <a:solidFill>
                      <a:srgbClr val="C00000"/>
                    </a:solidFill>
                  </a:rPr>
                  <a:t> </a:t>
                </a:r>
                <a14:m>
                  <m:oMath xmlns:m="http://schemas.openxmlformats.org/officeDocument/2006/math">
                    <m:r>
                      <a:rPr lang="en-IN" sz="2400" b="1" i="1" dirty="0">
                        <a:solidFill>
                          <a:srgbClr val="C00000"/>
                        </a:solidFill>
                        <a:latin typeface="Cambria Math" panose="02040503050406030204" pitchFamily="18" charset="0"/>
                      </a:rPr>
                      <m:t>𝝓</m:t>
                    </m:r>
                    <m:r>
                      <a:rPr lang="en-IN" sz="2400" b="1" i="1" dirty="0">
                        <a:solidFill>
                          <a:srgbClr val="C00000"/>
                        </a:solidFill>
                        <a:latin typeface="Cambria Math" panose="02040503050406030204" pitchFamily="18" charset="0"/>
                      </a:rPr>
                      <m:t> </m:t>
                    </m:r>
                  </m:oMath>
                </a14:m>
                <a:r>
                  <a:rPr lang="en-US" sz="2400" b="1" dirty="0">
                    <a:solidFill>
                      <a:srgbClr val="C00000"/>
                    </a:solidFill>
                  </a:rPr>
                  <a:t>rotation</a:t>
                </a:r>
                <a:r>
                  <a:rPr kumimoji="0" lang="en-US" sz="2400" b="1" i="0" u="none" strike="noStrike" kern="1200" cap="none" spc="0" normalizeH="0" baseline="0" noProof="0" dirty="0">
                    <a:ln>
                      <a:noFill/>
                    </a:ln>
                    <a:solidFill>
                      <a:srgbClr val="C00000"/>
                    </a:solidFill>
                    <a:effectLst/>
                    <a:uLnTx/>
                    <a:uFillTx/>
                  </a:rPr>
                  <a:t>,</a:t>
                </a:r>
                <a:endParaRPr lang="en-US" sz="2400" b="1" noProof="0" dirty="0">
                  <a:solidFill>
                    <a:srgbClr val="C00000"/>
                  </a:solidFill>
                </a:endParaRPr>
              </a:p>
              <a:p>
                <a:pPr algn="ctr"/>
                <a:r>
                  <a:rPr lang="en-US" sz="2400" dirty="0">
                    <a:solidFill>
                      <a:prstClr val="black"/>
                    </a:solidFill>
                  </a:rPr>
                  <a:t>rotate sample </a:t>
                </a:r>
                <a:endParaRPr lang="en-IN" sz="2400" dirty="0"/>
              </a:p>
            </p:txBody>
          </p:sp>
        </mc:Choice>
        <mc:Fallback xmlns="">
          <p:sp>
            <p:nvSpPr>
              <p:cNvPr id="316" name="TextBox 315">
                <a:extLst>
                  <a:ext uri="{FF2B5EF4-FFF2-40B4-BE49-F238E27FC236}">
                    <a16:creationId xmlns:a16="http://schemas.microsoft.com/office/drawing/2014/main" id="{F5D57013-2E83-4A51-B98C-FCCFA62F70A6}"/>
                  </a:ext>
                </a:extLst>
              </p:cNvPr>
              <p:cNvSpPr txBox="1">
                <a:spLocks noRot="1" noChangeAspect="1" noMove="1" noResize="1" noEditPoints="1" noAdjustHandles="1" noChangeArrowheads="1" noChangeShapeType="1" noTextEdit="1"/>
              </p:cNvSpPr>
              <p:nvPr/>
            </p:nvSpPr>
            <p:spPr>
              <a:xfrm>
                <a:off x="6321701" y="5401661"/>
                <a:ext cx="2070050" cy="819841"/>
              </a:xfrm>
              <a:prstGeom prst="rect">
                <a:avLst/>
              </a:prstGeom>
              <a:blipFill>
                <a:blip r:embed="rId10"/>
                <a:stretch>
                  <a:fillRect l="-4412" t="-5926" r="-4412" b="-17037"/>
                </a:stretch>
              </a:blipFill>
            </p:spPr>
            <p:txBody>
              <a:bodyPr/>
              <a:lstStyle/>
              <a:p>
                <a:r>
                  <a:rPr lang="en-IN">
                    <a:noFill/>
                  </a:rPr>
                  <a:t> </a:t>
                </a:r>
              </a:p>
            </p:txBody>
          </p:sp>
        </mc:Fallback>
      </mc:AlternateContent>
      <p:cxnSp>
        <p:nvCxnSpPr>
          <p:cNvPr id="144" name="Straight Arrow Connector 143">
            <a:extLst>
              <a:ext uri="{FF2B5EF4-FFF2-40B4-BE49-F238E27FC236}">
                <a16:creationId xmlns:a16="http://schemas.microsoft.com/office/drawing/2014/main" id="{98E57647-9C6C-40DB-A468-1AFE8DC8D6AD}"/>
              </a:ext>
            </a:extLst>
          </p:cNvPr>
          <p:cNvCxnSpPr>
            <a:cxnSpLocks/>
          </p:cNvCxnSpPr>
          <p:nvPr/>
        </p:nvCxnSpPr>
        <p:spPr>
          <a:xfrm flipV="1">
            <a:off x="7505609" y="3539562"/>
            <a:ext cx="680030" cy="1"/>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597C4383-1245-4CFE-B26C-E5C65F4BD7EE}"/>
              </a:ext>
            </a:extLst>
          </p:cNvPr>
          <p:cNvSpPr txBox="1"/>
          <p:nvPr/>
        </p:nvSpPr>
        <p:spPr>
          <a:xfrm>
            <a:off x="7502606" y="3207613"/>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nvGrpSpPr>
          <p:cNvPr id="24" name="Group 23">
            <a:extLst>
              <a:ext uri="{FF2B5EF4-FFF2-40B4-BE49-F238E27FC236}">
                <a16:creationId xmlns:a16="http://schemas.microsoft.com/office/drawing/2014/main" id="{7138136E-2B0A-4C07-B355-E168127BE371}"/>
              </a:ext>
            </a:extLst>
          </p:cNvPr>
          <p:cNvGrpSpPr/>
          <p:nvPr/>
        </p:nvGrpSpPr>
        <p:grpSpPr>
          <a:xfrm>
            <a:off x="-161943" y="2932731"/>
            <a:ext cx="2019752" cy="2652881"/>
            <a:chOff x="-161943" y="2932731"/>
            <a:chExt cx="2019752" cy="2652881"/>
          </a:xfrm>
        </p:grpSpPr>
        <p:grpSp>
          <p:nvGrpSpPr>
            <p:cNvPr id="149" name="Group 148">
              <a:extLst>
                <a:ext uri="{FF2B5EF4-FFF2-40B4-BE49-F238E27FC236}">
                  <a16:creationId xmlns:a16="http://schemas.microsoft.com/office/drawing/2014/main" id="{FC6349C9-4C95-4DF5-90EB-C0C231E22FA6}"/>
                </a:ext>
              </a:extLst>
            </p:cNvPr>
            <p:cNvGrpSpPr/>
            <p:nvPr/>
          </p:nvGrpSpPr>
          <p:grpSpPr>
            <a:xfrm rot="1483682">
              <a:off x="-161943" y="2932731"/>
              <a:ext cx="2019752" cy="2652881"/>
              <a:chOff x="457534" y="2558226"/>
              <a:chExt cx="3013939" cy="3810369"/>
            </a:xfrm>
          </p:grpSpPr>
          <p:sp>
            <p:nvSpPr>
              <p:cNvPr id="154" name="Arc 153">
                <a:extLst>
                  <a:ext uri="{FF2B5EF4-FFF2-40B4-BE49-F238E27FC236}">
                    <a16:creationId xmlns:a16="http://schemas.microsoft.com/office/drawing/2014/main" id="{EA8D10E4-737E-46C3-A19E-DF3E456E7DC4}"/>
                  </a:ext>
                </a:extLst>
              </p:cNvPr>
              <p:cNvSpPr/>
              <p:nvPr/>
            </p:nvSpPr>
            <p:spPr>
              <a:xfrm rot="6386534">
                <a:off x="919001" y="2118892"/>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56" name="Arc 155">
                <a:extLst>
                  <a:ext uri="{FF2B5EF4-FFF2-40B4-BE49-F238E27FC236}">
                    <a16:creationId xmlns:a16="http://schemas.microsoft.com/office/drawing/2014/main" id="{6F32779F-FDAF-43E8-8F5E-91F12EF4855C}"/>
                  </a:ext>
                </a:extLst>
              </p:cNvPr>
              <p:cNvSpPr/>
              <p:nvPr/>
            </p:nvSpPr>
            <p:spPr>
              <a:xfrm rot="17166339">
                <a:off x="902327" y="2113433"/>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57" name="Straight Connector 156">
                <a:extLst>
                  <a:ext uri="{FF2B5EF4-FFF2-40B4-BE49-F238E27FC236}">
                    <a16:creationId xmlns:a16="http://schemas.microsoft.com/office/drawing/2014/main" id="{42AC0CFD-F7D2-4430-8988-83813BEA246C}"/>
                  </a:ext>
                </a:extLst>
              </p:cNvPr>
              <p:cNvCxnSpPr>
                <a:cxnSpLocks/>
              </p:cNvCxnSpPr>
              <p:nvPr/>
            </p:nvCxnSpPr>
            <p:spPr>
              <a:xfrm>
                <a:off x="479363" y="2814053"/>
                <a:ext cx="1454934" cy="31099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1530AF2-420F-4E0F-9698-D5CFED442496}"/>
                  </a:ext>
                </a:extLst>
              </p:cNvPr>
              <p:cNvCxnSpPr>
                <a:cxnSpLocks/>
              </p:cNvCxnSpPr>
              <p:nvPr/>
            </p:nvCxnSpPr>
            <p:spPr>
              <a:xfrm>
                <a:off x="1972151" y="2926122"/>
                <a:ext cx="522209" cy="109861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1" name="Arc 160">
                <a:extLst>
                  <a:ext uri="{FF2B5EF4-FFF2-40B4-BE49-F238E27FC236}">
                    <a16:creationId xmlns:a16="http://schemas.microsoft.com/office/drawing/2014/main" id="{662975CA-A8A1-4CCA-9C07-0F9FB7E19B4D}"/>
                  </a:ext>
                </a:extLst>
              </p:cNvPr>
              <p:cNvSpPr/>
              <p:nvPr/>
            </p:nvSpPr>
            <p:spPr>
              <a:xfrm rot="6386534">
                <a:off x="1363558" y="3086347"/>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62" name="Straight Connector 161">
                <a:extLst>
                  <a:ext uri="{FF2B5EF4-FFF2-40B4-BE49-F238E27FC236}">
                    <a16:creationId xmlns:a16="http://schemas.microsoft.com/office/drawing/2014/main" id="{25B0E599-E6C3-4B17-B890-79DED9565BF3}"/>
                  </a:ext>
                </a:extLst>
              </p:cNvPr>
              <p:cNvCxnSpPr>
                <a:cxnSpLocks/>
              </p:cNvCxnSpPr>
              <p:nvPr/>
            </p:nvCxnSpPr>
            <p:spPr>
              <a:xfrm rot="19586534" flipV="1">
                <a:off x="1445498" y="3648310"/>
                <a:ext cx="507267" cy="453629"/>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8094731-3A65-4885-B591-00705A2D8349}"/>
                  </a:ext>
                </a:extLst>
              </p:cNvPr>
              <p:cNvCxnSpPr>
                <a:cxnSpLocks/>
              </p:cNvCxnSpPr>
              <p:nvPr/>
            </p:nvCxnSpPr>
            <p:spPr>
              <a:xfrm>
                <a:off x="1780196" y="3533956"/>
                <a:ext cx="1001986" cy="21710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20C6F8D-4EAE-4C1F-9B74-5C1B2F7EBF32}"/>
                  </a:ext>
                </a:extLst>
              </p:cNvPr>
              <p:cNvCxnSpPr>
                <a:cxnSpLocks/>
              </p:cNvCxnSpPr>
              <p:nvPr/>
            </p:nvCxnSpPr>
            <p:spPr>
              <a:xfrm flipV="1">
                <a:off x="2636911" y="5705023"/>
                <a:ext cx="145271" cy="663572"/>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65" name="Arc 164">
                <a:extLst>
                  <a:ext uri="{FF2B5EF4-FFF2-40B4-BE49-F238E27FC236}">
                    <a16:creationId xmlns:a16="http://schemas.microsoft.com/office/drawing/2014/main" id="{78646BD1-50DB-4630-87A8-F85095528116}"/>
                  </a:ext>
                </a:extLst>
              </p:cNvPr>
              <p:cNvSpPr/>
              <p:nvPr/>
            </p:nvSpPr>
            <p:spPr>
              <a:xfrm rot="17166339">
                <a:off x="2337775" y="5226960"/>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66" name="Straight Connector 165">
                <a:extLst>
                  <a:ext uri="{FF2B5EF4-FFF2-40B4-BE49-F238E27FC236}">
                    <a16:creationId xmlns:a16="http://schemas.microsoft.com/office/drawing/2014/main" id="{9149FFAD-61A9-4433-B8B0-FD5CA0AB5195}"/>
                  </a:ext>
                </a:extLst>
              </p:cNvPr>
              <p:cNvCxnSpPr>
                <a:cxnSpLocks/>
                <a:endCxn id="165" idx="0"/>
              </p:cNvCxnSpPr>
              <p:nvPr/>
            </p:nvCxnSpPr>
            <p:spPr>
              <a:xfrm>
                <a:off x="1619957" y="4201660"/>
                <a:ext cx="996725" cy="2153864"/>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74469AC-6BA5-4C0D-8424-424A9D1064E1}"/>
                </a:ext>
              </a:extLst>
            </p:cNvPr>
            <p:cNvGrpSpPr/>
            <p:nvPr/>
          </p:nvGrpSpPr>
          <p:grpSpPr>
            <a:xfrm>
              <a:off x="689071" y="4495802"/>
              <a:ext cx="303380" cy="503107"/>
              <a:chOff x="688706" y="4495509"/>
              <a:chExt cx="303380" cy="503107"/>
            </a:xfrm>
          </p:grpSpPr>
          <p:grpSp>
            <p:nvGrpSpPr>
              <p:cNvPr id="3" name="Group 2">
                <a:extLst>
                  <a:ext uri="{FF2B5EF4-FFF2-40B4-BE49-F238E27FC236}">
                    <a16:creationId xmlns:a16="http://schemas.microsoft.com/office/drawing/2014/main" id="{C15CA6BA-51A1-4D99-82EA-3805BFB77780}"/>
                  </a:ext>
                </a:extLst>
              </p:cNvPr>
              <p:cNvGrpSpPr/>
              <p:nvPr/>
            </p:nvGrpSpPr>
            <p:grpSpPr>
              <a:xfrm>
                <a:off x="688706" y="4601301"/>
                <a:ext cx="303380" cy="308684"/>
                <a:chOff x="633926" y="4596115"/>
                <a:chExt cx="386378" cy="304760"/>
              </a:xfrm>
            </p:grpSpPr>
            <p:sp>
              <p:nvSpPr>
                <p:cNvPr id="138" name="Cube 137">
                  <a:extLst>
                    <a:ext uri="{FF2B5EF4-FFF2-40B4-BE49-F238E27FC236}">
                      <a16:creationId xmlns:a16="http://schemas.microsoft.com/office/drawing/2014/main" id="{FFA976DA-2A43-4CFA-8631-410F6C934BF4}"/>
                    </a:ext>
                  </a:extLst>
                </p:cNvPr>
                <p:cNvSpPr/>
                <p:nvPr/>
              </p:nvSpPr>
              <p:spPr>
                <a:xfrm rot="5400000" flipH="1" flipV="1">
                  <a:off x="561735" y="4668306"/>
                  <a:ext cx="293246" cy="14886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3" name="Cube 152">
                  <a:extLst>
                    <a:ext uri="{FF2B5EF4-FFF2-40B4-BE49-F238E27FC236}">
                      <a16:creationId xmlns:a16="http://schemas.microsoft.com/office/drawing/2014/main" id="{ACD423A8-D190-4A2A-8D93-57AEE37F4963}"/>
                    </a:ext>
                  </a:extLst>
                </p:cNvPr>
                <p:cNvSpPr/>
                <p:nvPr/>
              </p:nvSpPr>
              <p:spPr>
                <a:xfrm rot="5400000" flipH="1" flipV="1">
                  <a:off x="799249" y="4679820"/>
                  <a:ext cx="293246" cy="1488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mc:AlternateContent xmlns:mc="http://schemas.openxmlformats.org/markup-compatibility/2006">
            <mc:Choice xmlns:am3d="http://schemas.microsoft.com/office/drawing/2017/model3d" Requires="am3d">
              <p:graphicFrame>
                <p:nvGraphicFramePr>
                  <p:cNvPr id="167" name="3D Model 166">
                    <a:extLst>
                      <a:ext uri="{FF2B5EF4-FFF2-40B4-BE49-F238E27FC236}">
                        <a16:creationId xmlns:a16="http://schemas.microsoft.com/office/drawing/2014/main" id="{0B4A5BD3-2314-4707-8A13-EEBBD533FB04}"/>
                      </a:ext>
                    </a:extLst>
                  </p:cNvPr>
                  <p:cNvGraphicFramePr>
                    <a:graphicFrameLocks noChangeAspect="1"/>
                  </p:cNvGraphicFramePr>
                  <p:nvPr>
                    <p:extLst>
                      <p:ext uri="{D42A27DB-BD31-4B8C-83A1-F6EECF244321}">
                        <p14:modId xmlns:p14="http://schemas.microsoft.com/office/powerpoint/2010/main" val="1539493608"/>
                      </p:ext>
                    </p:extLst>
                  </p:nvPr>
                </p:nvGraphicFramePr>
                <p:xfrm rot="16200000">
                  <a:off x="601591" y="4652204"/>
                  <a:ext cx="503107" cy="189717"/>
                </p:xfrm>
                <a:graphic>
                  <a:graphicData uri="http://schemas.microsoft.com/office/drawing/2017/model3d">
                    <am3d:model3d r:embed="rId11">
                      <am3d:spPr>
                        <a:xfrm rot="16200000">
                          <a:off x="0" y="0"/>
                          <a:ext cx="503107" cy="189717"/>
                        </a:xfrm>
                        <a:prstGeom prst="rect">
                          <a:avLst/>
                        </a:prstGeom>
                        <a:solidFill>
                          <a:schemeClr val="bg1">
                            <a:alpha val="50000"/>
                          </a:schemeClr>
                        </a:solidFill>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6754752" ay="2095892" az="-3240762"/>
                        <am3d:postTrans dx="0" dy="0" dz="0"/>
                      </am3d:trans>
                      <am3d:raster rName="Office3DRenderer" rVer="16.0.8326">
                        <am3d:blip r:embed="rId12"/>
                      </am3d:raster>
                      <am3d:objViewport viewportSz="4460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7" name="3D Model 166">
                    <a:extLst>
                      <a:ext uri="{FF2B5EF4-FFF2-40B4-BE49-F238E27FC236}">
                        <a16:creationId xmlns:a16="http://schemas.microsoft.com/office/drawing/2014/main" id="{0B4A5BD3-2314-4707-8A13-EEBBD533FB04}"/>
                      </a:ext>
                    </a:extLst>
                  </p:cNvPr>
                  <p:cNvPicPr>
                    <a:picLocks noGrp="1" noRot="1" noChangeAspect="1" noMove="1" noResize="1" noEditPoints="1" noAdjustHandles="1" noChangeArrowheads="1" noChangeShapeType="1" noCrop="1"/>
                  </p:cNvPicPr>
                  <p:nvPr/>
                </p:nvPicPr>
                <p:blipFill>
                  <a:blip r:embed="rId12"/>
                  <a:stretch>
                    <a:fillRect/>
                  </a:stretch>
                </p:blipFill>
                <p:spPr>
                  <a:xfrm rot="16200000">
                    <a:off x="601956" y="4652497"/>
                    <a:ext cx="503107" cy="189717"/>
                  </a:xfrm>
                  <a:prstGeom prst="rect">
                    <a:avLst/>
                  </a:prstGeom>
                  <a:solidFill>
                    <a:schemeClr val="bg1">
                      <a:alpha val="50000"/>
                    </a:schemeClr>
                  </a:solidFill>
                </p:spPr>
              </p:pic>
            </mc:Fallback>
          </mc:AlternateContent>
        </p:grpSp>
      </p:grpSp>
      <p:grpSp>
        <p:nvGrpSpPr>
          <p:cNvPr id="20" name="Group 19">
            <a:extLst>
              <a:ext uri="{FF2B5EF4-FFF2-40B4-BE49-F238E27FC236}">
                <a16:creationId xmlns:a16="http://schemas.microsoft.com/office/drawing/2014/main" id="{1594796B-8E44-41E8-B4B7-CED4D4D203C1}"/>
              </a:ext>
            </a:extLst>
          </p:cNvPr>
          <p:cNvGrpSpPr/>
          <p:nvPr/>
        </p:nvGrpSpPr>
        <p:grpSpPr>
          <a:xfrm>
            <a:off x="1708366" y="3073939"/>
            <a:ext cx="1305833" cy="2321907"/>
            <a:chOff x="1708366" y="3073939"/>
            <a:chExt cx="1305833" cy="2321907"/>
          </a:xfrm>
        </p:grpSpPr>
        <p:grpSp>
          <p:nvGrpSpPr>
            <p:cNvPr id="23" name="Group 22">
              <a:extLst>
                <a:ext uri="{FF2B5EF4-FFF2-40B4-BE49-F238E27FC236}">
                  <a16:creationId xmlns:a16="http://schemas.microsoft.com/office/drawing/2014/main" id="{AB35CD30-F852-4EF4-AC1C-659E7FE9B237}"/>
                </a:ext>
              </a:extLst>
            </p:cNvPr>
            <p:cNvGrpSpPr/>
            <p:nvPr/>
          </p:nvGrpSpPr>
          <p:grpSpPr>
            <a:xfrm>
              <a:off x="1708366" y="3073939"/>
              <a:ext cx="1305833" cy="2321907"/>
              <a:chOff x="1746442" y="3037025"/>
              <a:chExt cx="1305833" cy="2321907"/>
            </a:xfrm>
          </p:grpSpPr>
          <p:cxnSp>
            <p:nvCxnSpPr>
              <p:cNvPr id="183" name="Straight Arrow Connector 182">
                <a:extLst>
                  <a:ext uri="{FF2B5EF4-FFF2-40B4-BE49-F238E27FC236}">
                    <a16:creationId xmlns:a16="http://schemas.microsoft.com/office/drawing/2014/main" id="{3CC1DA03-C9D2-4155-9176-66C09C4F998E}"/>
                  </a:ext>
                </a:extLst>
              </p:cNvPr>
              <p:cNvCxnSpPr>
                <a:cxnSpLocks/>
              </p:cNvCxnSpPr>
              <p:nvPr/>
            </p:nvCxnSpPr>
            <p:spPr>
              <a:xfrm flipH="1" flipV="1">
                <a:off x="2347909" y="3037025"/>
                <a:ext cx="17864" cy="14246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1B25DB9B-1030-4C8F-A6CC-89E45315AAAD}"/>
                  </a:ext>
                </a:extLst>
              </p:cNvPr>
              <p:cNvCxnSpPr>
                <a:cxnSpLocks/>
              </p:cNvCxnSpPr>
              <p:nvPr/>
            </p:nvCxnSpPr>
            <p:spPr>
              <a:xfrm flipH="1">
                <a:off x="1746442" y="4461549"/>
                <a:ext cx="633646" cy="2699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BF65CB5-E854-41EA-B97D-34B1D01625D8}"/>
                  </a:ext>
                </a:extLst>
              </p:cNvPr>
              <p:cNvCxnSpPr>
                <a:cxnSpLocks/>
              </p:cNvCxnSpPr>
              <p:nvPr/>
            </p:nvCxnSpPr>
            <p:spPr>
              <a:xfrm>
                <a:off x="2349101" y="4464012"/>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7B30BFE-9EFC-4AC6-A223-539E14394EF8}"/>
                  </a:ext>
                </a:extLst>
              </p:cNvPr>
              <p:cNvGrpSpPr/>
              <p:nvPr/>
            </p:nvGrpSpPr>
            <p:grpSpPr>
              <a:xfrm>
                <a:off x="1923112" y="3174374"/>
                <a:ext cx="1129163" cy="2184558"/>
                <a:chOff x="1922198" y="3173366"/>
                <a:chExt cx="1129163" cy="2184558"/>
              </a:xfrm>
            </p:grpSpPr>
            <p:grpSp>
              <p:nvGrpSpPr>
                <p:cNvPr id="182" name="Group 181">
                  <a:extLst>
                    <a:ext uri="{FF2B5EF4-FFF2-40B4-BE49-F238E27FC236}">
                      <a16:creationId xmlns:a16="http://schemas.microsoft.com/office/drawing/2014/main" id="{782034ED-BB63-42F9-9438-37A1F5DA035A}"/>
                    </a:ext>
                  </a:extLst>
                </p:cNvPr>
                <p:cNvGrpSpPr/>
                <p:nvPr/>
              </p:nvGrpSpPr>
              <p:grpSpPr>
                <a:xfrm>
                  <a:off x="2016670" y="3173366"/>
                  <a:ext cx="731843" cy="2184558"/>
                  <a:chOff x="2866054" y="3089058"/>
                  <a:chExt cx="944040" cy="2565595"/>
                </a:xfrm>
              </p:grpSpPr>
              <p:cxnSp>
                <p:nvCxnSpPr>
                  <p:cNvPr id="196" name="Straight Connector 195">
                    <a:extLst>
                      <a:ext uri="{FF2B5EF4-FFF2-40B4-BE49-F238E27FC236}">
                        <a16:creationId xmlns:a16="http://schemas.microsoft.com/office/drawing/2014/main" id="{281E331B-7235-49CC-8A8D-1BC1E41815C7}"/>
                      </a:ext>
                    </a:extLst>
                  </p:cNvPr>
                  <p:cNvCxnSpPr>
                    <a:cxnSpLocks/>
                  </p:cNvCxnSpPr>
                  <p:nvPr/>
                </p:nvCxnSpPr>
                <p:spPr>
                  <a:xfrm flipH="1">
                    <a:off x="2866054" y="3089936"/>
                    <a:ext cx="30559" cy="255648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7937886-45D7-42AA-B9C6-79C7AF749237}"/>
                      </a:ext>
                    </a:extLst>
                  </p:cNvPr>
                  <p:cNvCxnSpPr>
                    <a:cxnSpLocks/>
                  </p:cNvCxnSpPr>
                  <p:nvPr/>
                </p:nvCxnSpPr>
                <p:spPr>
                  <a:xfrm flipH="1">
                    <a:off x="3771703" y="3089937"/>
                    <a:ext cx="14518" cy="256471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10F0D6F-3C23-427B-9E4A-E7BF992DA81B}"/>
                      </a:ext>
                    </a:extLst>
                  </p:cNvPr>
                  <p:cNvCxnSpPr>
                    <a:cxnSpLocks/>
                  </p:cNvCxnSpPr>
                  <p:nvPr/>
                </p:nvCxnSpPr>
                <p:spPr>
                  <a:xfrm flipH="1">
                    <a:off x="2881333" y="3089058"/>
                    <a:ext cx="92876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87" name="Straight Connector 186">
                  <a:extLst>
                    <a:ext uri="{FF2B5EF4-FFF2-40B4-BE49-F238E27FC236}">
                      <a16:creationId xmlns:a16="http://schemas.microsoft.com/office/drawing/2014/main" id="{7E997E08-6DDA-4C96-9D53-CD14A98EB8DC}"/>
                    </a:ext>
                  </a:extLst>
                </p:cNvPr>
                <p:cNvCxnSpPr>
                  <a:cxnSpLocks/>
                </p:cNvCxnSpPr>
                <p:nvPr/>
              </p:nvCxnSpPr>
              <p:spPr>
                <a:xfrm flipH="1">
                  <a:off x="2005675" y="5350916"/>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9F84EB17-4428-4E80-9843-4501F7FCC522}"/>
                    </a:ext>
                  </a:extLst>
                </p:cNvPr>
                <p:cNvGrpSpPr/>
                <p:nvPr/>
              </p:nvGrpSpPr>
              <p:grpSpPr>
                <a:xfrm>
                  <a:off x="1922198" y="3832628"/>
                  <a:ext cx="1129163" cy="400110"/>
                  <a:chOff x="308808" y="3830935"/>
                  <a:chExt cx="1129163" cy="400110"/>
                </a:xfrm>
              </p:grpSpPr>
              <p:cxnSp>
                <p:nvCxnSpPr>
                  <p:cNvPr id="203" name="Straight Arrow Connector 202">
                    <a:extLst>
                      <a:ext uri="{FF2B5EF4-FFF2-40B4-BE49-F238E27FC236}">
                        <a16:creationId xmlns:a16="http://schemas.microsoft.com/office/drawing/2014/main" id="{ABA72C0D-818C-45FE-B2BF-DC55B814418B}"/>
                      </a:ext>
                    </a:extLst>
                  </p:cNvPr>
                  <p:cNvCxnSpPr>
                    <a:cxnSpLocks/>
                  </p:cNvCxnSpPr>
                  <p:nvPr/>
                </p:nvCxnSpPr>
                <p:spPr>
                  <a:xfrm rot="5400000" flipV="1">
                    <a:off x="808673" y="3512109"/>
                    <a:ext cx="4675" cy="100440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D59F421E-AF8D-44AA-AE7B-FEA27605420C}"/>
                      </a:ext>
                    </a:extLst>
                  </p:cNvPr>
                  <p:cNvSpPr txBox="1"/>
                  <p:nvPr/>
                </p:nvSpPr>
                <p:spPr>
                  <a:xfrm>
                    <a:off x="1227988" y="3830935"/>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M</a:t>
                    </a:r>
                    <a:endParaRPr lang="en-IN" sz="2000" dirty="0"/>
                  </a:p>
                </p:txBody>
              </p:sp>
            </p:grpSp>
          </p:grpSp>
          <p:sp>
            <p:nvSpPr>
              <p:cNvPr id="251" name="Rectangle 250">
                <a:extLst>
                  <a:ext uri="{FF2B5EF4-FFF2-40B4-BE49-F238E27FC236}">
                    <a16:creationId xmlns:a16="http://schemas.microsoft.com/office/drawing/2014/main" id="{EFD58933-FAC7-4623-9718-51815B049549}"/>
                  </a:ext>
                </a:extLst>
              </p:cNvPr>
              <p:cNvSpPr/>
              <p:nvPr/>
            </p:nvSpPr>
            <p:spPr>
              <a:xfrm rot="5400000">
                <a:off x="2090275" y="4416313"/>
                <a:ext cx="540000" cy="92916"/>
              </a:xfrm>
              <a:prstGeom prst="rect">
                <a:avLst/>
              </a:prstGeom>
              <a:solidFill>
                <a:schemeClr val="tx1">
                  <a:lumMod val="65000"/>
                  <a:lumOff val="35000"/>
                </a:schemeClr>
              </a:solidFill>
              <a:ln w="25400">
                <a:solidFill>
                  <a:schemeClr val="tx1">
                    <a:lumMod val="65000"/>
                    <a:lumOff val="35000"/>
                  </a:schemeClr>
                </a:solidFill>
              </a:ln>
              <a:scene3d>
                <a:camera prst="orthographicFront">
                  <a:rot lat="39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9" name="Group 8">
              <a:extLst>
                <a:ext uri="{FF2B5EF4-FFF2-40B4-BE49-F238E27FC236}">
                  <a16:creationId xmlns:a16="http://schemas.microsoft.com/office/drawing/2014/main" id="{FA1A40E4-BE74-4168-95BE-EEDD64909E56}"/>
                </a:ext>
              </a:extLst>
            </p:cNvPr>
            <p:cNvGrpSpPr/>
            <p:nvPr/>
          </p:nvGrpSpPr>
          <p:grpSpPr>
            <a:xfrm>
              <a:off x="2169841" y="4363598"/>
              <a:ext cx="278484" cy="309890"/>
              <a:chOff x="2169670" y="4360651"/>
              <a:chExt cx="278484" cy="309890"/>
            </a:xfrm>
          </p:grpSpPr>
          <p:sp>
            <p:nvSpPr>
              <p:cNvPr id="170" name="Cube 169">
                <a:extLst>
                  <a:ext uri="{FF2B5EF4-FFF2-40B4-BE49-F238E27FC236}">
                    <a16:creationId xmlns:a16="http://schemas.microsoft.com/office/drawing/2014/main" id="{0C163BB2-6FDC-4C58-A16A-F64170EE1F71}"/>
                  </a:ext>
                </a:extLst>
              </p:cNvPr>
              <p:cNvSpPr/>
              <p:nvPr/>
            </p:nvSpPr>
            <p:spPr>
              <a:xfrm rot="5400000" flipH="1" flipV="1">
                <a:off x="2079602" y="4450719"/>
                <a:ext cx="297022" cy="11688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1" name="Cube 170">
                <a:extLst>
                  <a:ext uri="{FF2B5EF4-FFF2-40B4-BE49-F238E27FC236}">
                    <a16:creationId xmlns:a16="http://schemas.microsoft.com/office/drawing/2014/main" id="{ACC08A44-4A0C-4D54-BFC4-2CE779F0B70D}"/>
                  </a:ext>
                </a:extLst>
              </p:cNvPr>
              <p:cNvSpPr/>
              <p:nvPr/>
            </p:nvSpPr>
            <p:spPr>
              <a:xfrm rot="5400000" flipH="1" flipV="1">
                <a:off x="2241200" y="4463587"/>
                <a:ext cx="297022" cy="11688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17" name="Group 16">
            <a:extLst>
              <a:ext uri="{FF2B5EF4-FFF2-40B4-BE49-F238E27FC236}">
                <a16:creationId xmlns:a16="http://schemas.microsoft.com/office/drawing/2014/main" id="{273756F9-8721-49A2-802E-44C91187D8A7}"/>
              </a:ext>
            </a:extLst>
          </p:cNvPr>
          <p:cNvGrpSpPr/>
          <p:nvPr/>
        </p:nvGrpSpPr>
        <p:grpSpPr>
          <a:xfrm>
            <a:off x="3255657" y="2550092"/>
            <a:ext cx="2180085" cy="2849275"/>
            <a:chOff x="3255657" y="2512384"/>
            <a:chExt cx="2180085" cy="2849275"/>
          </a:xfrm>
        </p:grpSpPr>
        <p:grpSp>
          <p:nvGrpSpPr>
            <p:cNvPr id="22" name="Group 21">
              <a:extLst>
                <a:ext uri="{FF2B5EF4-FFF2-40B4-BE49-F238E27FC236}">
                  <a16:creationId xmlns:a16="http://schemas.microsoft.com/office/drawing/2014/main" id="{550B3AFD-E2CC-4E44-AA13-598D70109E95}"/>
                </a:ext>
              </a:extLst>
            </p:cNvPr>
            <p:cNvGrpSpPr/>
            <p:nvPr/>
          </p:nvGrpSpPr>
          <p:grpSpPr>
            <a:xfrm>
              <a:off x="3255657" y="2512384"/>
              <a:ext cx="2180085" cy="2849275"/>
              <a:chOff x="2997708" y="2743265"/>
              <a:chExt cx="2180085" cy="2849275"/>
            </a:xfrm>
          </p:grpSpPr>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1B4B014-DCFB-4F69-9A96-A6E846C26C4F}"/>
                      </a:ext>
                    </a:extLst>
                  </p:cNvPr>
                  <p:cNvSpPr txBox="1"/>
                  <p:nvPr/>
                </p:nvSpPr>
                <p:spPr>
                  <a:xfrm>
                    <a:off x="2997708" y="2743265"/>
                    <a:ext cx="21800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smtClean="0">
                              <a:ln>
                                <a:noFill/>
                              </a:ln>
                              <a:solidFill>
                                <a:prstClr val="black"/>
                              </a:solidFill>
                              <a:effectLst/>
                              <a:uLnTx/>
                              <a:uFillTx/>
                              <a:latin typeface="Cambria Math" panose="02040503050406030204" pitchFamily="18" charset="0"/>
                              <a:ea typeface="+mn-ea"/>
                              <a:cs typeface="+mn-cs"/>
                            </a:rPr>
                            <m:t>𝑜</m:t>
                          </m:r>
                          <m:r>
                            <a:rPr kumimoji="0" lang="en-US" sz="2400" b="0" i="1" u="none" strike="noStrike" kern="1200" cap="none" spc="0" normalizeH="0" noProof="0" dirty="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𝜃</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18</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107" name="TextBox 106">
                    <a:extLst>
                      <a:ext uri="{FF2B5EF4-FFF2-40B4-BE49-F238E27FC236}">
                        <a16:creationId xmlns:a16="http://schemas.microsoft.com/office/drawing/2014/main" id="{E1B4B014-DCFB-4F69-9A96-A6E846C26C4F}"/>
                      </a:ext>
                    </a:extLst>
                  </p:cNvPr>
                  <p:cNvSpPr txBox="1">
                    <a:spLocks noRot="1" noChangeAspect="1" noMove="1" noResize="1" noEditPoints="1" noAdjustHandles="1" noChangeArrowheads="1" noChangeShapeType="1" noTextEdit="1"/>
                  </p:cNvSpPr>
                  <p:nvPr/>
                </p:nvSpPr>
                <p:spPr>
                  <a:xfrm>
                    <a:off x="2997708" y="2743265"/>
                    <a:ext cx="2180085" cy="461665"/>
                  </a:xfrm>
                  <a:prstGeom prst="rect">
                    <a:avLst/>
                  </a:prstGeom>
                  <a:blipFill>
                    <a:blip r:embed="rId13"/>
                    <a:stretch>
                      <a:fillRect l="-279"/>
                    </a:stretch>
                  </a:blipFill>
                </p:spPr>
                <p:txBody>
                  <a:bodyPr/>
                  <a:lstStyle/>
                  <a:p>
                    <a:r>
                      <a:rPr lang="en-IN">
                        <a:noFill/>
                      </a:rPr>
                      <a:t> </a:t>
                    </a:r>
                  </a:p>
                </p:txBody>
              </p:sp>
            </mc:Fallback>
          </mc:AlternateContent>
          <p:sp>
            <p:nvSpPr>
              <p:cNvPr id="277" name="TextBox 276">
                <a:extLst>
                  <a:ext uri="{FF2B5EF4-FFF2-40B4-BE49-F238E27FC236}">
                    <a16:creationId xmlns:a16="http://schemas.microsoft.com/office/drawing/2014/main" id="{3A2CFA79-7359-4C4E-9DA8-AC8B66676C3B}"/>
                  </a:ext>
                </a:extLst>
              </p:cNvPr>
              <p:cNvSpPr txBox="1"/>
              <p:nvPr/>
            </p:nvSpPr>
            <p:spPr>
              <a:xfrm>
                <a:off x="3079789" y="4753466"/>
                <a:ext cx="230351" cy="461665"/>
              </a:xfrm>
              <a:prstGeom prst="rect">
                <a:avLst/>
              </a:prstGeom>
              <a:noFill/>
            </p:spPr>
            <p:txBody>
              <a:bodyPr wrap="square" rtlCol="0">
                <a:spAutoFit/>
              </a:bodyPr>
              <a:lstStyle/>
              <a:p>
                <a:r>
                  <a:rPr lang="en-US" sz="2400" dirty="0">
                    <a:solidFill>
                      <a:prstClr val="black"/>
                    </a:solidFill>
                  </a:rPr>
                  <a:t>y</a:t>
                </a:r>
                <a:endParaRPr lang="en-IN" sz="2400" dirty="0"/>
              </a:p>
            </p:txBody>
          </p:sp>
          <p:grpSp>
            <p:nvGrpSpPr>
              <p:cNvPr id="278" name="Group 277">
                <a:extLst>
                  <a:ext uri="{FF2B5EF4-FFF2-40B4-BE49-F238E27FC236}">
                    <a16:creationId xmlns:a16="http://schemas.microsoft.com/office/drawing/2014/main" id="{489F7E75-9BDE-4AA3-8BDD-E309E2C6F78B}"/>
                  </a:ext>
                </a:extLst>
              </p:cNvPr>
              <p:cNvGrpSpPr/>
              <p:nvPr/>
            </p:nvGrpSpPr>
            <p:grpSpPr>
              <a:xfrm>
                <a:off x="3600567" y="3454035"/>
                <a:ext cx="720000" cy="2138505"/>
                <a:chOff x="2868329" y="3268941"/>
                <a:chExt cx="743277" cy="2385712"/>
              </a:xfrm>
            </p:grpSpPr>
            <p:cxnSp>
              <p:nvCxnSpPr>
                <p:cNvPr id="311" name="Straight Connector 310">
                  <a:extLst>
                    <a:ext uri="{FF2B5EF4-FFF2-40B4-BE49-F238E27FC236}">
                      <a16:creationId xmlns:a16="http://schemas.microsoft.com/office/drawing/2014/main" id="{D8710D81-E78C-44EC-951A-83DB41487069}"/>
                    </a:ext>
                  </a:extLst>
                </p:cNvPr>
                <p:cNvCxnSpPr>
                  <a:cxnSpLocks/>
                </p:cNvCxnSpPr>
                <p:nvPr/>
              </p:nvCxnSpPr>
              <p:spPr>
                <a:xfrm>
                  <a:off x="2875785"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E39E7CD3-3E7F-44EB-853A-7C0CCBF18E91}"/>
                    </a:ext>
                  </a:extLst>
                </p:cNvPr>
                <p:cNvCxnSpPr>
                  <a:cxnSpLocks/>
                </p:cNvCxnSpPr>
                <p:nvPr/>
              </p:nvCxnSpPr>
              <p:spPr>
                <a:xfrm>
                  <a:off x="3601873"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299CD81-FB98-4587-BB6C-EAA9D5AD4F57}"/>
                    </a:ext>
                  </a:extLst>
                </p:cNvPr>
                <p:cNvCxnSpPr>
                  <a:cxnSpLocks/>
                </p:cNvCxnSpPr>
                <p:nvPr/>
              </p:nvCxnSpPr>
              <p:spPr>
                <a:xfrm flipH="1">
                  <a:off x="2868329" y="3268941"/>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9" name="Group 278">
                <a:extLst>
                  <a:ext uri="{FF2B5EF4-FFF2-40B4-BE49-F238E27FC236}">
                    <a16:creationId xmlns:a16="http://schemas.microsoft.com/office/drawing/2014/main" id="{F5FB0ABF-4E3D-45B8-91FD-3393B2D6F203}"/>
                  </a:ext>
                </a:extLst>
              </p:cNvPr>
              <p:cNvGrpSpPr/>
              <p:nvPr/>
            </p:nvGrpSpPr>
            <p:grpSpPr>
              <a:xfrm>
                <a:off x="3336065" y="3241774"/>
                <a:ext cx="1193538" cy="1673007"/>
                <a:chOff x="2585971" y="3032163"/>
                <a:chExt cx="1232123" cy="1866403"/>
              </a:xfrm>
            </p:grpSpPr>
            <p:cxnSp>
              <p:nvCxnSpPr>
                <p:cNvPr id="308" name="Straight Arrow Connector 307">
                  <a:extLst>
                    <a:ext uri="{FF2B5EF4-FFF2-40B4-BE49-F238E27FC236}">
                      <a16:creationId xmlns:a16="http://schemas.microsoft.com/office/drawing/2014/main" id="{022B0BDA-5AC9-4BC0-A9ED-9D918FFC16C0}"/>
                    </a:ext>
                  </a:extLst>
                </p:cNvPr>
                <p:cNvCxnSpPr>
                  <a:cxnSpLocks/>
                </p:cNvCxnSpPr>
                <p:nvPr/>
              </p:nvCxnSpPr>
              <p:spPr>
                <a:xfrm flipH="1" flipV="1">
                  <a:off x="3228047" y="3032163"/>
                  <a:ext cx="14856" cy="161942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29A05976-CA7C-43CF-896C-B7D450CC6D43}"/>
                    </a:ext>
                  </a:extLst>
                </p:cNvPr>
                <p:cNvCxnSpPr>
                  <a:cxnSpLocks/>
                </p:cNvCxnSpPr>
                <p:nvPr/>
              </p:nvCxnSpPr>
              <p:spPr>
                <a:xfrm>
                  <a:off x="3242903" y="4633561"/>
                  <a:ext cx="575191" cy="1802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61B4FDC-516E-48A5-BC8D-F36209A8546E}"/>
                    </a:ext>
                  </a:extLst>
                </p:cNvPr>
                <p:cNvCxnSpPr>
                  <a:cxnSpLocks/>
                </p:cNvCxnSpPr>
                <p:nvPr/>
              </p:nvCxnSpPr>
              <p:spPr>
                <a:xfrm flipH="1">
                  <a:off x="2585971" y="4637977"/>
                  <a:ext cx="678590" cy="2605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280" name="TextBox 279">
                <a:extLst>
                  <a:ext uri="{FF2B5EF4-FFF2-40B4-BE49-F238E27FC236}">
                    <a16:creationId xmlns:a16="http://schemas.microsoft.com/office/drawing/2014/main" id="{5F99F576-0271-4673-B705-308F87C3A049}"/>
                  </a:ext>
                </a:extLst>
              </p:cNvPr>
              <p:cNvSpPr txBox="1"/>
              <p:nvPr/>
            </p:nvSpPr>
            <p:spPr>
              <a:xfrm>
                <a:off x="3973062" y="3072989"/>
                <a:ext cx="230351" cy="461665"/>
              </a:xfrm>
              <a:prstGeom prst="rect">
                <a:avLst/>
              </a:prstGeom>
              <a:noFill/>
            </p:spPr>
            <p:txBody>
              <a:bodyPr wrap="square" rtlCol="0">
                <a:spAutoFit/>
              </a:bodyPr>
              <a:lstStyle/>
              <a:p>
                <a:r>
                  <a:rPr lang="en-US" sz="2400" dirty="0">
                    <a:solidFill>
                      <a:prstClr val="black"/>
                    </a:solidFill>
                  </a:rPr>
                  <a:t>x</a:t>
                </a:r>
                <a:endParaRPr lang="en-IN" sz="2400" dirty="0"/>
              </a:p>
            </p:txBody>
          </p:sp>
          <p:sp>
            <p:nvSpPr>
              <p:cNvPr id="281" name="TextBox 280">
                <a:extLst>
                  <a:ext uri="{FF2B5EF4-FFF2-40B4-BE49-F238E27FC236}">
                    <a16:creationId xmlns:a16="http://schemas.microsoft.com/office/drawing/2014/main" id="{C6807536-53A9-48AD-9EE7-03F809645556}"/>
                  </a:ext>
                </a:extLst>
              </p:cNvPr>
              <p:cNvSpPr txBox="1"/>
              <p:nvPr/>
            </p:nvSpPr>
            <p:spPr>
              <a:xfrm>
                <a:off x="4493998" y="4469293"/>
                <a:ext cx="230351" cy="461665"/>
              </a:xfrm>
              <a:prstGeom prst="rect">
                <a:avLst/>
              </a:prstGeom>
              <a:noFill/>
            </p:spPr>
            <p:txBody>
              <a:bodyPr wrap="square" rtlCol="0">
                <a:spAutoFit/>
              </a:bodyPr>
              <a:lstStyle/>
              <a:p>
                <a:r>
                  <a:rPr lang="en-US" sz="2400" dirty="0">
                    <a:solidFill>
                      <a:prstClr val="black"/>
                    </a:solidFill>
                  </a:rPr>
                  <a:t>z</a:t>
                </a:r>
                <a:endParaRPr lang="en-IN" sz="2400" dirty="0"/>
              </a:p>
            </p:txBody>
          </p:sp>
          <p:cxnSp>
            <p:nvCxnSpPr>
              <p:cNvPr id="282" name="Straight Connector 281">
                <a:extLst>
                  <a:ext uri="{FF2B5EF4-FFF2-40B4-BE49-F238E27FC236}">
                    <a16:creationId xmlns:a16="http://schemas.microsoft.com/office/drawing/2014/main" id="{97863CB9-2EAD-48B7-9F0C-0EC60F27BC1F}"/>
                  </a:ext>
                </a:extLst>
              </p:cNvPr>
              <p:cNvCxnSpPr>
                <a:cxnSpLocks/>
              </p:cNvCxnSpPr>
              <p:nvPr/>
            </p:nvCxnSpPr>
            <p:spPr>
              <a:xfrm flipH="1">
                <a:off x="3598034" y="5592540"/>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4D117868-FFC9-44B3-A893-8BC25842878A}"/>
                  </a:ext>
                </a:extLst>
              </p:cNvPr>
              <p:cNvGrpSpPr/>
              <p:nvPr/>
            </p:nvGrpSpPr>
            <p:grpSpPr>
              <a:xfrm>
                <a:off x="3230597" y="3296001"/>
                <a:ext cx="684272" cy="400110"/>
                <a:chOff x="101211" y="3555451"/>
                <a:chExt cx="684272" cy="400110"/>
              </a:xfrm>
            </p:grpSpPr>
            <p:cxnSp>
              <p:nvCxnSpPr>
                <p:cNvPr id="287" name="Straight Arrow Connector 286">
                  <a:extLst>
                    <a:ext uri="{FF2B5EF4-FFF2-40B4-BE49-F238E27FC236}">
                      <a16:creationId xmlns:a16="http://schemas.microsoft.com/office/drawing/2014/main" id="{D8415BB5-6F42-41B5-8847-697494E012FB}"/>
                    </a:ext>
                  </a:extLst>
                </p:cNvPr>
                <p:cNvCxnSpPr>
                  <a:cxnSpLocks/>
                </p:cNvCxnSpPr>
                <p:nvPr/>
              </p:nvCxnSpPr>
              <p:spPr>
                <a:xfrm flipV="1">
                  <a:off x="105453" y="3889542"/>
                  <a:ext cx="680030" cy="1"/>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603C5985-AD53-4B1E-9736-A5E4208CDA9A}"/>
                    </a:ext>
                  </a:extLst>
                </p:cNvPr>
                <p:cNvSpPr txBox="1"/>
                <p:nvPr/>
              </p:nvSpPr>
              <p:spPr>
                <a:xfrm>
                  <a:off x="101211" y="3555451"/>
                  <a:ext cx="209983" cy="400110"/>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mn-lt"/>
                      <a:ea typeface="+mn-ea"/>
                      <a:cs typeface="+mn-cs"/>
                    </a:rPr>
                    <a:t>H</a:t>
                  </a:r>
                  <a:endParaRPr lang="en-IN" sz="2000" dirty="0"/>
                </a:p>
              </p:txBody>
            </p:sp>
          </p:grpSp>
        </p:grpSp>
        <p:grpSp>
          <p:nvGrpSpPr>
            <p:cNvPr id="10" name="Group 9">
              <a:extLst>
                <a:ext uri="{FF2B5EF4-FFF2-40B4-BE49-F238E27FC236}">
                  <a16:creationId xmlns:a16="http://schemas.microsoft.com/office/drawing/2014/main" id="{C8C5B6EF-CE58-4EDC-897B-8F054B0BA1DA}"/>
                </a:ext>
              </a:extLst>
            </p:cNvPr>
            <p:cNvGrpSpPr/>
            <p:nvPr/>
          </p:nvGrpSpPr>
          <p:grpSpPr>
            <a:xfrm>
              <a:off x="4039283" y="4160077"/>
              <a:ext cx="374960" cy="540000"/>
              <a:chOff x="5372521" y="1786143"/>
              <a:chExt cx="374960" cy="540000"/>
            </a:xfrm>
          </p:grpSpPr>
          <p:sp>
            <p:nvSpPr>
              <p:cNvPr id="190" name="Cube 189">
                <a:extLst>
                  <a:ext uri="{FF2B5EF4-FFF2-40B4-BE49-F238E27FC236}">
                    <a16:creationId xmlns:a16="http://schemas.microsoft.com/office/drawing/2014/main" id="{8FCA02F9-A073-4968-BF9D-2448A03DFAA3}"/>
                  </a:ext>
                </a:extLst>
              </p:cNvPr>
              <p:cNvSpPr/>
              <p:nvPr/>
            </p:nvSpPr>
            <p:spPr>
              <a:xfrm rot="5400000" flipH="1" flipV="1">
                <a:off x="5282453" y="1975305"/>
                <a:ext cx="297022" cy="11688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4" name="Cube 193">
                <a:extLst>
                  <a:ext uri="{FF2B5EF4-FFF2-40B4-BE49-F238E27FC236}">
                    <a16:creationId xmlns:a16="http://schemas.microsoft.com/office/drawing/2014/main" id="{C969C7D3-CE13-498B-9908-4F1E80CA5B51}"/>
                  </a:ext>
                </a:extLst>
              </p:cNvPr>
              <p:cNvSpPr/>
              <p:nvPr/>
            </p:nvSpPr>
            <p:spPr>
              <a:xfrm rot="5400000" flipH="1" flipV="1">
                <a:off x="5540527" y="2050896"/>
                <a:ext cx="297022" cy="11688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5" name="Parallelogram 194">
                <a:extLst>
                  <a:ext uri="{FF2B5EF4-FFF2-40B4-BE49-F238E27FC236}">
                    <a16:creationId xmlns:a16="http://schemas.microsoft.com/office/drawing/2014/main" id="{C7B8BB7C-665F-4B0F-9084-7F16334CB317}"/>
                  </a:ext>
                </a:extLst>
              </p:cNvPr>
              <p:cNvSpPr/>
              <p:nvPr/>
            </p:nvSpPr>
            <p:spPr>
              <a:xfrm rot="5400000" flipH="1" flipV="1">
                <a:off x="5290001" y="1951151"/>
                <a:ext cx="540000" cy="209983"/>
              </a:xfrm>
              <a:prstGeom prst="parallelogram">
                <a:avLst>
                  <a:gd name="adj" fmla="val 60863"/>
                </a:avLst>
              </a:prstGeom>
              <a:solidFill>
                <a:schemeClr val="tx1">
                  <a:lumMod val="50000"/>
                  <a:lumOff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cxnSp>
        <p:nvCxnSpPr>
          <p:cNvPr id="207" name="Straight Arrow Connector 206">
            <a:extLst>
              <a:ext uri="{FF2B5EF4-FFF2-40B4-BE49-F238E27FC236}">
                <a16:creationId xmlns:a16="http://schemas.microsoft.com/office/drawing/2014/main" id="{F004EF6F-90BE-4654-A3FD-39BE5325D546}"/>
              </a:ext>
            </a:extLst>
          </p:cNvPr>
          <p:cNvCxnSpPr>
            <a:cxnSpLocks/>
          </p:cNvCxnSpPr>
          <p:nvPr/>
        </p:nvCxnSpPr>
        <p:spPr>
          <a:xfrm flipV="1">
            <a:off x="1614271" y="3730015"/>
            <a:ext cx="680030" cy="1"/>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0783530-292D-41E7-8D46-B6D954FAC71B}"/>
              </a:ext>
            </a:extLst>
          </p:cNvPr>
          <p:cNvCxnSpPr>
            <a:cxnSpLocks/>
          </p:cNvCxnSpPr>
          <p:nvPr/>
        </p:nvCxnSpPr>
        <p:spPr>
          <a:xfrm flipV="1">
            <a:off x="311754" y="3490609"/>
            <a:ext cx="527239" cy="687928"/>
          </a:xfrm>
          <a:prstGeom prst="straightConnector1">
            <a:avLst/>
          </a:prstGeom>
          <a:ln w="25400">
            <a:solidFill>
              <a:srgbClr val="C00000"/>
            </a:solidFill>
            <a:headEnd type="triangle"/>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A4A04F92-D474-465C-BAE4-D477798CBFE7}"/>
                  </a:ext>
                </a:extLst>
              </p:cNvPr>
              <p:cNvSpPr txBox="1"/>
              <p:nvPr/>
            </p:nvSpPr>
            <p:spPr>
              <a:xfrm>
                <a:off x="2333086" y="6362447"/>
                <a:ext cx="1285340" cy="419695"/>
              </a:xfrm>
              <a:prstGeom prst="rect">
                <a:avLst/>
              </a:prstGeom>
              <a:solidFill>
                <a:schemeClr val="accent4">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𝜙</m:t>
                      </m:r>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m:t>
                      </m:r>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rPr>
                          </m:ctrlPr>
                        </m:sSupPr>
                        <m:e>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90</m:t>
                          </m:r>
                        </m:e>
                        <m:sup>
                          <m:r>
                            <m:rPr>
                              <m:sty m:val="p"/>
                            </m:rP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o</m:t>
                          </m:r>
                        </m:sup>
                      </m:sSup>
                    </m:oMath>
                  </m:oMathPara>
                </a14:m>
                <a:endParaRPr lang="en-IN" sz="2400" dirty="0"/>
              </a:p>
            </p:txBody>
          </p:sp>
        </mc:Choice>
        <mc:Fallback xmlns="">
          <p:sp>
            <p:nvSpPr>
              <p:cNvPr id="136" name="TextBox 135">
                <a:extLst>
                  <a:ext uri="{FF2B5EF4-FFF2-40B4-BE49-F238E27FC236}">
                    <a16:creationId xmlns:a16="http://schemas.microsoft.com/office/drawing/2014/main" id="{A4A04F92-D474-465C-BAE4-D477798CBFE7}"/>
                  </a:ext>
                </a:extLst>
              </p:cNvPr>
              <p:cNvSpPr txBox="1">
                <a:spLocks noRot="1" noChangeAspect="1" noMove="1" noResize="1" noEditPoints="1" noAdjustHandles="1" noChangeArrowheads="1" noChangeShapeType="1" noTextEdit="1"/>
              </p:cNvSpPr>
              <p:nvPr/>
            </p:nvSpPr>
            <p:spPr>
              <a:xfrm>
                <a:off x="2333086" y="6362447"/>
                <a:ext cx="1285340" cy="419695"/>
              </a:xfrm>
              <a:prstGeom prst="rect">
                <a:avLst/>
              </a:prstGeom>
              <a:blipFill>
                <a:blip r:embed="rId14"/>
                <a:stretch>
                  <a:fillRect l="-6161" b="-275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88BBA54E-961A-4EC2-B798-9EFD0F9D1BB1}"/>
                  </a:ext>
                </a:extLst>
              </p:cNvPr>
              <p:cNvSpPr txBox="1"/>
              <p:nvPr/>
            </p:nvSpPr>
            <p:spPr>
              <a:xfrm>
                <a:off x="6840857" y="6351167"/>
                <a:ext cx="1247539" cy="422056"/>
              </a:xfrm>
              <a:prstGeom prst="rect">
                <a:avLst/>
              </a:prstGeom>
              <a:solidFill>
                <a:schemeClr val="accent4">
                  <a:lumMod val="40000"/>
                  <a:lumOff val="6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rPr>
                        <m:t>𝜃</m:t>
                      </m:r>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m:t>
                      </m:r>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rPr>
                          </m:ctrlPr>
                        </m:sSupPr>
                        <m:e>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90</m:t>
                          </m:r>
                        </m:e>
                        <m:sup>
                          <m:r>
                            <m:rPr>
                              <m:sty m:val="p"/>
                            </m:rP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rPr>
                            <m:t>o</m:t>
                          </m:r>
                        </m:sup>
                      </m:sSup>
                    </m:oMath>
                  </m:oMathPara>
                </a14:m>
                <a:endParaRPr lang="en-IN" sz="2400" dirty="0"/>
              </a:p>
            </p:txBody>
          </p:sp>
        </mc:Choice>
        <mc:Fallback xmlns="">
          <p:sp>
            <p:nvSpPr>
              <p:cNvPr id="137" name="TextBox 136">
                <a:extLst>
                  <a:ext uri="{FF2B5EF4-FFF2-40B4-BE49-F238E27FC236}">
                    <a16:creationId xmlns:a16="http://schemas.microsoft.com/office/drawing/2014/main" id="{88BBA54E-961A-4EC2-B798-9EFD0F9D1BB1}"/>
                  </a:ext>
                </a:extLst>
              </p:cNvPr>
              <p:cNvSpPr txBox="1">
                <a:spLocks noRot="1" noChangeAspect="1" noMove="1" noResize="1" noEditPoints="1" noAdjustHandles="1" noChangeArrowheads="1" noChangeShapeType="1" noTextEdit="1"/>
              </p:cNvSpPr>
              <p:nvPr/>
            </p:nvSpPr>
            <p:spPr>
              <a:xfrm>
                <a:off x="6840857" y="6351167"/>
                <a:ext cx="1247539" cy="422056"/>
              </a:xfrm>
              <a:prstGeom prst="rect">
                <a:avLst/>
              </a:prstGeom>
              <a:blipFill>
                <a:blip r:embed="rId15"/>
                <a:stretch>
                  <a:fillRect l="-3902" b="-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D8F8EF9E-A732-4CE6-9771-5B891B61B1EE}"/>
                  </a:ext>
                </a:extLst>
              </p:cNvPr>
              <p:cNvSpPr txBox="1"/>
              <p:nvPr/>
            </p:nvSpPr>
            <p:spPr>
              <a:xfrm>
                <a:off x="7075951" y="2709452"/>
                <a:ext cx="22193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r>
                        <a:rPr kumimoji="0" lang="en-US" sz="2400" b="0" i="1" u="none" strike="noStrike" kern="1200" cap="none" spc="0" normalizeH="0" baseline="30000" noProof="0" dirty="0" smtClean="0">
                          <a:ln>
                            <a:noFill/>
                          </a:ln>
                          <a:solidFill>
                            <a:prstClr val="black"/>
                          </a:solidFill>
                          <a:effectLst/>
                          <a:uLnTx/>
                          <a:uFillTx/>
                          <a:latin typeface="Cambria Math" panose="02040503050406030204" pitchFamily="18" charset="0"/>
                          <a:ea typeface="+mn-ea"/>
                          <a:cs typeface="+mn-cs"/>
                        </a:rPr>
                        <m:t>𝑜</m:t>
                      </m:r>
                      <m:r>
                        <a:rPr kumimoji="0" lang="en-US" sz="2400" b="0" i="1" u="none" strike="noStrike" kern="1200" cap="none" spc="0" normalizeH="0" noProof="0" dirty="0" smtClean="0">
                          <a:ln>
                            <a:noFill/>
                          </a:ln>
                          <a:solidFill>
                            <a:prstClr val="black"/>
                          </a:solidFill>
                          <a:effectLst/>
                          <a:uLnTx/>
                          <a:uFillTx/>
                          <a:latin typeface="Cambria Math" panose="02040503050406030204" pitchFamily="18" charset="0"/>
                          <a:ea typeface="+mn-ea"/>
                          <a:cs typeface="+mn-cs"/>
                        </a:rPr>
                        <m:t>≤</m:t>
                      </m:r>
                      <m:r>
                        <a:rPr lang="en-IN" sz="2400" i="1" dirty="0">
                          <a:latin typeface="Cambria Math" panose="02040503050406030204" pitchFamily="18" charset="0"/>
                        </a:rPr>
                        <m:t>𝜙</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36</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𝑜</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m:oMathPara>
                </a14:m>
                <a:endParaRPr lang="en-IN" sz="2400" dirty="0"/>
              </a:p>
            </p:txBody>
          </p:sp>
        </mc:Choice>
        <mc:Fallback xmlns="">
          <p:sp>
            <p:nvSpPr>
              <p:cNvPr id="143" name="TextBox 142">
                <a:extLst>
                  <a:ext uri="{FF2B5EF4-FFF2-40B4-BE49-F238E27FC236}">
                    <a16:creationId xmlns:a16="http://schemas.microsoft.com/office/drawing/2014/main" id="{D8F8EF9E-A732-4CE6-9771-5B891B61B1EE}"/>
                  </a:ext>
                </a:extLst>
              </p:cNvPr>
              <p:cNvSpPr txBox="1">
                <a:spLocks noRot="1" noChangeAspect="1" noMove="1" noResize="1" noEditPoints="1" noAdjustHandles="1" noChangeArrowheads="1" noChangeShapeType="1" noTextEdit="1"/>
              </p:cNvSpPr>
              <p:nvPr/>
            </p:nvSpPr>
            <p:spPr>
              <a:xfrm>
                <a:off x="7075951" y="2709452"/>
                <a:ext cx="2219375" cy="461665"/>
              </a:xfrm>
              <a:prstGeom prst="rect">
                <a:avLst/>
              </a:prstGeom>
              <a:blipFill>
                <a:blip r:embed="rId16"/>
                <a:stretch>
                  <a:fillRect l="-275"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B6AAE177-E99D-4645-8DB1-C6AC106D0FDB}"/>
                  </a:ext>
                </a:extLst>
              </p:cNvPr>
              <p:cNvSpPr txBox="1"/>
              <p:nvPr/>
            </p:nvSpPr>
            <p:spPr>
              <a:xfrm>
                <a:off x="1206522" y="1793555"/>
                <a:ext cx="990793" cy="461665"/>
              </a:xfrm>
              <a:prstGeom prst="rect">
                <a:avLst/>
              </a:prstGeom>
              <a:solidFill>
                <a:schemeClr val="accent4">
                  <a:lumMod val="40000"/>
                  <a:lumOff val="60000"/>
                </a:schemeClr>
              </a:solidFill>
            </p:spPr>
            <p:txBody>
              <a:bodyPr wrap="square" rtlCol="0">
                <a:spAutoFit/>
              </a:bodyPr>
              <a:lstStyle/>
              <a:p>
                <a:pPr algn="ctr"/>
                <a:r>
                  <a:rPr kumimoji="0" lang="en-US" sz="2400" i="0" u="none" strike="noStrike" kern="1200" cap="none" spc="0" normalizeH="0" baseline="0" noProof="0" dirty="0">
                    <a:ln>
                      <a:noFill/>
                    </a:ln>
                    <a:solidFill>
                      <a:prstClr val="black"/>
                    </a:solidFill>
                    <a:effectLst/>
                    <a:uLnTx/>
                    <a:uFillTx/>
                  </a:rPr>
                  <a:t>E(</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rPr>
                      <m:t>𝜃</m:t>
                    </m:r>
                  </m:oMath>
                </a14:m>
                <a:r>
                  <a:rPr kumimoji="0" lang="en-US" sz="2400" i="0" u="none" strike="noStrike" kern="1200" cap="none" spc="0" normalizeH="0" baseline="0" noProof="0" dirty="0">
                    <a:ln>
                      <a:noFill/>
                    </a:ln>
                    <a:solidFill>
                      <a:prstClr val="black"/>
                    </a:solidFill>
                    <a:effectLst/>
                    <a:uLnTx/>
                    <a:uFillTx/>
                  </a:rPr>
                  <a:t>,</a:t>
                </a:r>
                <a14:m>
                  <m:oMath xmlns:m="http://schemas.openxmlformats.org/officeDocument/2006/math">
                    <m:r>
                      <a:rPr lang="en-IN" sz="2400" i="1" dirty="0">
                        <a:latin typeface="Cambria Math" panose="02040503050406030204" pitchFamily="18" charset="0"/>
                      </a:rPr>
                      <m:t>𝜙</m:t>
                    </m:r>
                  </m:oMath>
                </a14:m>
                <a:r>
                  <a:rPr kumimoji="0" lang="en-US" sz="2400" i="0" u="none" strike="noStrike" kern="1200" cap="none" spc="0" normalizeH="0" baseline="0" noProof="0" dirty="0">
                    <a:ln>
                      <a:noFill/>
                    </a:ln>
                    <a:solidFill>
                      <a:prstClr val="black"/>
                    </a:solidFill>
                    <a:effectLst/>
                    <a:uLnTx/>
                    <a:uFillTx/>
                  </a:rPr>
                  <a:t>)</a:t>
                </a:r>
                <a:endParaRPr lang="en-IN" sz="2400" dirty="0"/>
              </a:p>
            </p:txBody>
          </p:sp>
        </mc:Choice>
        <mc:Fallback xmlns="">
          <p:sp>
            <p:nvSpPr>
              <p:cNvPr id="146" name="TextBox 145">
                <a:extLst>
                  <a:ext uri="{FF2B5EF4-FFF2-40B4-BE49-F238E27FC236}">
                    <a16:creationId xmlns:a16="http://schemas.microsoft.com/office/drawing/2014/main" id="{B6AAE177-E99D-4645-8DB1-C6AC106D0FDB}"/>
                  </a:ext>
                </a:extLst>
              </p:cNvPr>
              <p:cNvSpPr txBox="1">
                <a:spLocks noRot="1" noChangeAspect="1" noMove="1" noResize="1" noEditPoints="1" noAdjustHandles="1" noChangeArrowheads="1" noChangeShapeType="1" noTextEdit="1"/>
              </p:cNvSpPr>
              <p:nvPr/>
            </p:nvSpPr>
            <p:spPr>
              <a:xfrm>
                <a:off x="1206522" y="1793555"/>
                <a:ext cx="990793" cy="461665"/>
              </a:xfrm>
              <a:prstGeom prst="rect">
                <a:avLst/>
              </a:prstGeom>
              <a:blipFill>
                <a:blip r:embed="rId17"/>
                <a:stretch>
                  <a:fillRect l="-9259" t="-10526" r="-9259" b="-28947"/>
                </a:stretch>
              </a:blipFill>
            </p:spPr>
            <p:txBody>
              <a:bodyPr/>
              <a:lstStyle/>
              <a:p>
                <a:r>
                  <a:rPr lang="en-IN">
                    <a:noFill/>
                  </a:rPr>
                  <a:t> </a:t>
                </a:r>
              </a:p>
            </p:txBody>
          </p:sp>
        </mc:Fallback>
      </mc:AlternateContent>
      <p:cxnSp>
        <p:nvCxnSpPr>
          <p:cNvPr id="148" name="Straight Arrow Connector 147">
            <a:extLst>
              <a:ext uri="{FF2B5EF4-FFF2-40B4-BE49-F238E27FC236}">
                <a16:creationId xmlns:a16="http://schemas.microsoft.com/office/drawing/2014/main" id="{BA2230AD-889B-4507-A398-5664C7A0CA44}"/>
              </a:ext>
            </a:extLst>
          </p:cNvPr>
          <p:cNvCxnSpPr>
            <a:cxnSpLocks/>
          </p:cNvCxnSpPr>
          <p:nvPr/>
        </p:nvCxnSpPr>
        <p:spPr>
          <a:xfrm flipV="1">
            <a:off x="641061" y="4344945"/>
            <a:ext cx="527239" cy="687928"/>
          </a:xfrm>
          <a:prstGeom prst="straightConnector1">
            <a:avLst/>
          </a:prstGeom>
          <a:ln w="25400">
            <a:solidFill>
              <a:srgbClr val="C00000"/>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9C23B72F-CB52-420F-AC70-29DF5ED2F5C8}"/>
              </a:ext>
            </a:extLst>
          </p:cNvPr>
          <p:cNvSpPr>
            <a:spLocks noGrp="1"/>
          </p:cNvSpPr>
          <p:nvPr>
            <p:ph type="sldNum" sz="quarter" idx="12"/>
          </p:nvPr>
        </p:nvSpPr>
        <p:spPr/>
        <p:txBody>
          <a:bodyPr/>
          <a:lstStyle/>
          <a:p>
            <a:fld id="{4E3495D0-1C20-4D5C-AE9D-42F7DC54160D}" type="slidenum">
              <a:rPr lang="en-US" smtClean="0"/>
              <a:t>41</a:t>
            </a:fld>
            <a:endParaRPr lang="en-US"/>
          </a:p>
        </p:txBody>
      </p:sp>
    </p:spTree>
    <p:extLst>
      <p:ext uri="{BB962C8B-B14F-4D97-AF65-F5344CB8AC3E}">
        <p14:creationId xmlns:p14="http://schemas.microsoft.com/office/powerpoint/2010/main" val="2522702379"/>
      </p:ext>
    </p:extLst>
  </p:cSld>
  <p:clrMapOvr>
    <a:masterClrMapping/>
  </p:clrMapOvr>
  <mc:AlternateContent xmlns:mc="http://schemas.openxmlformats.org/markup-compatibility/2006" xmlns:p14="http://schemas.microsoft.com/office/powerpoint/2010/main">
    <mc:Choice Requires="p14">
      <p:transition spd="slow" p14:dur="2000" advTm="33042"/>
    </mc:Choice>
    <mc:Fallback xmlns="">
      <p:transition spd="slow" advTm="3304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57D71B-DCE3-4762-B0C8-FA28F2702FAA}"/>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F0A7B66C-A7F2-4D9E-9479-5A4E4B6E71D8}"/>
              </a:ext>
            </a:extLst>
          </p:cNvPr>
          <p:cNvSpPr>
            <a:spLocks noGrp="1"/>
          </p:cNvSpPr>
          <p:nvPr>
            <p:ph type="ftr" sz="quarter" idx="11"/>
          </p:nvPr>
        </p:nvSpPr>
        <p:spPr/>
        <p:txBody>
          <a:bodyPr/>
          <a:lstStyle/>
          <a:p>
            <a:r>
              <a:rPr lang="en-US"/>
              <a:t>IISER Bhopal</a:t>
            </a:r>
            <a:endParaRPr lang="en-US" dirty="0"/>
          </a:p>
        </p:txBody>
      </p:sp>
      <p:sp>
        <p:nvSpPr>
          <p:cNvPr id="7" name="Content Placeholder 2">
            <a:extLst>
              <a:ext uri="{FF2B5EF4-FFF2-40B4-BE49-F238E27FC236}">
                <a16:creationId xmlns:a16="http://schemas.microsoft.com/office/drawing/2014/main" id="{285C1D6D-FED3-45C7-9BB9-715216C2AC97}"/>
              </a:ext>
            </a:extLst>
          </p:cNvPr>
          <p:cNvSpPr txBox="1">
            <a:spLocks/>
          </p:cNvSpPr>
          <p:nvPr/>
        </p:nvSpPr>
        <p:spPr>
          <a:xfrm>
            <a:off x="1084508" y="2657930"/>
            <a:ext cx="6705600" cy="1316755"/>
          </a:xfrm>
          <a:prstGeom prst="rect">
            <a:avLst/>
          </a:prstGeom>
          <a:solidFill>
            <a:schemeClr val="bg1"/>
          </a:solid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8800" dirty="0">
                <a:latin typeface="Bookman Old Style" panose="02050604050505020204" pitchFamily="18" charset="0"/>
                <a:ea typeface="Times New Roman" panose="02020603050405020304" pitchFamily="18" charset="0"/>
                <a:cs typeface="Times New Roman" panose="02020603050405020304" pitchFamily="18" charset="0"/>
              </a:rPr>
              <a:t>Thank you</a:t>
            </a:r>
          </a:p>
          <a:p>
            <a:pPr marL="0" indent="0" algn="ctr">
              <a:buNone/>
            </a:pPr>
            <a:endParaRPr lang="en-US" sz="4000" dirty="0"/>
          </a:p>
        </p:txBody>
      </p:sp>
      <p:sp>
        <p:nvSpPr>
          <p:cNvPr id="2" name="Slide Number Placeholder 1">
            <a:extLst>
              <a:ext uri="{FF2B5EF4-FFF2-40B4-BE49-F238E27FC236}">
                <a16:creationId xmlns:a16="http://schemas.microsoft.com/office/drawing/2014/main" id="{348B7B0C-C921-4CB2-A39C-8D97055ED9D1}"/>
              </a:ext>
            </a:extLst>
          </p:cNvPr>
          <p:cNvSpPr>
            <a:spLocks noGrp="1"/>
          </p:cNvSpPr>
          <p:nvPr>
            <p:ph type="sldNum" sz="quarter" idx="12"/>
          </p:nvPr>
        </p:nvSpPr>
        <p:spPr/>
        <p:txBody>
          <a:bodyPr/>
          <a:lstStyle/>
          <a:p>
            <a:fld id="{4E3495D0-1C20-4D5C-AE9D-42F7DC54160D}" type="slidenum">
              <a:rPr lang="en-US" smtClean="0"/>
              <a:t>42</a:t>
            </a:fld>
            <a:endParaRPr lang="en-US"/>
          </a:p>
        </p:txBody>
      </p:sp>
    </p:spTree>
    <p:extLst>
      <p:ext uri="{BB962C8B-B14F-4D97-AF65-F5344CB8AC3E}">
        <p14:creationId xmlns:p14="http://schemas.microsoft.com/office/powerpoint/2010/main" val="3659491782"/>
      </p:ext>
    </p:extLst>
  </p:cSld>
  <p:clrMapOvr>
    <a:masterClrMapping/>
  </p:clrMapOvr>
  <mc:AlternateContent xmlns:mc="http://schemas.openxmlformats.org/markup-compatibility/2006" xmlns:p14="http://schemas.microsoft.com/office/powerpoint/2010/main">
    <mc:Choice Requires="p14">
      <p:transition spd="slow" p14:dur="2000" advTm="577"/>
    </mc:Choice>
    <mc:Fallback xmlns="">
      <p:transition spd="slow" advTm="57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A9CB2-194C-42A3-95FC-E77188163BCA}"/>
              </a:ext>
            </a:extLst>
          </p:cNvPr>
          <p:cNvSpPr>
            <a:spLocks noGrp="1"/>
          </p:cNvSpPr>
          <p:nvPr>
            <p:ph type="title"/>
          </p:nvPr>
        </p:nvSpPr>
        <p:spPr/>
        <p:txBody>
          <a:bodyPr/>
          <a:lstStyle/>
          <a:p>
            <a:r>
              <a:rPr lang="en-US" dirty="0"/>
              <a:t>I have done</a:t>
            </a:r>
          </a:p>
        </p:txBody>
      </p:sp>
      <p:sp>
        <p:nvSpPr>
          <p:cNvPr id="3" name="Content Placeholder 2">
            <a:extLst>
              <a:ext uri="{FF2B5EF4-FFF2-40B4-BE49-F238E27FC236}">
                <a16:creationId xmlns:a16="http://schemas.microsoft.com/office/drawing/2014/main" id="{3B3A4ADB-87D1-4901-B8F0-445D14D2B54B}"/>
              </a:ext>
            </a:extLst>
          </p:cNvPr>
          <p:cNvSpPr>
            <a:spLocks noGrp="1"/>
          </p:cNvSpPr>
          <p:nvPr>
            <p:ph idx="1"/>
          </p:nvPr>
        </p:nvSpPr>
        <p:spPr/>
        <p:txBody>
          <a:bodyPr>
            <a:noAutofit/>
          </a:bodyPr>
          <a:lstStyle/>
          <a:p>
            <a:r>
              <a:rPr lang="en-US" sz="2000" dirty="0"/>
              <a:t>Wafer cleaning, cutting and trimming</a:t>
            </a:r>
          </a:p>
          <a:p>
            <a:r>
              <a:rPr lang="en-US" sz="2000" dirty="0"/>
              <a:t>Spin coating (achieved 100 nm thickness)</a:t>
            </a:r>
          </a:p>
          <a:p>
            <a:r>
              <a:rPr lang="en-US" sz="2000" dirty="0"/>
              <a:t>Measured the sample thickness in SEM </a:t>
            </a:r>
          </a:p>
          <a:p>
            <a:r>
              <a:rPr lang="en-US" sz="2000" dirty="0"/>
              <a:t>Electron beam lithography</a:t>
            </a:r>
          </a:p>
          <a:p>
            <a:r>
              <a:rPr lang="en-US" sz="2000" dirty="0"/>
              <a:t>Imaging in SEM and TEM</a:t>
            </a:r>
          </a:p>
          <a:p>
            <a:r>
              <a:rPr lang="en-US" sz="2000" dirty="0"/>
              <a:t>EDX</a:t>
            </a:r>
          </a:p>
          <a:p>
            <a:r>
              <a:rPr lang="en-US" sz="2000" dirty="0"/>
              <a:t>Magnetize sample by using Electromagnet</a:t>
            </a:r>
          </a:p>
          <a:p>
            <a:r>
              <a:rPr lang="en-US" sz="2000" b="0" i="0" u="none" strike="noStrike" dirty="0">
                <a:solidFill>
                  <a:srgbClr val="000000"/>
                </a:solidFill>
                <a:effectLst/>
              </a:rPr>
              <a:t>Vibrating sample magnetometer (VSM)</a:t>
            </a:r>
          </a:p>
          <a:p>
            <a:r>
              <a:rPr lang="en-IN" sz="2000" dirty="0"/>
              <a:t>Ferromagnetic resonance on hard disc sample</a:t>
            </a:r>
            <a:endParaRPr lang="en-US" sz="2000" dirty="0"/>
          </a:p>
          <a:p>
            <a:r>
              <a:rPr lang="en-US" sz="2000" dirty="0"/>
              <a:t>Anneal the sample at high temperature</a:t>
            </a:r>
          </a:p>
          <a:p>
            <a:r>
              <a:rPr lang="en-US" sz="2000" dirty="0"/>
              <a:t>Measure electrical characteristics by using probe station</a:t>
            </a:r>
          </a:p>
          <a:p>
            <a:r>
              <a:rPr lang="en-US" sz="2000" dirty="0"/>
              <a:t>Making waveguide for ST-FRM setup</a:t>
            </a:r>
          </a:p>
          <a:p>
            <a:r>
              <a:rPr lang="en-US" sz="2000" dirty="0"/>
              <a:t>Generate signal from signal generator and record waveforms on spectrum analyzer.</a:t>
            </a:r>
          </a:p>
          <a:p>
            <a:endParaRPr lang="en-US" sz="2000" dirty="0"/>
          </a:p>
          <a:p>
            <a:endParaRPr lang="en-US" sz="2000" dirty="0"/>
          </a:p>
          <a:p>
            <a:endParaRPr lang="en-US" sz="2000" dirty="0"/>
          </a:p>
          <a:p>
            <a:pPr marL="0" indent="0">
              <a:buNone/>
            </a:pPr>
            <a:r>
              <a:rPr lang="en-US" sz="2000" dirty="0"/>
              <a:t>  </a:t>
            </a:r>
          </a:p>
        </p:txBody>
      </p:sp>
      <p:sp>
        <p:nvSpPr>
          <p:cNvPr id="4" name="Date Placeholder 3">
            <a:extLst>
              <a:ext uri="{FF2B5EF4-FFF2-40B4-BE49-F238E27FC236}">
                <a16:creationId xmlns:a16="http://schemas.microsoft.com/office/drawing/2014/main" id="{58096404-CC6B-478E-A0DB-FC5BCF8F3C60}"/>
              </a:ext>
            </a:extLst>
          </p:cNvPr>
          <p:cNvSpPr>
            <a:spLocks noGrp="1"/>
          </p:cNvSpPr>
          <p:nvPr>
            <p:ph type="dt" sz="half" idx="10"/>
          </p:nvPr>
        </p:nvSpPr>
        <p:spPr/>
        <p:txBody>
          <a:bodyPr/>
          <a:lstStyle/>
          <a:p>
            <a:r>
              <a:rPr lang="en-US"/>
              <a:t>Priyesh Kumar</a:t>
            </a:r>
            <a:endParaRPr lang="en-IN" dirty="0"/>
          </a:p>
        </p:txBody>
      </p:sp>
      <p:sp>
        <p:nvSpPr>
          <p:cNvPr id="5" name="Footer Placeholder 4">
            <a:extLst>
              <a:ext uri="{FF2B5EF4-FFF2-40B4-BE49-F238E27FC236}">
                <a16:creationId xmlns:a16="http://schemas.microsoft.com/office/drawing/2014/main" id="{08BFFABF-CA66-4C5E-8A85-AAE2ACCF3D89}"/>
              </a:ext>
            </a:extLst>
          </p:cNvPr>
          <p:cNvSpPr>
            <a:spLocks noGrp="1"/>
          </p:cNvSpPr>
          <p:nvPr>
            <p:ph type="ftr" sz="quarter" idx="11"/>
          </p:nvPr>
        </p:nvSpPr>
        <p:spPr/>
        <p:txBody>
          <a:bodyPr/>
          <a:lstStyle/>
          <a:p>
            <a:r>
              <a:rPr lang="en-IN"/>
              <a:t>IISER Bhopal</a:t>
            </a:r>
            <a:endParaRPr lang="en-IN" dirty="0"/>
          </a:p>
        </p:txBody>
      </p:sp>
      <p:sp>
        <p:nvSpPr>
          <p:cNvPr id="7" name="Slide Number Placeholder 6">
            <a:extLst>
              <a:ext uri="{FF2B5EF4-FFF2-40B4-BE49-F238E27FC236}">
                <a16:creationId xmlns:a16="http://schemas.microsoft.com/office/drawing/2014/main" id="{BBC8F42D-482A-443F-AEA5-BF334E109D9A}"/>
              </a:ext>
            </a:extLst>
          </p:cNvPr>
          <p:cNvSpPr>
            <a:spLocks noGrp="1"/>
          </p:cNvSpPr>
          <p:nvPr>
            <p:ph type="sldNum" sz="quarter" idx="12"/>
          </p:nvPr>
        </p:nvSpPr>
        <p:spPr/>
        <p:txBody>
          <a:bodyPr/>
          <a:lstStyle/>
          <a:p>
            <a:fld id="{4E3495D0-1C20-4D5C-AE9D-42F7DC54160D}" type="slidenum">
              <a:rPr lang="en-US" smtClean="0"/>
              <a:t>43</a:t>
            </a:fld>
            <a:endParaRPr lang="en-US"/>
          </a:p>
        </p:txBody>
      </p:sp>
    </p:spTree>
    <p:extLst>
      <p:ext uri="{BB962C8B-B14F-4D97-AF65-F5344CB8AC3E}">
        <p14:creationId xmlns:p14="http://schemas.microsoft.com/office/powerpoint/2010/main" val="1041292504"/>
      </p:ext>
    </p:extLst>
  </p:cSld>
  <p:clrMapOvr>
    <a:masterClrMapping/>
  </p:clrMapOvr>
  <mc:AlternateContent xmlns:mc="http://schemas.openxmlformats.org/markup-compatibility/2006" xmlns:p14="http://schemas.microsoft.com/office/powerpoint/2010/main">
    <mc:Choice Requires="p14">
      <p:transition spd="slow" p14:dur="2000" advTm="1521"/>
    </mc:Choice>
    <mc:Fallback xmlns="">
      <p:transition spd="slow" advTm="152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E0D78-37F7-43C5-9A42-6A245BB86A37}"/>
              </a:ext>
            </a:extLst>
          </p:cNvPr>
          <p:cNvSpPr>
            <a:spLocks noGrp="1"/>
          </p:cNvSpPr>
          <p:nvPr>
            <p:ph type="title"/>
          </p:nvPr>
        </p:nvSpPr>
        <p:spPr/>
        <p:txBody>
          <a:bodyPr/>
          <a:lstStyle/>
          <a:p>
            <a:r>
              <a:rPr lang="en-IN" dirty="0"/>
              <a:t>LL and LLG</a:t>
            </a:r>
          </a:p>
        </p:txBody>
      </p:sp>
      <p:pic>
        <p:nvPicPr>
          <p:cNvPr id="8" name="Content Placeholder 7">
            <a:extLst>
              <a:ext uri="{FF2B5EF4-FFF2-40B4-BE49-F238E27FC236}">
                <a16:creationId xmlns:a16="http://schemas.microsoft.com/office/drawing/2014/main" id="{F0B8F94D-9D01-44A7-86F0-BF1C6C836A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50" y="1002456"/>
            <a:ext cx="8870950" cy="5465864"/>
          </a:xfrm>
        </p:spPr>
      </p:pic>
      <p:sp>
        <p:nvSpPr>
          <p:cNvPr id="4" name="Date Placeholder 3">
            <a:extLst>
              <a:ext uri="{FF2B5EF4-FFF2-40B4-BE49-F238E27FC236}">
                <a16:creationId xmlns:a16="http://schemas.microsoft.com/office/drawing/2014/main" id="{63E669F2-01D7-4D1C-AB55-A372ACEC86AD}"/>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AEE55FC7-A031-403E-8D08-5487843F724D}"/>
              </a:ext>
            </a:extLst>
          </p:cNvPr>
          <p:cNvSpPr>
            <a:spLocks noGrp="1"/>
          </p:cNvSpPr>
          <p:nvPr>
            <p:ph type="ftr" sz="quarter" idx="11"/>
          </p:nvPr>
        </p:nvSpPr>
        <p:spPr/>
        <p:txBody>
          <a:bodyPr/>
          <a:lstStyle/>
          <a:p>
            <a:r>
              <a:rPr lang="en-US"/>
              <a:t>IISER Bhopal</a:t>
            </a:r>
            <a:endParaRPr lang="en-US" dirty="0"/>
          </a:p>
        </p:txBody>
      </p:sp>
      <p:sp>
        <p:nvSpPr>
          <p:cNvPr id="3" name="Slide Number Placeholder 2">
            <a:extLst>
              <a:ext uri="{FF2B5EF4-FFF2-40B4-BE49-F238E27FC236}">
                <a16:creationId xmlns:a16="http://schemas.microsoft.com/office/drawing/2014/main" id="{B6B6A318-523A-46C3-8C7E-922A3C2A226D}"/>
              </a:ext>
            </a:extLst>
          </p:cNvPr>
          <p:cNvSpPr>
            <a:spLocks noGrp="1"/>
          </p:cNvSpPr>
          <p:nvPr>
            <p:ph type="sldNum" sz="quarter" idx="12"/>
          </p:nvPr>
        </p:nvSpPr>
        <p:spPr/>
        <p:txBody>
          <a:bodyPr/>
          <a:lstStyle/>
          <a:p>
            <a:fld id="{4E3495D0-1C20-4D5C-AE9D-42F7DC54160D}" type="slidenum">
              <a:rPr lang="en-US" smtClean="0"/>
              <a:t>44</a:t>
            </a:fld>
            <a:endParaRPr lang="en-US"/>
          </a:p>
        </p:txBody>
      </p:sp>
    </p:spTree>
    <p:extLst>
      <p:ext uri="{BB962C8B-B14F-4D97-AF65-F5344CB8AC3E}">
        <p14:creationId xmlns:p14="http://schemas.microsoft.com/office/powerpoint/2010/main" val="877419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DCBCE-C666-4356-BE29-69029824EDDF}"/>
              </a:ext>
            </a:extLst>
          </p:cNvPr>
          <p:cNvSpPr>
            <a:spLocks noGrp="1"/>
          </p:cNvSpPr>
          <p:nvPr>
            <p:ph type="title"/>
          </p:nvPr>
        </p:nvSpPr>
        <p:spPr/>
        <p:txBody>
          <a:bodyPr/>
          <a:lstStyle/>
          <a:p>
            <a:r>
              <a:rPr lang="en-IN" dirty="0"/>
              <a:t>FMR</a:t>
            </a:r>
          </a:p>
        </p:txBody>
      </p:sp>
      <p:sp>
        <p:nvSpPr>
          <p:cNvPr id="4" name="Date Placeholder 3">
            <a:extLst>
              <a:ext uri="{FF2B5EF4-FFF2-40B4-BE49-F238E27FC236}">
                <a16:creationId xmlns:a16="http://schemas.microsoft.com/office/drawing/2014/main" id="{922F983E-1ACB-497B-A413-4FB0B177D867}"/>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4A37AA78-AB6C-49E9-8FC7-80F20DAB1715}"/>
              </a:ext>
            </a:extLst>
          </p:cNvPr>
          <p:cNvSpPr>
            <a:spLocks noGrp="1"/>
          </p:cNvSpPr>
          <p:nvPr>
            <p:ph type="ftr" sz="quarter" idx="11"/>
          </p:nvPr>
        </p:nvSpPr>
        <p:spPr/>
        <p:txBody>
          <a:bodyPr/>
          <a:lstStyle/>
          <a:p>
            <a:r>
              <a:rPr lang="en-US"/>
              <a:t>IISER Bhopal</a:t>
            </a:r>
            <a:endParaRPr lang="en-US" dirty="0"/>
          </a:p>
        </p:txBody>
      </p:sp>
      <p:pic>
        <p:nvPicPr>
          <p:cNvPr id="7" name="Picture 6">
            <a:extLst>
              <a:ext uri="{FF2B5EF4-FFF2-40B4-BE49-F238E27FC236}">
                <a16:creationId xmlns:a16="http://schemas.microsoft.com/office/drawing/2014/main" id="{4C2BF1DF-1950-4994-A1E0-779084EA0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94" y="689608"/>
            <a:ext cx="8870212" cy="5689220"/>
          </a:xfrm>
          <a:prstGeom prst="rect">
            <a:avLst/>
          </a:prstGeom>
        </p:spPr>
      </p:pic>
      <p:sp>
        <p:nvSpPr>
          <p:cNvPr id="8" name="Slide Number Placeholder 7">
            <a:extLst>
              <a:ext uri="{FF2B5EF4-FFF2-40B4-BE49-F238E27FC236}">
                <a16:creationId xmlns:a16="http://schemas.microsoft.com/office/drawing/2014/main" id="{0872017A-F737-4A1D-AC07-12C32B0C33DA}"/>
              </a:ext>
            </a:extLst>
          </p:cNvPr>
          <p:cNvSpPr>
            <a:spLocks noGrp="1"/>
          </p:cNvSpPr>
          <p:nvPr>
            <p:ph type="sldNum" sz="quarter" idx="12"/>
          </p:nvPr>
        </p:nvSpPr>
        <p:spPr/>
        <p:txBody>
          <a:bodyPr/>
          <a:lstStyle/>
          <a:p>
            <a:fld id="{4E3495D0-1C20-4D5C-AE9D-42F7DC54160D}" type="slidenum">
              <a:rPr lang="en-US" smtClean="0"/>
              <a:t>45</a:t>
            </a:fld>
            <a:endParaRPr lang="en-US"/>
          </a:p>
        </p:txBody>
      </p:sp>
    </p:spTree>
    <p:extLst>
      <p:ext uri="{BB962C8B-B14F-4D97-AF65-F5344CB8AC3E}">
        <p14:creationId xmlns:p14="http://schemas.microsoft.com/office/powerpoint/2010/main" val="2301668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B6C72-6D68-46E0-87F7-76523D90B2F5}"/>
              </a:ext>
            </a:extLst>
          </p:cNvPr>
          <p:cNvSpPr>
            <a:spLocks noGrp="1"/>
          </p:cNvSpPr>
          <p:nvPr>
            <p:ph type="title"/>
          </p:nvPr>
        </p:nvSpPr>
        <p:spPr/>
        <p:txBody>
          <a:bodyPr/>
          <a:lstStyle/>
          <a:p>
            <a:r>
              <a:rPr lang="en-IN" dirty="0"/>
              <a:t>FMR</a:t>
            </a:r>
          </a:p>
        </p:txBody>
      </p:sp>
      <p:sp>
        <p:nvSpPr>
          <p:cNvPr id="4" name="Date Placeholder 3">
            <a:extLst>
              <a:ext uri="{FF2B5EF4-FFF2-40B4-BE49-F238E27FC236}">
                <a16:creationId xmlns:a16="http://schemas.microsoft.com/office/drawing/2014/main" id="{F82941F5-9F61-4BFC-941C-34028BD1227B}"/>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9BF74D61-D246-404B-98B2-767E32AB3339}"/>
              </a:ext>
            </a:extLst>
          </p:cNvPr>
          <p:cNvSpPr>
            <a:spLocks noGrp="1"/>
          </p:cNvSpPr>
          <p:nvPr>
            <p:ph type="ftr" sz="quarter" idx="11"/>
          </p:nvPr>
        </p:nvSpPr>
        <p:spPr/>
        <p:txBody>
          <a:bodyPr/>
          <a:lstStyle/>
          <a:p>
            <a:r>
              <a:rPr lang="en-US"/>
              <a:t>IISER Bhopal</a:t>
            </a:r>
            <a:endParaRPr lang="en-US" dirty="0"/>
          </a:p>
        </p:txBody>
      </p:sp>
      <p:pic>
        <p:nvPicPr>
          <p:cNvPr id="7" name="Content Placeholder 6">
            <a:extLst>
              <a:ext uri="{FF2B5EF4-FFF2-40B4-BE49-F238E27FC236}">
                <a16:creationId xmlns:a16="http://schemas.microsoft.com/office/drawing/2014/main" id="{88D62F31-32A0-414F-9C7C-5970B910BB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643" y="979488"/>
            <a:ext cx="8627164" cy="5511800"/>
          </a:xfrm>
          <a:prstGeom prst="rect">
            <a:avLst/>
          </a:prstGeom>
        </p:spPr>
      </p:pic>
      <p:sp>
        <p:nvSpPr>
          <p:cNvPr id="8" name="Slide Number Placeholder 7">
            <a:extLst>
              <a:ext uri="{FF2B5EF4-FFF2-40B4-BE49-F238E27FC236}">
                <a16:creationId xmlns:a16="http://schemas.microsoft.com/office/drawing/2014/main" id="{733EF682-1157-4056-9E69-E1E660D3DB73}"/>
              </a:ext>
            </a:extLst>
          </p:cNvPr>
          <p:cNvSpPr>
            <a:spLocks noGrp="1"/>
          </p:cNvSpPr>
          <p:nvPr>
            <p:ph type="sldNum" sz="quarter" idx="12"/>
          </p:nvPr>
        </p:nvSpPr>
        <p:spPr/>
        <p:txBody>
          <a:bodyPr/>
          <a:lstStyle/>
          <a:p>
            <a:fld id="{4E3495D0-1C20-4D5C-AE9D-42F7DC54160D}" type="slidenum">
              <a:rPr lang="en-US" smtClean="0"/>
              <a:t>46</a:t>
            </a:fld>
            <a:endParaRPr lang="en-US"/>
          </a:p>
        </p:txBody>
      </p:sp>
    </p:spTree>
    <p:extLst>
      <p:ext uri="{BB962C8B-B14F-4D97-AF65-F5344CB8AC3E}">
        <p14:creationId xmlns:p14="http://schemas.microsoft.com/office/powerpoint/2010/main" val="3021240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C7DE-EFBA-46ED-858D-4AC1F32F40A8}"/>
              </a:ext>
            </a:extLst>
          </p:cNvPr>
          <p:cNvSpPr>
            <a:spLocks noGrp="1"/>
          </p:cNvSpPr>
          <p:nvPr>
            <p:ph type="title"/>
          </p:nvPr>
        </p:nvSpPr>
        <p:spPr/>
        <p:txBody>
          <a:bodyPr/>
          <a:lstStyle/>
          <a:p>
            <a:r>
              <a:rPr lang="en-IN" dirty="0"/>
              <a:t>FMR</a:t>
            </a:r>
          </a:p>
        </p:txBody>
      </p:sp>
      <p:sp>
        <p:nvSpPr>
          <p:cNvPr id="4" name="Date Placeholder 3">
            <a:extLst>
              <a:ext uri="{FF2B5EF4-FFF2-40B4-BE49-F238E27FC236}">
                <a16:creationId xmlns:a16="http://schemas.microsoft.com/office/drawing/2014/main" id="{748E4256-8A5C-4CEC-A2C0-6F463CC9F317}"/>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00054578-AD0B-4C55-9241-52F2B627249B}"/>
              </a:ext>
            </a:extLst>
          </p:cNvPr>
          <p:cNvSpPr>
            <a:spLocks noGrp="1"/>
          </p:cNvSpPr>
          <p:nvPr>
            <p:ph type="ftr" sz="quarter" idx="11"/>
          </p:nvPr>
        </p:nvSpPr>
        <p:spPr/>
        <p:txBody>
          <a:bodyPr/>
          <a:lstStyle/>
          <a:p>
            <a:r>
              <a:rPr lang="en-US"/>
              <a:t>IISER Bhopal</a:t>
            </a:r>
            <a:endParaRPr lang="en-US" dirty="0"/>
          </a:p>
        </p:txBody>
      </p:sp>
      <p:pic>
        <p:nvPicPr>
          <p:cNvPr id="7" name="Content Placeholder 6">
            <a:extLst>
              <a:ext uri="{FF2B5EF4-FFF2-40B4-BE49-F238E27FC236}">
                <a16:creationId xmlns:a16="http://schemas.microsoft.com/office/drawing/2014/main" id="{38E4C3B4-AEB1-4E35-BFAC-162A860E3A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065" y="979488"/>
            <a:ext cx="8502319" cy="5511800"/>
          </a:xfrm>
          <a:prstGeom prst="rect">
            <a:avLst/>
          </a:prstGeom>
        </p:spPr>
      </p:pic>
      <p:sp>
        <p:nvSpPr>
          <p:cNvPr id="8" name="Slide Number Placeholder 7">
            <a:extLst>
              <a:ext uri="{FF2B5EF4-FFF2-40B4-BE49-F238E27FC236}">
                <a16:creationId xmlns:a16="http://schemas.microsoft.com/office/drawing/2014/main" id="{1CD56454-1B79-4879-BE2E-57DA88FA455F}"/>
              </a:ext>
            </a:extLst>
          </p:cNvPr>
          <p:cNvSpPr>
            <a:spLocks noGrp="1"/>
          </p:cNvSpPr>
          <p:nvPr>
            <p:ph type="sldNum" sz="quarter" idx="12"/>
          </p:nvPr>
        </p:nvSpPr>
        <p:spPr/>
        <p:txBody>
          <a:bodyPr/>
          <a:lstStyle/>
          <a:p>
            <a:fld id="{4E3495D0-1C20-4D5C-AE9D-42F7DC54160D}" type="slidenum">
              <a:rPr lang="en-US" smtClean="0"/>
              <a:t>47</a:t>
            </a:fld>
            <a:endParaRPr lang="en-US"/>
          </a:p>
        </p:txBody>
      </p:sp>
    </p:spTree>
    <p:extLst>
      <p:ext uri="{BB962C8B-B14F-4D97-AF65-F5344CB8AC3E}">
        <p14:creationId xmlns:p14="http://schemas.microsoft.com/office/powerpoint/2010/main" val="1268160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BA7A-0BFA-446C-AB4D-9DE671C36C20}"/>
              </a:ext>
            </a:extLst>
          </p:cNvPr>
          <p:cNvSpPr>
            <a:spLocks noGrp="1"/>
          </p:cNvSpPr>
          <p:nvPr>
            <p:ph type="title"/>
          </p:nvPr>
        </p:nvSpPr>
        <p:spPr/>
        <p:txBody>
          <a:bodyPr/>
          <a:lstStyle/>
          <a:p>
            <a:r>
              <a:rPr lang="en-IN" dirty="0"/>
              <a:t>FMR</a:t>
            </a:r>
          </a:p>
        </p:txBody>
      </p:sp>
      <p:sp>
        <p:nvSpPr>
          <p:cNvPr id="4" name="Date Placeholder 3">
            <a:extLst>
              <a:ext uri="{FF2B5EF4-FFF2-40B4-BE49-F238E27FC236}">
                <a16:creationId xmlns:a16="http://schemas.microsoft.com/office/drawing/2014/main" id="{98CBBE89-A54B-4710-ADA0-80CF3D4F2E84}"/>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38C0F144-A274-411D-A210-26A8243ED5AE}"/>
              </a:ext>
            </a:extLst>
          </p:cNvPr>
          <p:cNvSpPr>
            <a:spLocks noGrp="1"/>
          </p:cNvSpPr>
          <p:nvPr>
            <p:ph type="ftr" sz="quarter" idx="11"/>
          </p:nvPr>
        </p:nvSpPr>
        <p:spPr/>
        <p:txBody>
          <a:bodyPr/>
          <a:lstStyle/>
          <a:p>
            <a:r>
              <a:rPr lang="en-US"/>
              <a:t>IISER Bhopal</a:t>
            </a:r>
            <a:endParaRPr lang="en-US" dirty="0"/>
          </a:p>
        </p:txBody>
      </p:sp>
      <p:pic>
        <p:nvPicPr>
          <p:cNvPr id="7" name="Content Placeholder 6">
            <a:extLst>
              <a:ext uri="{FF2B5EF4-FFF2-40B4-BE49-F238E27FC236}">
                <a16:creationId xmlns:a16="http://schemas.microsoft.com/office/drawing/2014/main" id="{9E2BD06C-9EF5-454E-AB2D-7F297E3EC4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238" y="979488"/>
            <a:ext cx="8535973" cy="5511800"/>
          </a:xfrm>
          <a:prstGeom prst="rect">
            <a:avLst/>
          </a:prstGeom>
        </p:spPr>
      </p:pic>
      <p:sp>
        <p:nvSpPr>
          <p:cNvPr id="8" name="Slide Number Placeholder 7">
            <a:extLst>
              <a:ext uri="{FF2B5EF4-FFF2-40B4-BE49-F238E27FC236}">
                <a16:creationId xmlns:a16="http://schemas.microsoft.com/office/drawing/2014/main" id="{E4D66A15-AEF3-418E-8A87-691096164F3C}"/>
              </a:ext>
            </a:extLst>
          </p:cNvPr>
          <p:cNvSpPr>
            <a:spLocks noGrp="1"/>
          </p:cNvSpPr>
          <p:nvPr>
            <p:ph type="sldNum" sz="quarter" idx="12"/>
          </p:nvPr>
        </p:nvSpPr>
        <p:spPr/>
        <p:txBody>
          <a:bodyPr/>
          <a:lstStyle/>
          <a:p>
            <a:fld id="{4E3495D0-1C20-4D5C-AE9D-42F7DC54160D}" type="slidenum">
              <a:rPr lang="en-US" smtClean="0"/>
              <a:t>48</a:t>
            </a:fld>
            <a:endParaRPr lang="en-US"/>
          </a:p>
        </p:txBody>
      </p:sp>
    </p:spTree>
    <p:extLst>
      <p:ext uri="{BB962C8B-B14F-4D97-AF65-F5344CB8AC3E}">
        <p14:creationId xmlns:p14="http://schemas.microsoft.com/office/powerpoint/2010/main" val="20118810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C5FE-C679-413E-97BE-1038CEE38C80}"/>
              </a:ext>
            </a:extLst>
          </p:cNvPr>
          <p:cNvSpPr>
            <a:spLocks noGrp="1"/>
          </p:cNvSpPr>
          <p:nvPr>
            <p:ph type="title"/>
          </p:nvPr>
        </p:nvSpPr>
        <p:spPr/>
        <p:txBody>
          <a:bodyPr/>
          <a:lstStyle/>
          <a:p>
            <a:r>
              <a:rPr lang="en-IN" dirty="0"/>
              <a:t>FMR</a:t>
            </a:r>
          </a:p>
        </p:txBody>
      </p:sp>
      <p:sp>
        <p:nvSpPr>
          <p:cNvPr id="4" name="Date Placeholder 3">
            <a:extLst>
              <a:ext uri="{FF2B5EF4-FFF2-40B4-BE49-F238E27FC236}">
                <a16:creationId xmlns:a16="http://schemas.microsoft.com/office/drawing/2014/main" id="{F2FBFCEF-1ABA-4302-953A-CC535063FBDB}"/>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EBAEA560-2260-4619-8040-C924EC93F4C3}"/>
              </a:ext>
            </a:extLst>
          </p:cNvPr>
          <p:cNvSpPr>
            <a:spLocks noGrp="1"/>
          </p:cNvSpPr>
          <p:nvPr>
            <p:ph type="ftr" sz="quarter" idx="11"/>
          </p:nvPr>
        </p:nvSpPr>
        <p:spPr/>
        <p:txBody>
          <a:bodyPr/>
          <a:lstStyle/>
          <a:p>
            <a:r>
              <a:rPr lang="en-US"/>
              <a:t>IISER Bhopal</a:t>
            </a:r>
            <a:endParaRPr lang="en-US" dirty="0"/>
          </a:p>
        </p:txBody>
      </p:sp>
      <p:pic>
        <p:nvPicPr>
          <p:cNvPr id="7" name="Content Placeholder 6">
            <a:extLst>
              <a:ext uri="{FF2B5EF4-FFF2-40B4-BE49-F238E27FC236}">
                <a16:creationId xmlns:a16="http://schemas.microsoft.com/office/drawing/2014/main" id="{6D332AC4-77C7-451B-A11F-CA9564CAA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74" y="979488"/>
            <a:ext cx="8646101" cy="5511800"/>
          </a:xfrm>
          <a:prstGeom prst="rect">
            <a:avLst/>
          </a:prstGeom>
        </p:spPr>
      </p:pic>
      <p:sp>
        <p:nvSpPr>
          <p:cNvPr id="8" name="Slide Number Placeholder 7">
            <a:extLst>
              <a:ext uri="{FF2B5EF4-FFF2-40B4-BE49-F238E27FC236}">
                <a16:creationId xmlns:a16="http://schemas.microsoft.com/office/drawing/2014/main" id="{4332A99F-9FFB-4BD4-BE95-A8D390DB1666}"/>
              </a:ext>
            </a:extLst>
          </p:cNvPr>
          <p:cNvSpPr>
            <a:spLocks noGrp="1"/>
          </p:cNvSpPr>
          <p:nvPr>
            <p:ph type="sldNum" sz="quarter" idx="12"/>
          </p:nvPr>
        </p:nvSpPr>
        <p:spPr/>
        <p:txBody>
          <a:bodyPr/>
          <a:lstStyle/>
          <a:p>
            <a:fld id="{4E3495D0-1C20-4D5C-AE9D-42F7DC54160D}" type="slidenum">
              <a:rPr lang="en-US" smtClean="0"/>
              <a:t>49</a:t>
            </a:fld>
            <a:endParaRPr lang="en-US"/>
          </a:p>
        </p:txBody>
      </p:sp>
    </p:spTree>
    <p:extLst>
      <p:ext uri="{BB962C8B-B14F-4D97-AF65-F5344CB8AC3E}">
        <p14:creationId xmlns:p14="http://schemas.microsoft.com/office/powerpoint/2010/main" val="114672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57CE-67B4-45B2-8360-93F6DA83920B}"/>
              </a:ext>
            </a:extLst>
          </p:cNvPr>
          <p:cNvSpPr>
            <a:spLocks noGrp="1"/>
          </p:cNvSpPr>
          <p:nvPr>
            <p:ph type="title"/>
          </p:nvPr>
        </p:nvSpPr>
        <p:spPr/>
        <p:txBody>
          <a:bodyPr/>
          <a:lstStyle/>
          <a:p>
            <a:r>
              <a:rPr lang="en-IN" sz="4400" dirty="0"/>
              <a:t>Spintronics: Spin-Electronics</a:t>
            </a:r>
            <a:endParaRPr lang="en-IN" dirty="0"/>
          </a:p>
        </p:txBody>
      </p:sp>
      <p:sp>
        <p:nvSpPr>
          <p:cNvPr id="4" name="Date Placeholder 3">
            <a:extLst>
              <a:ext uri="{FF2B5EF4-FFF2-40B4-BE49-F238E27FC236}">
                <a16:creationId xmlns:a16="http://schemas.microsoft.com/office/drawing/2014/main" id="{6BA0981A-5D92-4CA2-902E-70B9B844E6A3}"/>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157910CD-A928-4440-8531-8237B11D0F4D}"/>
              </a:ext>
            </a:extLst>
          </p:cNvPr>
          <p:cNvSpPr>
            <a:spLocks noGrp="1"/>
          </p:cNvSpPr>
          <p:nvPr>
            <p:ph type="ftr" sz="quarter" idx="11"/>
          </p:nvPr>
        </p:nvSpPr>
        <p:spPr/>
        <p:txBody>
          <a:bodyPr/>
          <a:lstStyle/>
          <a:p>
            <a:r>
              <a:rPr lang="en-US"/>
              <a:t>IISER Bhopal</a:t>
            </a:r>
            <a:endParaRPr lang="en-US" dirty="0"/>
          </a:p>
        </p:txBody>
      </p:sp>
      <p:grpSp>
        <p:nvGrpSpPr>
          <p:cNvPr id="7" name="Group 6">
            <a:extLst>
              <a:ext uri="{FF2B5EF4-FFF2-40B4-BE49-F238E27FC236}">
                <a16:creationId xmlns:a16="http://schemas.microsoft.com/office/drawing/2014/main" id="{37F4B087-2422-4E53-A0CE-2B6DAD964ABF}"/>
              </a:ext>
            </a:extLst>
          </p:cNvPr>
          <p:cNvGrpSpPr/>
          <p:nvPr/>
        </p:nvGrpSpPr>
        <p:grpSpPr>
          <a:xfrm>
            <a:off x="6947571" y="919728"/>
            <a:ext cx="1853779" cy="1585662"/>
            <a:chOff x="6964996" y="923527"/>
            <a:chExt cx="1853779" cy="1585662"/>
          </a:xfrm>
        </p:grpSpPr>
        <p:sp>
          <p:nvSpPr>
            <p:cNvPr id="8" name="Arrow: Up 7">
              <a:extLst>
                <a:ext uri="{FF2B5EF4-FFF2-40B4-BE49-F238E27FC236}">
                  <a16:creationId xmlns:a16="http://schemas.microsoft.com/office/drawing/2014/main" id="{2329AB75-75D0-4634-B6FB-377E533489A8}"/>
                </a:ext>
              </a:extLst>
            </p:cNvPr>
            <p:cNvSpPr/>
            <p:nvPr/>
          </p:nvSpPr>
          <p:spPr>
            <a:xfrm>
              <a:off x="8149473" y="1338608"/>
              <a:ext cx="240384" cy="8201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340E9AD-EAF7-4C7E-82F5-D79D1D34D214}"/>
                </a:ext>
              </a:extLst>
            </p:cNvPr>
            <p:cNvSpPr/>
            <p:nvPr/>
          </p:nvSpPr>
          <p:spPr>
            <a:xfrm>
              <a:off x="8045653" y="1611985"/>
              <a:ext cx="443060" cy="365125"/>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54D7606-F91A-4E66-A0AB-5A77352C5E38}"/>
                </a:ext>
              </a:extLst>
            </p:cNvPr>
            <p:cNvSpPr txBox="1"/>
            <p:nvPr/>
          </p:nvSpPr>
          <p:spPr>
            <a:xfrm>
              <a:off x="7935013" y="923527"/>
              <a:ext cx="692870" cy="400110"/>
            </a:xfrm>
            <a:prstGeom prst="rect">
              <a:avLst/>
            </a:prstGeom>
            <a:noFill/>
          </p:spPr>
          <p:txBody>
            <a:bodyPr wrap="square" rtlCol="0">
              <a:spAutoFit/>
            </a:bodyPr>
            <a:lstStyle/>
            <a:p>
              <a:r>
                <a:rPr lang="en-IN" sz="2000" b="1" dirty="0"/>
                <a:t>Spin</a:t>
              </a:r>
            </a:p>
          </p:txBody>
        </p:sp>
        <p:sp>
          <p:nvSpPr>
            <p:cNvPr id="11" name="TextBox 10">
              <a:extLst>
                <a:ext uri="{FF2B5EF4-FFF2-40B4-BE49-F238E27FC236}">
                  <a16:creationId xmlns:a16="http://schemas.microsoft.com/office/drawing/2014/main" id="{655CDDD2-A49F-4EE2-A519-DF847703661D}"/>
                </a:ext>
              </a:extLst>
            </p:cNvPr>
            <p:cNvSpPr txBox="1"/>
            <p:nvPr/>
          </p:nvSpPr>
          <p:spPr>
            <a:xfrm>
              <a:off x="7744120" y="2109079"/>
              <a:ext cx="1074655" cy="400110"/>
            </a:xfrm>
            <a:prstGeom prst="rect">
              <a:avLst/>
            </a:prstGeom>
            <a:noFill/>
          </p:spPr>
          <p:txBody>
            <a:bodyPr wrap="square" rtlCol="0">
              <a:spAutoFit/>
            </a:bodyPr>
            <a:lstStyle/>
            <a:p>
              <a:r>
                <a:rPr lang="en-IN" sz="2000" b="1" dirty="0">
                  <a:solidFill>
                    <a:schemeClr val="accent2">
                      <a:lumMod val="50000"/>
                    </a:schemeClr>
                  </a:solidFill>
                </a:rPr>
                <a:t>Electron</a:t>
              </a:r>
            </a:p>
          </p:txBody>
        </p:sp>
        <p:sp>
          <p:nvSpPr>
            <p:cNvPr id="12" name="TextBox 11">
              <a:extLst>
                <a:ext uri="{FF2B5EF4-FFF2-40B4-BE49-F238E27FC236}">
                  <a16:creationId xmlns:a16="http://schemas.microsoft.com/office/drawing/2014/main" id="{44169974-106B-424A-9231-84BA33A8F4EF}"/>
                </a:ext>
              </a:extLst>
            </p:cNvPr>
            <p:cNvSpPr txBox="1"/>
            <p:nvPr/>
          </p:nvSpPr>
          <p:spPr>
            <a:xfrm>
              <a:off x="6964996" y="1582978"/>
              <a:ext cx="976960" cy="400110"/>
            </a:xfrm>
            <a:prstGeom prst="rect">
              <a:avLst/>
            </a:prstGeom>
            <a:solidFill>
              <a:schemeClr val="bg1"/>
            </a:solidFill>
          </p:spPr>
          <p:txBody>
            <a:bodyPr wrap="square" rtlCol="0">
              <a:spAutoFit/>
            </a:bodyPr>
            <a:lstStyle/>
            <a:p>
              <a:r>
                <a:rPr lang="en-IN" sz="2000" dirty="0"/>
                <a:t>Charge</a:t>
              </a:r>
            </a:p>
          </p:txBody>
        </p:sp>
      </p:grpSp>
      <p:sp>
        <p:nvSpPr>
          <p:cNvPr id="14" name="TextBox 13">
            <a:extLst>
              <a:ext uri="{FF2B5EF4-FFF2-40B4-BE49-F238E27FC236}">
                <a16:creationId xmlns:a16="http://schemas.microsoft.com/office/drawing/2014/main" id="{C2780070-9BEC-4577-A580-5E541885D71C}"/>
              </a:ext>
            </a:extLst>
          </p:cNvPr>
          <p:cNvSpPr txBox="1"/>
          <p:nvPr/>
        </p:nvSpPr>
        <p:spPr>
          <a:xfrm>
            <a:off x="127812" y="954791"/>
            <a:ext cx="6938882"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t>Apart from having charge, an electron has spin</a:t>
            </a:r>
          </a:p>
        </p:txBody>
      </p:sp>
      <p:sp>
        <p:nvSpPr>
          <p:cNvPr id="16" name="TextBox 15">
            <a:extLst>
              <a:ext uri="{FF2B5EF4-FFF2-40B4-BE49-F238E27FC236}">
                <a16:creationId xmlns:a16="http://schemas.microsoft.com/office/drawing/2014/main" id="{510DBD7D-9F90-45AB-A37E-9FCE9FDD8738}"/>
              </a:ext>
            </a:extLst>
          </p:cNvPr>
          <p:cNvSpPr txBox="1"/>
          <p:nvPr/>
        </p:nvSpPr>
        <p:spPr>
          <a:xfrm>
            <a:off x="112386" y="1636613"/>
            <a:ext cx="6938882"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t>Up/Down       0/1 (binary information)</a:t>
            </a:r>
          </a:p>
        </p:txBody>
      </p:sp>
      <p:sp>
        <p:nvSpPr>
          <p:cNvPr id="17" name="Arrow: Right 16">
            <a:extLst>
              <a:ext uri="{FF2B5EF4-FFF2-40B4-BE49-F238E27FC236}">
                <a16:creationId xmlns:a16="http://schemas.microsoft.com/office/drawing/2014/main" id="{E051FD53-BC48-4E55-8E02-41D8D9396224}"/>
              </a:ext>
            </a:extLst>
          </p:cNvPr>
          <p:cNvSpPr/>
          <p:nvPr/>
        </p:nvSpPr>
        <p:spPr>
          <a:xfrm>
            <a:off x="1870417" y="1806808"/>
            <a:ext cx="293835" cy="13124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E4356FB1-A832-4E96-8CC7-1B1E02047EF4}"/>
              </a:ext>
            </a:extLst>
          </p:cNvPr>
          <p:cNvGrpSpPr/>
          <p:nvPr/>
        </p:nvGrpSpPr>
        <p:grpSpPr>
          <a:xfrm>
            <a:off x="5861919" y="2858059"/>
            <a:ext cx="2670143" cy="2004608"/>
            <a:chOff x="5861919" y="2867486"/>
            <a:chExt cx="2670143" cy="2004608"/>
          </a:xfrm>
        </p:grpSpPr>
        <p:sp>
          <p:nvSpPr>
            <p:cNvPr id="21" name="Freeform: Shape 20">
              <a:extLst>
                <a:ext uri="{FF2B5EF4-FFF2-40B4-BE49-F238E27FC236}">
                  <a16:creationId xmlns:a16="http://schemas.microsoft.com/office/drawing/2014/main" id="{1BE5A671-7192-46E2-9452-6B960385062A}"/>
                </a:ext>
              </a:extLst>
            </p:cNvPr>
            <p:cNvSpPr/>
            <p:nvPr/>
          </p:nvSpPr>
          <p:spPr>
            <a:xfrm>
              <a:off x="6107016" y="2867486"/>
              <a:ext cx="2158737" cy="1362532"/>
            </a:xfrm>
            <a:custGeom>
              <a:avLst/>
              <a:gdLst>
                <a:gd name="connsiteX0" fmla="*/ 0 w 2158738"/>
                <a:gd name="connsiteY0" fmla="*/ 0 h 1362532"/>
                <a:gd name="connsiteX1" fmla="*/ 688156 w 2158738"/>
                <a:gd name="connsiteY1" fmla="*/ 1329179 h 1362532"/>
                <a:gd name="connsiteX2" fmla="*/ 1168923 w 2158738"/>
                <a:gd name="connsiteY2" fmla="*/ 772998 h 1362532"/>
                <a:gd name="connsiteX3" fmla="*/ 1630837 w 2158738"/>
                <a:gd name="connsiteY3" fmla="*/ 1348033 h 1362532"/>
                <a:gd name="connsiteX4" fmla="*/ 2158738 w 2158738"/>
                <a:gd name="connsiteY4" fmla="*/ 37707 h 1362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38" h="1362532">
                  <a:moveTo>
                    <a:pt x="0" y="0"/>
                  </a:moveTo>
                  <a:cubicBezTo>
                    <a:pt x="246668" y="600173"/>
                    <a:pt x="493336" y="1200346"/>
                    <a:pt x="688156" y="1329179"/>
                  </a:cubicBezTo>
                  <a:cubicBezTo>
                    <a:pt x="882977" y="1458012"/>
                    <a:pt x="1011810" y="769856"/>
                    <a:pt x="1168923" y="772998"/>
                  </a:cubicBezTo>
                  <a:cubicBezTo>
                    <a:pt x="1326036" y="776140"/>
                    <a:pt x="1465868" y="1470581"/>
                    <a:pt x="1630837" y="1348033"/>
                  </a:cubicBezTo>
                  <a:cubicBezTo>
                    <a:pt x="1795806" y="1225485"/>
                    <a:pt x="1977272" y="631596"/>
                    <a:pt x="2158738" y="37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A970E943-5769-4F72-B867-80BAB5F4980C}"/>
                </a:ext>
              </a:extLst>
            </p:cNvPr>
            <p:cNvSpPr/>
            <p:nvPr/>
          </p:nvSpPr>
          <p:spPr>
            <a:xfrm>
              <a:off x="6608208" y="3864892"/>
              <a:ext cx="443060" cy="365125"/>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B311E58-74B3-48D3-938B-5874440ED14F}"/>
                </a:ext>
              </a:extLst>
            </p:cNvPr>
            <p:cNvSpPr/>
            <p:nvPr/>
          </p:nvSpPr>
          <p:spPr>
            <a:xfrm>
              <a:off x="7513182" y="3864892"/>
              <a:ext cx="443060" cy="365125"/>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Up 23">
              <a:extLst>
                <a:ext uri="{FF2B5EF4-FFF2-40B4-BE49-F238E27FC236}">
                  <a16:creationId xmlns:a16="http://schemas.microsoft.com/office/drawing/2014/main" id="{55F6C687-1974-4D49-8EFF-69F7045CDF64}"/>
                </a:ext>
              </a:extLst>
            </p:cNvPr>
            <p:cNvSpPr/>
            <p:nvPr/>
          </p:nvSpPr>
          <p:spPr>
            <a:xfrm>
              <a:off x="7155750" y="3659963"/>
              <a:ext cx="223885" cy="521974"/>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6" name="Straight Connector 25">
              <a:extLst>
                <a:ext uri="{FF2B5EF4-FFF2-40B4-BE49-F238E27FC236}">
                  <a16:creationId xmlns:a16="http://schemas.microsoft.com/office/drawing/2014/main" id="{A5D140DB-3355-4036-A352-54417236C64A}"/>
                </a:ext>
              </a:extLst>
            </p:cNvPr>
            <p:cNvCxnSpPr>
              <a:cxnSpLocks/>
            </p:cNvCxnSpPr>
            <p:nvPr/>
          </p:nvCxnSpPr>
          <p:spPr>
            <a:xfrm>
              <a:off x="5861919" y="4230017"/>
              <a:ext cx="2670143"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8" name="Arrow: Up 27">
              <a:extLst>
                <a:ext uri="{FF2B5EF4-FFF2-40B4-BE49-F238E27FC236}">
                  <a16:creationId xmlns:a16="http://schemas.microsoft.com/office/drawing/2014/main" id="{75D2943A-A1EF-4D31-A503-B178A9AE8B9A}"/>
                </a:ext>
              </a:extLst>
            </p:cNvPr>
            <p:cNvSpPr/>
            <p:nvPr/>
          </p:nvSpPr>
          <p:spPr>
            <a:xfrm>
              <a:off x="7597631" y="4305866"/>
              <a:ext cx="274162" cy="566228"/>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Up 28">
              <a:extLst>
                <a:ext uri="{FF2B5EF4-FFF2-40B4-BE49-F238E27FC236}">
                  <a16:creationId xmlns:a16="http://schemas.microsoft.com/office/drawing/2014/main" id="{0CC594C3-0C46-4B63-A0F0-AD972351302C}"/>
                </a:ext>
              </a:extLst>
            </p:cNvPr>
            <p:cNvSpPr/>
            <p:nvPr/>
          </p:nvSpPr>
          <p:spPr>
            <a:xfrm>
              <a:off x="6692657" y="4305866"/>
              <a:ext cx="274162" cy="566228"/>
            </a:xfrm>
            <a:prstGeom prst="upArrow">
              <a:avLst/>
            </a:prstGeom>
            <a:solidFill>
              <a:schemeClr val="bg2">
                <a:lumMod val="75000"/>
              </a:schemeClr>
            </a:solidFill>
            <a:ln w="25400">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802DBBD1-8D1A-47CB-8C05-BFFCBADCC705}"/>
                </a:ext>
              </a:extLst>
            </p:cNvPr>
            <p:cNvSpPr txBox="1"/>
            <p:nvPr/>
          </p:nvSpPr>
          <p:spPr>
            <a:xfrm>
              <a:off x="6833277" y="3226803"/>
              <a:ext cx="850377" cy="400110"/>
            </a:xfrm>
            <a:prstGeom prst="rect">
              <a:avLst/>
            </a:prstGeom>
            <a:noFill/>
          </p:spPr>
          <p:txBody>
            <a:bodyPr wrap="square" rtlCol="0">
              <a:spAutoFit/>
            </a:bodyPr>
            <a:lstStyle/>
            <a:p>
              <a:r>
                <a:rPr lang="en-IN" sz="2000" b="1" dirty="0"/>
                <a:t>E </a:t>
              </a:r>
              <a:r>
                <a:rPr lang="en-IN" sz="2000" b="1" baseline="-25000" dirty="0"/>
                <a:t>barrier</a:t>
              </a:r>
            </a:p>
          </p:txBody>
        </p:sp>
      </p:grpSp>
      <p:sp>
        <p:nvSpPr>
          <p:cNvPr id="31" name="TextBox 30">
            <a:extLst>
              <a:ext uri="{FF2B5EF4-FFF2-40B4-BE49-F238E27FC236}">
                <a16:creationId xmlns:a16="http://schemas.microsoft.com/office/drawing/2014/main" id="{F7145055-599F-4E44-B56A-13174FE61530}"/>
              </a:ext>
            </a:extLst>
          </p:cNvPr>
          <p:cNvSpPr txBox="1"/>
          <p:nvPr/>
        </p:nvSpPr>
        <p:spPr>
          <a:xfrm>
            <a:off x="127812" y="2357447"/>
            <a:ext cx="6938882" cy="1938992"/>
          </a:xfrm>
          <a:prstGeom prst="rect">
            <a:avLst/>
          </a:prstGeom>
          <a:noFill/>
        </p:spPr>
        <p:txBody>
          <a:bodyPr wrap="square" rtlCol="0">
            <a:spAutoFit/>
          </a:bodyPr>
          <a:lstStyle/>
          <a:p>
            <a:pPr marL="342900" indent="-342900">
              <a:buFont typeface="Arial" panose="020B0604020202020204" pitchFamily="34" charset="0"/>
              <a:buChar char="•"/>
            </a:pPr>
            <a:r>
              <a:rPr lang="en-IN" sz="2400" b="1" dirty="0"/>
              <a:t>A rapidly developing nanotechnology</a:t>
            </a:r>
          </a:p>
          <a:p>
            <a:pPr marL="800100" lvl="1" indent="-342900">
              <a:buFont typeface="Arial" panose="020B0604020202020204" pitchFamily="34" charset="0"/>
              <a:buChar char="•"/>
            </a:pPr>
            <a:r>
              <a:rPr lang="en-IN" sz="2400" dirty="0"/>
              <a:t>Store, </a:t>
            </a:r>
            <a:r>
              <a:rPr lang="en-IN" sz="2400" b="1" dirty="0">
                <a:solidFill>
                  <a:srgbClr val="C00000"/>
                </a:solidFill>
              </a:rPr>
              <a:t>non-volatile</a:t>
            </a:r>
          </a:p>
          <a:p>
            <a:pPr marL="800100" lvl="1" indent="-342900">
              <a:buFont typeface="Arial" panose="020B0604020202020204" pitchFamily="34" charset="0"/>
              <a:buChar char="•"/>
            </a:pPr>
            <a:r>
              <a:rPr lang="en-IN" sz="2400" dirty="0"/>
              <a:t>Process</a:t>
            </a:r>
          </a:p>
          <a:p>
            <a:pPr marL="800100" lvl="1" indent="-342900">
              <a:buFont typeface="Arial" panose="020B0604020202020204" pitchFamily="34" charset="0"/>
              <a:buChar char="•"/>
            </a:pPr>
            <a:r>
              <a:rPr lang="en-IN" sz="2400" dirty="0"/>
              <a:t>Communicate</a:t>
            </a:r>
          </a:p>
          <a:p>
            <a:pPr marL="800100" lvl="1" indent="-342900">
              <a:buFont typeface="Arial" panose="020B0604020202020204" pitchFamily="34" charset="0"/>
              <a:buChar char="•"/>
            </a:pPr>
            <a:r>
              <a:rPr lang="en-IN" sz="2400" b="1" dirty="0">
                <a:solidFill>
                  <a:srgbClr val="C00000"/>
                </a:solidFill>
              </a:rPr>
              <a:t>In-built functionality</a:t>
            </a:r>
          </a:p>
        </p:txBody>
      </p:sp>
      <p:grpSp>
        <p:nvGrpSpPr>
          <p:cNvPr id="15" name="Group 14">
            <a:extLst>
              <a:ext uri="{FF2B5EF4-FFF2-40B4-BE49-F238E27FC236}">
                <a16:creationId xmlns:a16="http://schemas.microsoft.com/office/drawing/2014/main" id="{B71815BF-4374-4D26-A670-B88FD8232CA5}"/>
              </a:ext>
            </a:extLst>
          </p:cNvPr>
          <p:cNvGrpSpPr/>
          <p:nvPr/>
        </p:nvGrpSpPr>
        <p:grpSpPr>
          <a:xfrm>
            <a:off x="3645457" y="3154782"/>
            <a:ext cx="1172803" cy="568174"/>
            <a:chOff x="3645457" y="3156728"/>
            <a:chExt cx="1172803" cy="568174"/>
          </a:xfrm>
        </p:grpSpPr>
        <p:sp>
          <p:nvSpPr>
            <p:cNvPr id="32" name="Arrow: Up 31">
              <a:extLst>
                <a:ext uri="{FF2B5EF4-FFF2-40B4-BE49-F238E27FC236}">
                  <a16:creationId xmlns:a16="http://schemas.microsoft.com/office/drawing/2014/main" id="{4601ABC9-B3C2-41DA-9E66-8BF48AE8CB71}"/>
                </a:ext>
              </a:extLst>
            </p:cNvPr>
            <p:cNvSpPr/>
            <p:nvPr/>
          </p:nvSpPr>
          <p:spPr>
            <a:xfrm>
              <a:off x="4544098" y="3156728"/>
              <a:ext cx="274162" cy="566228"/>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Up 32">
              <a:extLst>
                <a:ext uri="{FF2B5EF4-FFF2-40B4-BE49-F238E27FC236}">
                  <a16:creationId xmlns:a16="http://schemas.microsoft.com/office/drawing/2014/main" id="{2046A1B5-5A88-41FF-8D06-E6A1E59E95AF}"/>
                </a:ext>
              </a:extLst>
            </p:cNvPr>
            <p:cNvSpPr/>
            <p:nvPr/>
          </p:nvSpPr>
          <p:spPr>
            <a:xfrm>
              <a:off x="3645457" y="3158674"/>
              <a:ext cx="274162" cy="566228"/>
            </a:xfrm>
            <a:prstGeom prst="upArrow">
              <a:avLst/>
            </a:prstGeom>
            <a:solidFill>
              <a:schemeClr val="bg2">
                <a:lumMod val="75000"/>
              </a:schemeClr>
            </a:solidFill>
            <a:ln w="25400">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a:extLst>
                <a:ext uri="{FF2B5EF4-FFF2-40B4-BE49-F238E27FC236}">
                  <a16:creationId xmlns:a16="http://schemas.microsoft.com/office/drawing/2014/main" id="{4ED94928-24D2-463A-AE8B-0C8F53529652}"/>
                </a:ext>
              </a:extLst>
            </p:cNvPr>
            <p:cNvCxnSpPr/>
            <p:nvPr/>
          </p:nvCxnSpPr>
          <p:spPr>
            <a:xfrm>
              <a:off x="3921193" y="3434009"/>
              <a:ext cx="630812" cy="0"/>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2380204-C91A-4D26-A6C3-11ABF8157234}"/>
                  </a:ext>
                </a:extLst>
              </p:cNvPr>
              <p:cNvSpPr txBox="1"/>
              <p:nvPr/>
            </p:nvSpPr>
            <p:spPr>
              <a:xfrm>
                <a:off x="197552" y="4512810"/>
                <a:ext cx="8495892" cy="830997"/>
              </a:xfrm>
              <a:prstGeom prst="rect">
                <a:avLst/>
              </a:prstGeom>
              <a:noFill/>
            </p:spPr>
            <p:txBody>
              <a:bodyPr wrap="square" rtlCol="0">
                <a:spAutoFit/>
              </a:bodyPr>
              <a:lstStyle/>
              <a:p>
                <a:pPr marL="342900" indent="-342900">
                  <a:buFont typeface="Arial" panose="020B0604020202020204" pitchFamily="34" charset="0"/>
                  <a:buChar char="•"/>
                </a:pPr>
                <a:r>
                  <a:rPr lang="en-IN" sz="2400" b="1" dirty="0"/>
                  <a:t>No charge movement, rotation of spin</a:t>
                </a:r>
              </a:p>
              <a:p>
                <a:pPr marL="800100" lvl="1" indent="-342900">
                  <a:buFont typeface="Arial" panose="020B0604020202020204" pitchFamily="34" charset="0"/>
                  <a:buChar char="•"/>
                </a:pPr>
                <a:r>
                  <a:rPr lang="en-IN" sz="2400" dirty="0"/>
                  <a:t>No ohmic </a:t>
                </a:r>
                <a14:m>
                  <m:oMath xmlns:m="http://schemas.openxmlformats.org/officeDocument/2006/math">
                    <m:sSup>
                      <m:sSupPr>
                        <m:ctrlPr>
                          <a:rPr lang="en-IN" sz="2400" b="0" i="1" dirty="0" smtClean="0">
                            <a:latin typeface="Cambria Math" panose="02040503050406030204" pitchFamily="18" charset="0"/>
                          </a:rPr>
                        </m:ctrlPr>
                      </m:sSupPr>
                      <m:e>
                        <m:r>
                          <a:rPr lang="en-IN" sz="2400" i="1" dirty="0" smtClean="0">
                            <a:latin typeface="Cambria Math" panose="02040503050406030204" pitchFamily="18" charset="0"/>
                          </a:rPr>
                          <m:t>𝐼</m:t>
                        </m:r>
                      </m:e>
                      <m:sup>
                        <m:r>
                          <a:rPr lang="en-IN" sz="2400" i="1" dirty="0" smtClean="0">
                            <a:latin typeface="Cambria Math" panose="02040503050406030204" pitchFamily="18" charset="0"/>
                          </a:rPr>
                          <m:t>2</m:t>
                        </m:r>
                      </m:sup>
                    </m:sSup>
                    <m:r>
                      <a:rPr lang="en-IN" sz="2400" i="1" dirty="0" smtClean="0">
                        <a:latin typeface="Cambria Math" panose="02040503050406030204" pitchFamily="18" charset="0"/>
                      </a:rPr>
                      <m:t>𝑅</m:t>
                    </m:r>
                  </m:oMath>
                </a14:m>
                <a:r>
                  <a:rPr lang="en-IN" sz="2400" dirty="0"/>
                  <a:t> dissipation, but dissipation due to damping </a:t>
                </a:r>
              </a:p>
            </p:txBody>
          </p:sp>
        </mc:Choice>
        <mc:Fallback xmlns="">
          <p:sp>
            <p:nvSpPr>
              <p:cNvPr id="36" name="TextBox 35">
                <a:extLst>
                  <a:ext uri="{FF2B5EF4-FFF2-40B4-BE49-F238E27FC236}">
                    <a16:creationId xmlns:a16="http://schemas.microsoft.com/office/drawing/2014/main" id="{32380204-C91A-4D26-A6C3-11ABF8157234}"/>
                  </a:ext>
                </a:extLst>
              </p:cNvPr>
              <p:cNvSpPr txBox="1">
                <a:spLocks noRot="1" noChangeAspect="1" noMove="1" noResize="1" noEditPoints="1" noAdjustHandles="1" noChangeArrowheads="1" noChangeShapeType="1" noTextEdit="1"/>
              </p:cNvSpPr>
              <p:nvPr/>
            </p:nvSpPr>
            <p:spPr>
              <a:xfrm>
                <a:off x="197552" y="4512810"/>
                <a:ext cx="8495892" cy="830997"/>
              </a:xfrm>
              <a:prstGeom prst="rect">
                <a:avLst/>
              </a:prstGeom>
              <a:blipFill>
                <a:blip r:embed="rId4"/>
                <a:stretch>
                  <a:fillRect l="-933" t="-5839" b="-15328"/>
                </a:stretch>
              </a:blipFill>
            </p:spPr>
            <p:txBody>
              <a:bodyPr/>
              <a:lstStyle/>
              <a:p>
                <a:r>
                  <a:rPr lang="en-IN">
                    <a:noFill/>
                  </a:rPr>
                  <a:t> </a:t>
                </a:r>
              </a:p>
            </p:txBody>
          </p:sp>
        </mc:Fallback>
      </mc:AlternateContent>
      <p:sp>
        <p:nvSpPr>
          <p:cNvPr id="37" name="TextBox 36">
            <a:extLst>
              <a:ext uri="{FF2B5EF4-FFF2-40B4-BE49-F238E27FC236}">
                <a16:creationId xmlns:a16="http://schemas.microsoft.com/office/drawing/2014/main" id="{80D8BC5B-06BE-4B34-9FD0-9F46C22DE2BA}"/>
              </a:ext>
            </a:extLst>
          </p:cNvPr>
          <p:cNvSpPr txBox="1"/>
          <p:nvPr/>
        </p:nvSpPr>
        <p:spPr>
          <a:xfrm>
            <a:off x="1115729" y="5763526"/>
            <a:ext cx="7719736" cy="461665"/>
          </a:xfrm>
          <a:prstGeom prst="rect">
            <a:avLst/>
          </a:prstGeom>
          <a:solidFill>
            <a:schemeClr val="accent2">
              <a:lumMod val="20000"/>
              <a:lumOff val="80000"/>
            </a:schemeClr>
          </a:solidFill>
        </p:spPr>
        <p:txBody>
          <a:bodyPr wrap="square" rtlCol="0">
            <a:spAutoFit/>
          </a:bodyPr>
          <a:lstStyle/>
          <a:p>
            <a:r>
              <a:rPr lang="en-IN" sz="2400" b="1" dirty="0"/>
              <a:t>There is dissipation due to applying charge voltage/current</a:t>
            </a:r>
          </a:p>
        </p:txBody>
      </p:sp>
      <p:sp>
        <p:nvSpPr>
          <p:cNvPr id="38" name="TextBox 37">
            <a:extLst>
              <a:ext uri="{FF2B5EF4-FFF2-40B4-BE49-F238E27FC236}">
                <a16:creationId xmlns:a16="http://schemas.microsoft.com/office/drawing/2014/main" id="{386402F9-2BFC-4E86-8F60-D8D2084567AE}"/>
              </a:ext>
            </a:extLst>
          </p:cNvPr>
          <p:cNvSpPr txBox="1"/>
          <p:nvPr/>
        </p:nvSpPr>
        <p:spPr>
          <a:xfrm>
            <a:off x="367877" y="5640416"/>
            <a:ext cx="734005" cy="707886"/>
          </a:xfrm>
          <a:prstGeom prst="rect">
            <a:avLst/>
          </a:prstGeom>
          <a:solidFill>
            <a:schemeClr val="accent6">
              <a:lumMod val="40000"/>
              <a:lumOff val="60000"/>
            </a:schemeClr>
          </a:solidFill>
        </p:spPr>
        <p:txBody>
          <a:bodyPr wrap="square" rtlCol="0">
            <a:spAutoFit/>
          </a:bodyPr>
          <a:lstStyle/>
          <a:p>
            <a:pPr algn="ctr"/>
            <a:r>
              <a:rPr lang="en-IN" sz="2000" b="1" dirty="0">
                <a:solidFill>
                  <a:srgbClr val="FF0000"/>
                </a:solidFill>
              </a:rPr>
              <a:t>Key Issue</a:t>
            </a:r>
          </a:p>
        </p:txBody>
      </p:sp>
      <p:sp>
        <p:nvSpPr>
          <p:cNvPr id="3" name="Slide Number Placeholder 2">
            <a:extLst>
              <a:ext uri="{FF2B5EF4-FFF2-40B4-BE49-F238E27FC236}">
                <a16:creationId xmlns:a16="http://schemas.microsoft.com/office/drawing/2014/main" id="{C14461FC-9E02-4E62-97A7-66BB1585FAD0}"/>
              </a:ext>
            </a:extLst>
          </p:cNvPr>
          <p:cNvSpPr>
            <a:spLocks noGrp="1"/>
          </p:cNvSpPr>
          <p:nvPr>
            <p:ph type="sldNum" sz="quarter" idx="12"/>
          </p:nvPr>
        </p:nvSpPr>
        <p:spPr/>
        <p:txBody>
          <a:bodyPr/>
          <a:lstStyle/>
          <a:p>
            <a:fld id="{4E3495D0-1C20-4D5C-AE9D-42F7DC54160D}" type="slidenum">
              <a:rPr lang="en-US" smtClean="0"/>
              <a:t>5</a:t>
            </a:fld>
            <a:endParaRPr lang="en-US"/>
          </a:p>
        </p:txBody>
      </p:sp>
    </p:spTree>
    <p:custDataLst>
      <p:tags r:id="rId1"/>
    </p:custDataLst>
    <p:extLst>
      <p:ext uri="{BB962C8B-B14F-4D97-AF65-F5344CB8AC3E}">
        <p14:creationId xmlns:p14="http://schemas.microsoft.com/office/powerpoint/2010/main" val="2435133000"/>
      </p:ext>
    </p:extLst>
  </p:cSld>
  <p:clrMapOvr>
    <a:masterClrMapping/>
  </p:clrMapOvr>
  <mc:AlternateContent xmlns:mc="http://schemas.openxmlformats.org/markup-compatibility/2006" xmlns:p14="http://schemas.microsoft.com/office/powerpoint/2010/main">
    <mc:Choice Requires="p14">
      <p:transition spd="slow" p14:dur="2000" advTm="66200"/>
    </mc:Choice>
    <mc:Fallback xmlns="">
      <p:transition spd="slow" advTm="66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p:bldP spid="36" grpId="0"/>
      <p:bldP spid="37" grpId="0" animBg="1"/>
      <p:bldP spid="3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D22C-5A01-40B8-BA2F-01997C8D337F}"/>
              </a:ext>
            </a:extLst>
          </p:cNvPr>
          <p:cNvSpPr>
            <a:spLocks noGrp="1"/>
          </p:cNvSpPr>
          <p:nvPr>
            <p:ph type="title"/>
          </p:nvPr>
        </p:nvSpPr>
        <p:spPr/>
        <p:txBody>
          <a:bodyPr/>
          <a:lstStyle/>
          <a:p>
            <a:r>
              <a:rPr lang="en-IN" dirty="0"/>
              <a:t>FMR</a:t>
            </a:r>
          </a:p>
        </p:txBody>
      </p:sp>
      <p:pic>
        <p:nvPicPr>
          <p:cNvPr id="8" name="Content Placeholder 7">
            <a:extLst>
              <a:ext uri="{FF2B5EF4-FFF2-40B4-BE49-F238E27FC236}">
                <a16:creationId xmlns:a16="http://schemas.microsoft.com/office/drawing/2014/main" id="{E89010E9-AA4B-49BC-9ED4-4399845B8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65" y="734366"/>
            <a:ext cx="8870950" cy="2966607"/>
          </a:xfrm>
        </p:spPr>
      </p:pic>
      <p:sp>
        <p:nvSpPr>
          <p:cNvPr id="4" name="Date Placeholder 3">
            <a:extLst>
              <a:ext uri="{FF2B5EF4-FFF2-40B4-BE49-F238E27FC236}">
                <a16:creationId xmlns:a16="http://schemas.microsoft.com/office/drawing/2014/main" id="{CCED194D-D484-441F-ADE5-FAC76A42433B}"/>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08F234E4-68F4-4A23-A2B0-BE809E41EEF0}"/>
              </a:ext>
            </a:extLst>
          </p:cNvPr>
          <p:cNvSpPr>
            <a:spLocks noGrp="1"/>
          </p:cNvSpPr>
          <p:nvPr>
            <p:ph type="ftr" sz="quarter" idx="11"/>
          </p:nvPr>
        </p:nvSpPr>
        <p:spPr/>
        <p:txBody>
          <a:bodyPr/>
          <a:lstStyle/>
          <a:p>
            <a:r>
              <a:rPr lang="en-US"/>
              <a:t>IISER Bhopal</a:t>
            </a:r>
            <a:endParaRPr lang="en-US" dirty="0"/>
          </a:p>
        </p:txBody>
      </p:sp>
      <p:pic>
        <p:nvPicPr>
          <p:cNvPr id="19" name="Content Placeholder 24">
            <a:extLst>
              <a:ext uri="{FF2B5EF4-FFF2-40B4-BE49-F238E27FC236}">
                <a16:creationId xmlns:a16="http://schemas.microsoft.com/office/drawing/2014/main" id="{A2C9C208-D1B4-4421-8175-095BEDA26EAD}"/>
              </a:ext>
            </a:extLst>
          </p:cNvPr>
          <p:cNvPicPr>
            <a:picLocks noChangeAspect="1"/>
          </p:cNvPicPr>
          <p:nvPr/>
        </p:nvPicPr>
        <p:blipFill>
          <a:blip r:embed="rId3"/>
          <a:stretch>
            <a:fillRect/>
          </a:stretch>
        </p:blipFill>
        <p:spPr>
          <a:xfrm>
            <a:off x="4210440" y="4458309"/>
            <a:ext cx="4884342" cy="2116737"/>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3A55B7B-7C2C-48D5-B8AA-EACF53AE157D}"/>
                  </a:ext>
                </a:extLst>
              </p:cNvPr>
              <p:cNvSpPr txBox="1"/>
              <p:nvPr/>
            </p:nvSpPr>
            <p:spPr>
              <a:xfrm>
                <a:off x="2506825" y="4732926"/>
                <a:ext cx="1533888" cy="759420"/>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smtClean="0">
                          <a:latin typeface="Cambria Math" panose="02040503050406030204" pitchFamily="18" charset="0"/>
                        </a:rPr>
                        <m:t>Δ</m:t>
                      </m:r>
                      <m:r>
                        <a:rPr lang="en-IN" sz="2400" i="1">
                          <a:latin typeface="Cambria Math" panose="02040503050406030204" pitchFamily="18" charset="0"/>
                        </a:rPr>
                        <m:t>𝐻</m:t>
                      </m:r>
                      <m:r>
                        <a:rPr lang="en-IN" sz="2400" i="0">
                          <a:latin typeface="Cambria Math" panose="02040503050406030204" pitchFamily="18" charset="0"/>
                        </a:rPr>
                        <m:t>=</m:t>
                      </m:r>
                      <m:f>
                        <m:fPr>
                          <m:ctrlPr>
                            <a:rPr lang="en-IN" sz="2400" i="1">
                              <a:solidFill>
                                <a:srgbClr val="836967"/>
                              </a:solidFill>
                              <a:latin typeface="Cambria Math" panose="02040503050406030204" pitchFamily="18" charset="0"/>
                            </a:rPr>
                          </m:ctrlPr>
                        </m:fPr>
                        <m:num>
                          <m:r>
                            <a:rPr lang="en-IN" sz="2400" i="1">
                              <a:latin typeface="Cambria Math" panose="02040503050406030204" pitchFamily="18" charset="0"/>
                            </a:rPr>
                            <m:t>𝛼</m:t>
                          </m:r>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𝜔</m:t>
                              </m:r>
                            </m:e>
                            <m:sub>
                              <m:r>
                                <a:rPr lang="en-IN" sz="2400" i="0">
                                  <a:latin typeface="Cambria Math" panose="02040503050406030204" pitchFamily="18" charset="0"/>
                                </a:rPr>
                                <m:t>0</m:t>
                              </m:r>
                            </m:sub>
                          </m:sSub>
                        </m:num>
                        <m:den>
                          <m:d>
                            <m:dPr>
                              <m:begChr m:val="|"/>
                              <m:endChr m:val="|"/>
                              <m:ctrlPr>
                                <a:rPr lang="en-IN" sz="2400" i="1">
                                  <a:solidFill>
                                    <a:srgbClr val="836967"/>
                                  </a:solidFill>
                                  <a:latin typeface="Cambria Math" panose="02040503050406030204" pitchFamily="18" charset="0"/>
                                </a:rPr>
                              </m:ctrlPr>
                            </m:dPr>
                            <m:e>
                              <m:r>
                                <a:rPr lang="en-IN" sz="2400" i="1">
                                  <a:latin typeface="Cambria Math" panose="02040503050406030204" pitchFamily="18" charset="0"/>
                                </a:rPr>
                                <m:t>𝛾</m:t>
                              </m:r>
                            </m:e>
                          </m:d>
                        </m:den>
                      </m:f>
                    </m:oMath>
                  </m:oMathPara>
                </a14:m>
                <a:endParaRPr lang="en-IN" sz="2400" dirty="0"/>
              </a:p>
            </p:txBody>
          </p:sp>
        </mc:Choice>
        <mc:Fallback xmlns="">
          <p:sp>
            <p:nvSpPr>
              <p:cNvPr id="20" name="TextBox 19">
                <a:extLst>
                  <a:ext uri="{FF2B5EF4-FFF2-40B4-BE49-F238E27FC236}">
                    <a16:creationId xmlns:a16="http://schemas.microsoft.com/office/drawing/2014/main" id="{23A55B7B-7C2C-48D5-B8AA-EACF53AE157D}"/>
                  </a:ext>
                </a:extLst>
              </p:cNvPr>
              <p:cNvSpPr txBox="1">
                <a:spLocks noRot="1" noChangeAspect="1" noMove="1" noResize="1" noEditPoints="1" noAdjustHandles="1" noChangeArrowheads="1" noChangeShapeType="1" noTextEdit="1"/>
              </p:cNvSpPr>
              <p:nvPr/>
            </p:nvSpPr>
            <p:spPr>
              <a:xfrm>
                <a:off x="2506825" y="4732926"/>
                <a:ext cx="1533888" cy="759420"/>
              </a:xfrm>
              <a:prstGeom prst="rect">
                <a:avLst/>
              </a:prstGeom>
              <a:blipFill>
                <a:blip r:embed="rId4"/>
                <a:stretch>
                  <a:fillRect/>
                </a:stretch>
              </a:blipFill>
            </p:spPr>
            <p:txBody>
              <a:bodyPr/>
              <a:lstStyle/>
              <a:p>
                <a:r>
                  <a:rPr lang="en-IN">
                    <a:noFill/>
                  </a:rPr>
                  <a:t> </a:t>
                </a:r>
              </a:p>
            </p:txBody>
          </p:sp>
        </mc:Fallback>
      </mc:AlternateContent>
      <p:grpSp>
        <p:nvGrpSpPr>
          <p:cNvPr id="21" name="Group 20">
            <a:extLst>
              <a:ext uri="{FF2B5EF4-FFF2-40B4-BE49-F238E27FC236}">
                <a16:creationId xmlns:a16="http://schemas.microsoft.com/office/drawing/2014/main" id="{A9853F41-A713-4CAD-B4CA-1F57DC32BC4F}"/>
              </a:ext>
            </a:extLst>
          </p:cNvPr>
          <p:cNvGrpSpPr/>
          <p:nvPr/>
        </p:nvGrpSpPr>
        <p:grpSpPr>
          <a:xfrm>
            <a:off x="4955158" y="4478784"/>
            <a:ext cx="2797076" cy="1396746"/>
            <a:chOff x="4988054" y="4797452"/>
            <a:chExt cx="2797076" cy="1396746"/>
          </a:xfrm>
        </p:grpSpPr>
        <p:cxnSp>
          <p:nvCxnSpPr>
            <p:cNvPr id="22" name="Straight Connector 21">
              <a:extLst>
                <a:ext uri="{FF2B5EF4-FFF2-40B4-BE49-F238E27FC236}">
                  <a16:creationId xmlns:a16="http://schemas.microsoft.com/office/drawing/2014/main" id="{B12EAB6D-B0B2-44F9-B3D9-B305BC066423}"/>
                </a:ext>
              </a:extLst>
            </p:cNvPr>
            <p:cNvCxnSpPr>
              <a:cxnSpLocks/>
            </p:cNvCxnSpPr>
            <p:nvPr/>
          </p:nvCxnSpPr>
          <p:spPr>
            <a:xfrm flipV="1">
              <a:off x="6829264" y="4797452"/>
              <a:ext cx="0" cy="139674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FAA37F-9C65-40AC-AB11-609AC587B4E4}"/>
                </a:ext>
              </a:extLst>
            </p:cNvPr>
            <p:cNvCxnSpPr>
              <a:cxnSpLocks/>
            </p:cNvCxnSpPr>
            <p:nvPr/>
          </p:nvCxnSpPr>
          <p:spPr>
            <a:xfrm flipH="1" flipV="1">
              <a:off x="7148774" y="4813210"/>
              <a:ext cx="1855" cy="138098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D4719C-924D-4AE1-831C-AA5A7A397B0B}"/>
                </a:ext>
              </a:extLst>
            </p:cNvPr>
            <p:cNvCxnSpPr>
              <a:cxnSpLocks/>
            </p:cNvCxnSpPr>
            <p:nvPr/>
          </p:nvCxnSpPr>
          <p:spPr>
            <a:xfrm>
              <a:off x="6395017" y="5635669"/>
              <a:ext cx="432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CCDA19-5119-4647-A87C-BAB7C62C3CDB}"/>
                </a:ext>
              </a:extLst>
            </p:cNvPr>
            <p:cNvCxnSpPr>
              <a:cxnSpLocks/>
            </p:cNvCxnSpPr>
            <p:nvPr/>
          </p:nvCxnSpPr>
          <p:spPr>
            <a:xfrm flipH="1">
              <a:off x="7166885" y="5635669"/>
              <a:ext cx="432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D2E9A9-8167-4366-8D3A-8C38D135A853}"/>
                    </a:ext>
                  </a:extLst>
                </p:cNvPr>
                <p:cNvSpPr txBox="1"/>
                <p:nvPr/>
              </p:nvSpPr>
              <p:spPr>
                <a:xfrm>
                  <a:off x="7215067" y="5210962"/>
                  <a:ext cx="570063" cy="307777"/>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0" smtClean="0">
                            <a:latin typeface="Cambria Math" panose="02040503050406030204" pitchFamily="18" charset="0"/>
                          </a:rPr>
                          <m:t>2 </m:t>
                        </m:r>
                        <m:r>
                          <m:rPr>
                            <m:sty m:val="p"/>
                          </m:rPr>
                          <a:rPr lang="en-IN" sz="2000" smtClean="0">
                            <a:latin typeface="Cambria Math" panose="02040503050406030204" pitchFamily="18" charset="0"/>
                          </a:rPr>
                          <m:t>Δ</m:t>
                        </m:r>
                        <m:r>
                          <a:rPr lang="en-IN" sz="2000" i="1">
                            <a:latin typeface="Cambria Math" panose="02040503050406030204" pitchFamily="18" charset="0"/>
                          </a:rPr>
                          <m:t>𝐻</m:t>
                        </m:r>
                      </m:oMath>
                    </m:oMathPara>
                  </a14:m>
                  <a:endParaRPr lang="en-IN" sz="2000" dirty="0"/>
                </a:p>
              </p:txBody>
            </p:sp>
          </mc:Choice>
          <mc:Fallback xmlns="">
            <p:sp>
              <p:nvSpPr>
                <p:cNvPr id="43" name="TextBox 42">
                  <a:extLst>
                    <a:ext uri="{FF2B5EF4-FFF2-40B4-BE49-F238E27FC236}">
                      <a16:creationId xmlns:a16="http://schemas.microsoft.com/office/drawing/2014/main" id="{4CD73B30-469D-4831-886A-8CB09B5B483C}"/>
                    </a:ext>
                  </a:extLst>
                </p:cNvPr>
                <p:cNvSpPr txBox="1">
                  <a:spLocks noRot="1" noChangeAspect="1" noMove="1" noResize="1" noEditPoints="1" noAdjustHandles="1" noChangeArrowheads="1" noChangeShapeType="1" noTextEdit="1"/>
                </p:cNvSpPr>
                <p:nvPr/>
              </p:nvSpPr>
              <p:spPr>
                <a:xfrm>
                  <a:off x="7215067" y="5210962"/>
                  <a:ext cx="570063" cy="307777"/>
                </a:xfrm>
                <a:prstGeom prst="rect">
                  <a:avLst/>
                </a:prstGeom>
                <a:blipFill>
                  <a:blip r:embed="rId5"/>
                  <a:stretch>
                    <a:fillRect l="-12903" r="-12903" b="-6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2204FF7-8435-4B4A-AE72-3F0B44FBF08F}"/>
                    </a:ext>
                  </a:extLst>
                </p:cNvPr>
                <p:cNvSpPr txBox="1"/>
                <p:nvPr/>
              </p:nvSpPr>
              <p:spPr>
                <a:xfrm>
                  <a:off x="4988054" y="5743862"/>
                  <a:ext cx="1742286" cy="307777"/>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IN" sz="2000" smtClean="0">
                            <a:latin typeface="Cambria Math" panose="02040503050406030204" pitchFamily="18" charset="0"/>
                          </a:rPr>
                          <m:t>Δ</m:t>
                        </m:r>
                        <m:r>
                          <a:rPr lang="en-IN" sz="2000" i="1">
                            <a:latin typeface="Cambria Math" panose="02040503050406030204" pitchFamily="18" charset="0"/>
                          </a:rPr>
                          <m:t>𝐻</m:t>
                        </m:r>
                        <m:r>
                          <a:rPr lang="en-IN" sz="2000" b="0" i="1" baseline="-25000" smtClean="0">
                            <a:latin typeface="Cambria Math" panose="02040503050406030204" pitchFamily="18" charset="0"/>
                          </a:rPr>
                          <m:t>𝑝𝑦</m:t>
                        </m:r>
                        <m:r>
                          <a:rPr lang="en-IN" sz="2000" i="0">
                            <a:latin typeface="Cambria Math" panose="02040503050406030204" pitchFamily="18" charset="0"/>
                          </a:rPr>
                          <m:t>=</m:t>
                        </m:r>
                        <m:r>
                          <a:rPr lang="en-IN" sz="2000" b="0" i="0" smtClean="0">
                            <a:latin typeface="Cambria Math" panose="02040503050406030204" pitchFamily="18" charset="0"/>
                          </a:rPr>
                          <m:t>12.9 </m:t>
                        </m:r>
                        <m:r>
                          <m:rPr>
                            <m:sty m:val="p"/>
                          </m:rPr>
                          <a:rPr lang="en-IN" sz="2000" b="0" i="0" smtClean="0">
                            <a:latin typeface="Cambria Math" panose="02040503050406030204" pitchFamily="18" charset="0"/>
                          </a:rPr>
                          <m:t>Oe</m:t>
                        </m:r>
                      </m:oMath>
                    </m:oMathPara>
                  </a14:m>
                  <a:endParaRPr lang="en-IN" sz="2000" dirty="0"/>
                </a:p>
              </p:txBody>
            </p:sp>
          </mc:Choice>
          <mc:Fallback xmlns="">
            <p:sp>
              <p:nvSpPr>
                <p:cNvPr id="44" name="TextBox 43">
                  <a:extLst>
                    <a:ext uri="{FF2B5EF4-FFF2-40B4-BE49-F238E27FC236}">
                      <a16:creationId xmlns:a16="http://schemas.microsoft.com/office/drawing/2014/main" id="{BAC78EDE-D2F9-4859-A1C9-C8FB12B16D15}"/>
                    </a:ext>
                  </a:extLst>
                </p:cNvPr>
                <p:cNvSpPr txBox="1">
                  <a:spLocks noRot="1" noChangeAspect="1" noMove="1" noResize="1" noEditPoints="1" noAdjustHandles="1" noChangeArrowheads="1" noChangeShapeType="1" noTextEdit="1"/>
                </p:cNvSpPr>
                <p:nvPr/>
              </p:nvSpPr>
              <p:spPr>
                <a:xfrm>
                  <a:off x="4988054" y="5743862"/>
                  <a:ext cx="1742286" cy="307777"/>
                </a:xfrm>
                <a:prstGeom prst="rect">
                  <a:avLst/>
                </a:prstGeom>
                <a:blipFill>
                  <a:blip r:embed="rId6"/>
                  <a:stretch>
                    <a:fillRect l="-3147" r="-3147" b="-28000"/>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3AA1E54-3634-4CC9-BE58-AAB44FF1C2FA}"/>
                  </a:ext>
                </a:extLst>
              </p:cNvPr>
              <p:cNvSpPr txBox="1"/>
              <p:nvPr/>
            </p:nvSpPr>
            <p:spPr>
              <a:xfrm>
                <a:off x="168002" y="4244414"/>
                <a:ext cx="2280175" cy="400110"/>
              </a:xfrm>
              <a:prstGeom prst="rect">
                <a:avLst/>
              </a:prstGeom>
              <a:noFill/>
            </p:spPr>
            <p:txBody>
              <a:bodyPr wrap="square" rtlCol="0">
                <a:spAutoFit/>
              </a:bodyPr>
              <a:lstStyle/>
              <a:p>
                <a:pPr algn="ctr"/>
                <a:r>
                  <a:rPr lang="en-IN" sz="2000" dirty="0"/>
                  <a:t>FMR linewidth </a:t>
                </a:r>
                <a14:m>
                  <m:oMath xmlns:m="http://schemas.openxmlformats.org/officeDocument/2006/math">
                    <m:r>
                      <m:rPr>
                        <m:sty m:val="p"/>
                      </m:rPr>
                      <a:rPr lang="en-IN" sz="2000" smtClean="0">
                        <a:latin typeface="Cambria Math" panose="02040503050406030204" pitchFamily="18" charset="0"/>
                      </a:rPr>
                      <m:t>Δ</m:t>
                    </m:r>
                    <m:r>
                      <a:rPr lang="en-IN" sz="2000" i="1">
                        <a:latin typeface="Cambria Math" panose="02040503050406030204" pitchFamily="18" charset="0"/>
                      </a:rPr>
                      <m:t>𝐻</m:t>
                    </m:r>
                  </m:oMath>
                </a14:m>
                <a:r>
                  <a:rPr lang="en-IN" sz="2000" dirty="0"/>
                  <a:t> </a:t>
                </a:r>
              </a:p>
            </p:txBody>
          </p:sp>
        </mc:Choice>
        <mc:Fallback xmlns="">
          <p:sp>
            <p:nvSpPr>
              <p:cNvPr id="28" name="TextBox 27">
                <a:extLst>
                  <a:ext uri="{FF2B5EF4-FFF2-40B4-BE49-F238E27FC236}">
                    <a16:creationId xmlns:a16="http://schemas.microsoft.com/office/drawing/2014/main" id="{A3AA1E54-3634-4CC9-BE58-AAB44FF1C2FA}"/>
                  </a:ext>
                </a:extLst>
              </p:cNvPr>
              <p:cNvSpPr txBox="1">
                <a:spLocks noRot="1" noChangeAspect="1" noMove="1" noResize="1" noEditPoints="1" noAdjustHandles="1" noChangeArrowheads="1" noChangeShapeType="1" noTextEdit="1"/>
              </p:cNvSpPr>
              <p:nvPr/>
            </p:nvSpPr>
            <p:spPr>
              <a:xfrm>
                <a:off x="168002" y="4244414"/>
                <a:ext cx="2280175" cy="400110"/>
              </a:xfrm>
              <a:prstGeom prst="rect">
                <a:avLst/>
              </a:prstGeom>
              <a:blipFill>
                <a:blip r:embed="rId7"/>
                <a:stretch>
                  <a:fillRect t="-7576" b="-25758"/>
                </a:stretch>
              </a:blipFill>
            </p:spPr>
            <p:txBody>
              <a:bodyPr/>
              <a:lstStyle/>
              <a:p>
                <a:r>
                  <a:rPr lang="en-IN">
                    <a:noFill/>
                  </a:rPr>
                  <a:t> </a:t>
                </a:r>
              </a:p>
            </p:txBody>
          </p:sp>
        </mc:Fallback>
      </mc:AlternateContent>
      <p:sp>
        <p:nvSpPr>
          <p:cNvPr id="29" name="TextBox 28">
            <a:extLst>
              <a:ext uri="{FF2B5EF4-FFF2-40B4-BE49-F238E27FC236}">
                <a16:creationId xmlns:a16="http://schemas.microsoft.com/office/drawing/2014/main" id="{63F025EC-5D8F-4D48-A5E7-7EA863C664BD}"/>
              </a:ext>
            </a:extLst>
          </p:cNvPr>
          <p:cNvSpPr txBox="1"/>
          <p:nvPr/>
        </p:nvSpPr>
        <p:spPr>
          <a:xfrm>
            <a:off x="60000" y="4778448"/>
            <a:ext cx="2278405" cy="707886"/>
          </a:xfrm>
          <a:prstGeom prst="rect">
            <a:avLst/>
          </a:prstGeom>
          <a:noFill/>
        </p:spPr>
        <p:txBody>
          <a:bodyPr wrap="square" rtlCol="0">
            <a:spAutoFit/>
          </a:bodyPr>
          <a:lstStyle/>
          <a:p>
            <a:pPr algn="ctr"/>
            <a:r>
              <a:rPr lang="en-IN" sz="2000" dirty="0"/>
              <a:t>Half width at half maximum (HWHM)</a:t>
            </a:r>
          </a:p>
        </p:txBody>
      </p:sp>
      <p:sp>
        <p:nvSpPr>
          <p:cNvPr id="30" name="TextBox 29">
            <a:extLst>
              <a:ext uri="{FF2B5EF4-FFF2-40B4-BE49-F238E27FC236}">
                <a16:creationId xmlns:a16="http://schemas.microsoft.com/office/drawing/2014/main" id="{15EF67DC-DA48-4F37-812D-356F2A017ED0}"/>
              </a:ext>
            </a:extLst>
          </p:cNvPr>
          <p:cNvSpPr txBox="1"/>
          <p:nvPr/>
        </p:nvSpPr>
        <p:spPr>
          <a:xfrm>
            <a:off x="4901346" y="3982804"/>
            <a:ext cx="3785549" cy="461665"/>
          </a:xfrm>
          <a:prstGeom prst="rect">
            <a:avLst/>
          </a:prstGeom>
          <a:solidFill>
            <a:schemeClr val="accent2">
              <a:lumMod val="20000"/>
              <a:lumOff val="80000"/>
            </a:schemeClr>
          </a:solidFill>
        </p:spPr>
        <p:txBody>
          <a:bodyPr wrap="square" rtlCol="0">
            <a:spAutoFit/>
          </a:bodyPr>
          <a:lstStyle/>
          <a:p>
            <a:pPr algn="ctr"/>
            <a:r>
              <a:rPr lang="en-IN" sz="2400" b="1" dirty="0">
                <a:solidFill>
                  <a:srgbClr val="C00000"/>
                </a:solidFill>
              </a:rPr>
              <a:t>Derivative FMR spectra</a:t>
            </a:r>
          </a:p>
        </p:txBody>
      </p:sp>
      <p:sp>
        <p:nvSpPr>
          <p:cNvPr id="31" name="Slide Number Placeholder 30">
            <a:extLst>
              <a:ext uri="{FF2B5EF4-FFF2-40B4-BE49-F238E27FC236}">
                <a16:creationId xmlns:a16="http://schemas.microsoft.com/office/drawing/2014/main" id="{226A2022-D64C-4C51-A3E6-9F80CAE1400D}"/>
              </a:ext>
            </a:extLst>
          </p:cNvPr>
          <p:cNvSpPr>
            <a:spLocks noGrp="1"/>
          </p:cNvSpPr>
          <p:nvPr>
            <p:ph type="sldNum" sz="quarter" idx="12"/>
          </p:nvPr>
        </p:nvSpPr>
        <p:spPr/>
        <p:txBody>
          <a:bodyPr/>
          <a:lstStyle/>
          <a:p>
            <a:fld id="{4E3495D0-1C20-4D5C-AE9D-42F7DC54160D}" type="slidenum">
              <a:rPr lang="en-US" smtClean="0"/>
              <a:t>50</a:t>
            </a:fld>
            <a:endParaRPr lang="en-US"/>
          </a:p>
        </p:txBody>
      </p:sp>
    </p:spTree>
    <p:extLst>
      <p:ext uri="{BB962C8B-B14F-4D97-AF65-F5344CB8AC3E}">
        <p14:creationId xmlns:p14="http://schemas.microsoft.com/office/powerpoint/2010/main" val="157831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p:bldP spid="29" grpId="0"/>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E32A-051F-433B-B4E7-62C910AAA75D}"/>
              </a:ext>
            </a:extLst>
          </p:cNvPr>
          <p:cNvSpPr>
            <a:spLocks noGrp="1"/>
          </p:cNvSpPr>
          <p:nvPr>
            <p:ph type="title"/>
          </p:nvPr>
        </p:nvSpPr>
        <p:spPr/>
        <p:txBody>
          <a:bodyPr/>
          <a:lstStyle/>
          <a:p>
            <a:r>
              <a:rPr lang="en-IN" dirty="0"/>
              <a:t>SAF: Interlayer exchange coupling</a:t>
            </a:r>
          </a:p>
        </p:txBody>
      </p:sp>
      <p:pic>
        <p:nvPicPr>
          <p:cNvPr id="8" name="Content Placeholder 7">
            <a:extLst>
              <a:ext uri="{FF2B5EF4-FFF2-40B4-BE49-F238E27FC236}">
                <a16:creationId xmlns:a16="http://schemas.microsoft.com/office/drawing/2014/main" id="{9D9D9032-9369-413F-9524-982A665CDF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37" y="979779"/>
            <a:ext cx="8705144" cy="5511800"/>
          </a:xfrm>
        </p:spPr>
      </p:pic>
      <p:sp>
        <p:nvSpPr>
          <p:cNvPr id="4" name="Date Placeholder 3">
            <a:extLst>
              <a:ext uri="{FF2B5EF4-FFF2-40B4-BE49-F238E27FC236}">
                <a16:creationId xmlns:a16="http://schemas.microsoft.com/office/drawing/2014/main" id="{03D1C431-C507-4416-AB61-BCCD1766E8E6}"/>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A9273720-2277-49CE-87CE-97E974191A87}"/>
              </a:ext>
            </a:extLst>
          </p:cNvPr>
          <p:cNvSpPr>
            <a:spLocks noGrp="1"/>
          </p:cNvSpPr>
          <p:nvPr>
            <p:ph type="ftr" sz="quarter" idx="11"/>
          </p:nvPr>
        </p:nvSpPr>
        <p:spPr/>
        <p:txBody>
          <a:bodyPr/>
          <a:lstStyle/>
          <a:p>
            <a:r>
              <a:rPr lang="en-US"/>
              <a:t>IISER Bhopal</a:t>
            </a:r>
            <a:endParaRPr lang="en-US" dirty="0"/>
          </a:p>
        </p:txBody>
      </p:sp>
      <p:sp>
        <p:nvSpPr>
          <p:cNvPr id="9" name="TextBox 8">
            <a:extLst>
              <a:ext uri="{FF2B5EF4-FFF2-40B4-BE49-F238E27FC236}">
                <a16:creationId xmlns:a16="http://schemas.microsoft.com/office/drawing/2014/main" id="{C74051EB-1CA3-41C5-80C5-39A0AB27B89C}"/>
              </a:ext>
            </a:extLst>
          </p:cNvPr>
          <p:cNvSpPr txBox="1"/>
          <p:nvPr/>
        </p:nvSpPr>
        <p:spPr>
          <a:xfrm>
            <a:off x="245228" y="695325"/>
            <a:ext cx="3943350" cy="369332"/>
          </a:xfrm>
          <a:prstGeom prst="rect">
            <a:avLst/>
          </a:prstGeom>
          <a:noFill/>
        </p:spPr>
        <p:txBody>
          <a:bodyPr wrap="square" rtlCol="0">
            <a:spAutoFit/>
          </a:bodyPr>
          <a:lstStyle/>
          <a:p>
            <a:r>
              <a:rPr lang="en-IN" dirty="0"/>
              <a:t>SAF: Synthetic antiferromagnetic layer</a:t>
            </a:r>
          </a:p>
        </p:txBody>
      </p:sp>
      <p:sp>
        <p:nvSpPr>
          <p:cNvPr id="3" name="Slide Number Placeholder 2">
            <a:extLst>
              <a:ext uri="{FF2B5EF4-FFF2-40B4-BE49-F238E27FC236}">
                <a16:creationId xmlns:a16="http://schemas.microsoft.com/office/drawing/2014/main" id="{9F503B3B-E8C9-49FE-B3EC-513A338587DA}"/>
              </a:ext>
            </a:extLst>
          </p:cNvPr>
          <p:cNvSpPr>
            <a:spLocks noGrp="1"/>
          </p:cNvSpPr>
          <p:nvPr>
            <p:ph type="sldNum" sz="quarter" idx="12"/>
          </p:nvPr>
        </p:nvSpPr>
        <p:spPr/>
        <p:txBody>
          <a:bodyPr/>
          <a:lstStyle/>
          <a:p>
            <a:fld id="{4E3495D0-1C20-4D5C-AE9D-42F7DC54160D}" type="slidenum">
              <a:rPr lang="en-US" smtClean="0"/>
              <a:t>51</a:t>
            </a:fld>
            <a:endParaRPr lang="en-US"/>
          </a:p>
        </p:txBody>
      </p:sp>
    </p:spTree>
    <p:extLst>
      <p:ext uri="{BB962C8B-B14F-4D97-AF65-F5344CB8AC3E}">
        <p14:creationId xmlns:p14="http://schemas.microsoft.com/office/powerpoint/2010/main" val="3015060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5DCD-7512-479C-85C5-E44E0653F909}"/>
              </a:ext>
            </a:extLst>
          </p:cNvPr>
          <p:cNvSpPr>
            <a:spLocks noGrp="1"/>
          </p:cNvSpPr>
          <p:nvPr>
            <p:ph type="title"/>
          </p:nvPr>
        </p:nvSpPr>
        <p:spPr/>
        <p:txBody>
          <a:bodyPr>
            <a:normAutofit/>
          </a:bodyPr>
          <a:lstStyle/>
          <a:p>
            <a:r>
              <a:rPr lang="en-IN" dirty="0"/>
              <a:t>Four-probe method</a:t>
            </a:r>
          </a:p>
        </p:txBody>
      </p:sp>
      <p:sp>
        <p:nvSpPr>
          <p:cNvPr id="4" name="Date Placeholder 3">
            <a:extLst>
              <a:ext uri="{FF2B5EF4-FFF2-40B4-BE49-F238E27FC236}">
                <a16:creationId xmlns:a16="http://schemas.microsoft.com/office/drawing/2014/main" id="{EE794876-27BA-4431-98A5-85BEF42EEC83}"/>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59A24189-5851-4C29-9A99-34AAA20B2E2A}"/>
              </a:ext>
            </a:extLst>
          </p:cNvPr>
          <p:cNvSpPr>
            <a:spLocks noGrp="1"/>
          </p:cNvSpPr>
          <p:nvPr>
            <p:ph type="ftr" sz="quarter" idx="11"/>
          </p:nvPr>
        </p:nvSpPr>
        <p:spPr/>
        <p:txBody>
          <a:bodyPr/>
          <a:lstStyle/>
          <a:p>
            <a:r>
              <a:rPr lang="en-US"/>
              <a:t>IISER Bhopal</a:t>
            </a:r>
            <a:endParaRPr lang="en-US" dirty="0"/>
          </a:p>
        </p:txBody>
      </p:sp>
      <p:pic>
        <p:nvPicPr>
          <p:cNvPr id="10" name="Picture 9">
            <a:extLst>
              <a:ext uri="{FF2B5EF4-FFF2-40B4-BE49-F238E27FC236}">
                <a16:creationId xmlns:a16="http://schemas.microsoft.com/office/drawing/2014/main" id="{DD674C49-2C4A-4754-A961-0E27A2416DEE}"/>
              </a:ext>
            </a:extLst>
          </p:cNvPr>
          <p:cNvPicPr>
            <a:picLocks noChangeAspect="1"/>
          </p:cNvPicPr>
          <p:nvPr/>
        </p:nvPicPr>
        <p:blipFill>
          <a:blip r:embed="rId3"/>
          <a:stretch>
            <a:fillRect/>
          </a:stretch>
        </p:blipFill>
        <p:spPr>
          <a:xfrm>
            <a:off x="2944134" y="881189"/>
            <a:ext cx="2695000" cy="1588329"/>
          </a:xfrm>
          <a:prstGeom prst="rect">
            <a:avLst/>
          </a:prstGeom>
        </p:spPr>
      </p:pic>
      <p:pic>
        <p:nvPicPr>
          <p:cNvPr id="11" name="Picture 10">
            <a:extLst>
              <a:ext uri="{FF2B5EF4-FFF2-40B4-BE49-F238E27FC236}">
                <a16:creationId xmlns:a16="http://schemas.microsoft.com/office/drawing/2014/main" id="{9C2CC630-9BD4-4908-AD70-EDFD313AD9CA}"/>
              </a:ext>
            </a:extLst>
          </p:cNvPr>
          <p:cNvPicPr>
            <a:picLocks noChangeAspect="1"/>
          </p:cNvPicPr>
          <p:nvPr/>
        </p:nvPicPr>
        <p:blipFill>
          <a:blip r:embed="rId4"/>
          <a:stretch>
            <a:fillRect/>
          </a:stretch>
        </p:blipFill>
        <p:spPr>
          <a:xfrm>
            <a:off x="16628" y="3250841"/>
            <a:ext cx="2569971" cy="2633231"/>
          </a:xfrm>
          <a:prstGeom prst="rect">
            <a:avLst/>
          </a:prstGeom>
        </p:spPr>
      </p:pic>
      <p:sp>
        <p:nvSpPr>
          <p:cNvPr id="15" name="TextBox 14">
            <a:extLst>
              <a:ext uri="{FF2B5EF4-FFF2-40B4-BE49-F238E27FC236}">
                <a16:creationId xmlns:a16="http://schemas.microsoft.com/office/drawing/2014/main" id="{9A439D56-33CF-43FC-8CC8-55171845DA09}"/>
              </a:ext>
            </a:extLst>
          </p:cNvPr>
          <p:cNvSpPr txBox="1"/>
          <p:nvPr/>
        </p:nvSpPr>
        <p:spPr>
          <a:xfrm>
            <a:off x="-6825" y="5942437"/>
            <a:ext cx="4324796" cy="738664"/>
          </a:xfrm>
          <a:prstGeom prst="rect">
            <a:avLst/>
          </a:prstGeom>
          <a:noFill/>
        </p:spPr>
        <p:txBody>
          <a:bodyPr wrap="square">
            <a:spAutoFit/>
          </a:bodyPr>
          <a:lstStyle/>
          <a:p>
            <a:pPr algn="ctr"/>
            <a:r>
              <a:rPr lang="en-IN" sz="1400" b="0" i="0" dirty="0" err="1">
                <a:solidFill>
                  <a:srgbClr val="222222"/>
                </a:solidFill>
                <a:effectLst/>
                <a:latin typeface="Arial" panose="020B0604020202020204" pitchFamily="34" charset="0"/>
              </a:rPr>
              <a:t>Schmiedl</a:t>
            </a:r>
            <a:r>
              <a:rPr lang="en-IN" sz="1400" b="0" i="0" dirty="0">
                <a:solidFill>
                  <a:srgbClr val="222222"/>
                </a:solidFill>
                <a:effectLst/>
                <a:latin typeface="Arial" panose="020B0604020202020204" pitchFamily="34" charset="0"/>
              </a:rPr>
              <a:t>, E</a:t>
            </a:r>
            <a:r>
              <a:rPr lang="en-IN" sz="1400" dirty="0"/>
              <a:t> et al. </a:t>
            </a:r>
            <a:r>
              <a:rPr lang="en-IN" sz="1400" b="0" i="0" dirty="0">
                <a:solidFill>
                  <a:srgbClr val="222222"/>
                </a:solidFill>
                <a:effectLst/>
                <a:latin typeface="Arial" panose="020B0604020202020204" pitchFamily="34" charset="0"/>
              </a:rPr>
              <a:t>(2008). The electrical resistivity of ultra-thin copper films. </a:t>
            </a:r>
            <a:r>
              <a:rPr lang="en-IN" sz="1400" b="0" i="1" dirty="0" err="1">
                <a:solidFill>
                  <a:srgbClr val="222222"/>
                </a:solidFill>
                <a:effectLst/>
                <a:latin typeface="Arial" panose="020B0604020202020204" pitchFamily="34" charset="0"/>
              </a:rPr>
              <a:t>Zeitschrift</a:t>
            </a:r>
            <a:r>
              <a:rPr lang="en-IN" sz="1400" b="0" i="1" dirty="0">
                <a:solidFill>
                  <a:srgbClr val="222222"/>
                </a:solidFill>
                <a:effectLst/>
                <a:latin typeface="Arial" panose="020B0604020202020204" pitchFamily="34" charset="0"/>
              </a:rPr>
              <a:t> </a:t>
            </a:r>
            <a:r>
              <a:rPr lang="en-IN" sz="1400" b="0" i="1" dirty="0" err="1">
                <a:solidFill>
                  <a:srgbClr val="222222"/>
                </a:solidFill>
                <a:effectLst/>
                <a:latin typeface="Arial" panose="020B0604020202020204" pitchFamily="34" charset="0"/>
              </a:rPr>
              <a:t>für</a:t>
            </a:r>
            <a:r>
              <a:rPr lang="en-IN" sz="1400" b="0" i="1" dirty="0">
                <a:solidFill>
                  <a:srgbClr val="222222"/>
                </a:solidFill>
                <a:effectLst/>
                <a:latin typeface="Arial" panose="020B0604020202020204" pitchFamily="34" charset="0"/>
              </a:rPr>
              <a:t> </a:t>
            </a:r>
            <a:r>
              <a:rPr lang="en-IN" sz="1400" b="0" i="1" dirty="0" err="1">
                <a:solidFill>
                  <a:srgbClr val="222222"/>
                </a:solidFill>
                <a:effectLst/>
                <a:latin typeface="Arial" panose="020B0604020202020204" pitchFamily="34" charset="0"/>
              </a:rPr>
              <a:t>Naturforschung</a:t>
            </a:r>
            <a:r>
              <a:rPr lang="en-IN" sz="1400" b="0" i="1" dirty="0">
                <a:solidFill>
                  <a:srgbClr val="222222"/>
                </a:solidFill>
                <a:effectLst/>
                <a:latin typeface="Arial" panose="020B0604020202020204" pitchFamily="34" charset="0"/>
              </a:rPr>
              <a:t> A</a:t>
            </a:r>
            <a:r>
              <a:rPr lang="en-IN" sz="1400" b="0" i="0" dirty="0">
                <a:solidFill>
                  <a:srgbClr val="222222"/>
                </a:solidFill>
                <a:effectLst/>
                <a:latin typeface="Arial" panose="020B0604020202020204" pitchFamily="34" charset="0"/>
              </a:rPr>
              <a:t>, </a:t>
            </a:r>
            <a:r>
              <a:rPr lang="en-IN" sz="1400" b="0" i="1" dirty="0">
                <a:solidFill>
                  <a:srgbClr val="222222"/>
                </a:solidFill>
                <a:effectLst/>
                <a:latin typeface="Arial" panose="020B0604020202020204" pitchFamily="34" charset="0"/>
              </a:rPr>
              <a:t>63</a:t>
            </a:r>
            <a:r>
              <a:rPr lang="en-IN" sz="1400" b="0" i="0" dirty="0">
                <a:solidFill>
                  <a:srgbClr val="222222"/>
                </a:solidFill>
                <a:effectLst/>
                <a:latin typeface="Arial" panose="020B0604020202020204" pitchFamily="34" charset="0"/>
              </a:rPr>
              <a:t>(10-11), 739-744.</a:t>
            </a:r>
            <a:endParaRPr lang="en-IN" sz="1400" dirty="0"/>
          </a:p>
        </p:txBody>
      </p:sp>
      <p:sp>
        <p:nvSpPr>
          <p:cNvPr id="16" name="TextBox 15">
            <a:extLst>
              <a:ext uri="{FF2B5EF4-FFF2-40B4-BE49-F238E27FC236}">
                <a16:creationId xmlns:a16="http://schemas.microsoft.com/office/drawing/2014/main" id="{A65EFE47-E841-464A-81FE-964357A6A33A}"/>
              </a:ext>
            </a:extLst>
          </p:cNvPr>
          <p:cNvSpPr txBox="1"/>
          <p:nvPr/>
        </p:nvSpPr>
        <p:spPr>
          <a:xfrm>
            <a:off x="1123525" y="3624071"/>
            <a:ext cx="2838853" cy="923330"/>
          </a:xfrm>
          <a:prstGeom prst="rect">
            <a:avLst/>
          </a:prstGeom>
          <a:noFill/>
        </p:spPr>
        <p:txBody>
          <a:bodyPr wrap="square">
            <a:spAutoFit/>
          </a:bodyPr>
          <a:lstStyle/>
          <a:p>
            <a:pPr algn="just"/>
            <a:r>
              <a:rPr lang="en-IN" sz="1800" b="0" i="0" u="none" strike="noStrike" baseline="0" dirty="0"/>
              <a:t>(</a:t>
            </a:r>
            <a:r>
              <a:rPr lang="en-IN" sz="1800" b="0" i="1" u="none" strike="noStrike" baseline="0" dirty="0"/>
              <a:t>◦</a:t>
            </a:r>
            <a:r>
              <a:rPr lang="en-IN" sz="1800" b="0" i="0" u="none" strike="noStrike" baseline="0" dirty="0"/>
              <a:t>) Experimental data</a:t>
            </a:r>
          </a:p>
          <a:p>
            <a:pPr algn="just"/>
            <a:r>
              <a:rPr lang="en-IN" sz="1800" b="0" i="0" u="none" strike="noStrike" baseline="0" dirty="0"/>
              <a:t>(-)</a:t>
            </a:r>
            <a:r>
              <a:rPr lang="en-US" sz="1800" b="0" i="0" u="none" strike="noStrike" baseline="0" dirty="0"/>
              <a:t> statistical model</a:t>
            </a:r>
          </a:p>
          <a:p>
            <a:pPr algn="just"/>
            <a:r>
              <a:rPr lang="en-US" sz="1800" b="0" i="0" u="none" strike="noStrike" baseline="0" dirty="0"/>
              <a:t>(- </a:t>
            </a:r>
            <a:r>
              <a:rPr lang="en-US" dirty="0"/>
              <a:t>--</a:t>
            </a:r>
            <a:r>
              <a:rPr lang="en-US" sz="1800" b="0" i="0" u="none" strike="noStrike" baseline="0" dirty="0"/>
              <a:t>) </a:t>
            </a:r>
            <a:r>
              <a:rPr lang="en-US" dirty="0"/>
              <a:t>B</a:t>
            </a:r>
            <a:r>
              <a:rPr lang="en-US" sz="1800" b="0" i="0" u="none" strike="noStrike" baseline="0" dirty="0"/>
              <a:t>asis of fit parameters </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BA69334-992B-47F0-BA61-1D717F8DB122}"/>
                  </a:ext>
                </a:extLst>
              </p:cNvPr>
              <p:cNvSpPr txBox="1"/>
              <p:nvPr/>
            </p:nvSpPr>
            <p:spPr>
              <a:xfrm>
                <a:off x="5511501" y="2492639"/>
                <a:ext cx="2068323" cy="68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i="1" smtClean="0">
                              <a:latin typeface="Cambria Math" panose="02040503050406030204" pitchFamily="18" charset="0"/>
                            </a:rPr>
                            <m:t>𝜌</m:t>
                          </m:r>
                        </m:e>
                        <m:sub>
                          <m:r>
                            <a:rPr lang="en-IN" sz="2400" b="0" i="1" smtClean="0">
                              <a:latin typeface="Cambria Math" panose="02040503050406030204" pitchFamily="18" charset="0"/>
                            </a:rPr>
                            <m:t>3</m:t>
                          </m:r>
                          <m:r>
                            <a:rPr lang="en-IN" sz="2400" b="0" i="1" smtClean="0">
                              <a:latin typeface="Cambria Math" panose="02040503050406030204" pitchFamily="18" charset="0"/>
                            </a:rPr>
                            <m:t>𝐷</m:t>
                          </m:r>
                        </m:sub>
                      </m:sSub>
                      <m:r>
                        <a:rPr lang="en-IN" sz="2400" i="1">
                          <a:latin typeface="Cambria Math" panose="02040503050406030204" pitchFamily="18" charset="0"/>
                        </a:rPr>
                        <m:t> </m:t>
                      </m:r>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𝑉</m:t>
                          </m:r>
                        </m:num>
                        <m:den>
                          <m:r>
                            <a:rPr lang="en-IN" sz="2400" i="1">
                              <a:solidFill>
                                <a:schemeClr val="tx1"/>
                              </a:solidFill>
                              <a:latin typeface="Cambria Math" panose="02040503050406030204" pitchFamily="18" charset="0"/>
                            </a:rPr>
                            <m:t>𝐼</m:t>
                          </m:r>
                        </m:den>
                      </m:f>
                      <m:r>
                        <a:rPr lang="en-IN" sz="2400" i="0">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𝜋</m:t>
                      </m:r>
                      <m:r>
                        <a:rPr lang="en-IN" sz="2400" i="1">
                          <a:solidFill>
                            <a:schemeClr val="tx1"/>
                          </a:solidFill>
                          <a:latin typeface="Cambria Math" panose="02040503050406030204" pitchFamily="18" charset="0"/>
                        </a:rPr>
                        <m:t>𝑠</m:t>
                      </m:r>
                    </m:oMath>
                  </m:oMathPara>
                </a14:m>
                <a:endParaRPr lang="en-IN" sz="2400" dirty="0">
                  <a:solidFill>
                    <a:schemeClr val="tx1"/>
                  </a:solidFill>
                </a:endParaRPr>
              </a:p>
            </p:txBody>
          </p:sp>
        </mc:Choice>
        <mc:Fallback xmlns="">
          <p:sp>
            <p:nvSpPr>
              <p:cNvPr id="7" name="TextBox 6">
                <a:extLst>
                  <a:ext uri="{FF2B5EF4-FFF2-40B4-BE49-F238E27FC236}">
                    <a16:creationId xmlns:a16="http://schemas.microsoft.com/office/drawing/2014/main" id="{6BA69334-992B-47F0-BA61-1D717F8DB122}"/>
                  </a:ext>
                </a:extLst>
              </p:cNvPr>
              <p:cNvSpPr txBox="1">
                <a:spLocks noRot="1" noChangeAspect="1" noMove="1" noResize="1" noEditPoints="1" noAdjustHandles="1" noChangeArrowheads="1" noChangeShapeType="1" noTextEdit="1"/>
              </p:cNvSpPr>
              <p:nvPr/>
            </p:nvSpPr>
            <p:spPr>
              <a:xfrm>
                <a:off x="5511501" y="2492639"/>
                <a:ext cx="2068323" cy="689035"/>
              </a:xfrm>
              <a:prstGeom prst="rect">
                <a:avLst/>
              </a:prstGeom>
              <a:blipFill>
                <a:blip r:embed="rId6"/>
                <a:stretch>
                  <a:fillRect/>
                </a:stretch>
              </a:blipFill>
            </p:spPr>
            <p:txBody>
              <a:bodyPr/>
              <a:lstStyle/>
              <a:p>
                <a:r>
                  <a:rPr lang="en-IN">
                    <a:noFill/>
                  </a:rPr>
                  <a:t> </a:t>
                </a:r>
              </a:p>
            </p:txBody>
          </p:sp>
        </mc:Fallback>
      </mc:AlternateContent>
      <p:pic>
        <p:nvPicPr>
          <p:cNvPr id="14" name="Picture 13">
            <a:extLst>
              <a:ext uri="{FF2B5EF4-FFF2-40B4-BE49-F238E27FC236}">
                <a16:creationId xmlns:a16="http://schemas.microsoft.com/office/drawing/2014/main" id="{EEB6D0DB-21B7-4739-9DC5-B15FA0D615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6127" y="2555631"/>
            <a:ext cx="1686537" cy="153010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5AE8D9-1729-4796-A45C-316E11310996}"/>
                  </a:ext>
                </a:extLst>
              </p:cNvPr>
              <p:cNvSpPr txBox="1"/>
              <p:nvPr/>
            </p:nvSpPr>
            <p:spPr>
              <a:xfrm>
                <a:off x="7925791" y="4005801"/>
                <a:ext cx="1138068" cy="632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𝑅</m:t>
                          </m:r>
                        </m:e>
                        <m:sub>
                          <m:r>
                            <a:rPr lang="en-IN" sz="2400" b="0" i="1" smtClean="0">
                              <a:solidFill>
                                <a:schemeClr val="tx1"/>
                              </a:solidFill>
                              <a:latin typeface="Cambria Math" panose="02040503050406030204" pitchFamily="18" charset="0"/>
                            </a:rPr>
                            <m:t>𝑆𝐻</m:t>
                          </m:r>
                        </m:sub>
                      </m:sSub>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𝜌</m:t>
                          </m:r>
                        </m:num>
                        <m:den>
                          <m:r>
                            <a:rPr lang="en-IN" sz="2400" b="0" i="1" smtClean="0">
                              <a:solidFill>
                                <a:schemeClr val="tx1"/>
                              </a:solidFill>
                              <a:latin typeface="Cambria Math" panose="02040503050406030204" pitchFamily="18" charset="0"/>
                            </a:rPr>
                            <m:t>𝑡</m:t>
                          </m:r>
                        </m:den>
                      </m:f>
                    </m:oMath>
                  </m:oMathPara>
                </a14:m>
                <a:endParaRPr lang="en-IN" sz="2400" dirty="0">
                  <a:solidFill>
                    <a:schemeClr val="tx1"/>
                  </a:solidFill>
                </a:endParaRPr>
              </a:p>
            </p:txBody>
          </p:sp>
        </mc:Choice>
        <mc:Fallback xmlns="">
          <p:sp>
            <p:nvSpPr>
              <p:cNvPr id="18" name="TextBox 17">
                <a:extLst>
                  <a:ext uri="{FF2B5EF4-FFF2-40B4-BE49-F238E27FC236}">
                    <a16:creationId xmlns:a16="http://schemas.microsoft.com/office/drawing/2014/main" id="{545AE8D9-1729-4796-A45C-316E11310996}"/>
                  </a:ext>
                </a:extLst>
              </p:cNvPr>
              <p:cNvSpPr txBox="1">
                <a:spLocks noRot="1" noChangeAspect="1" noMove="1" noResize="1" noEditPoints="1" noAdjustHandles="1" noChangeArrowheads="1" noChangeShapeType="1" noTextEdit="1"/>
              </p:cNvSpPr>
              <p:nvPr/>
            </p:nvSpPr>
            <p:spPr>
              <a:xfrm>
                <a:off x="7925791" y="4005801"/>
                <a:ext cx="1138068" cy="632353"/>
              </a:xfrm>
              <a:prstGeom prst="rect">
                <a:avLst/>
              </a:prstGeom>
              <a:blipFill>
                <a:blip r:embed="rId8"/>
                <a:stretch>
                  <a:fillRect/>
                </a:stretch>
              </a:blipFill>
            </p:spPr>
            <p:txBody>
              <a:bodyPr/>
              <a:lstStyle/>
              <a:p>
                <a:r>
                  <a:rPr lang="en-IN">
                    <a:noFill/>
                  </a:rPr>
                  <a:t> </a:t>
                </a:r>
              </a:p>
            </p:txBody>
          </p:sp>
        </mc:Fallback>
      </mc:AlternateContent>
      <p:pic>
        <p:nvPicPr>
          <p:cNvPr id="20" name="Picture 19">
            <a:extLst>
              <a:ext uri="{FF2B5EF4-FFF2-40B4-BE49-F238E27FC236}">
                <a16:creationId xmlns:a16="http://schemas.microsoft.com/office/drawing/2014/main" id="{72EAC345-21EE-4468-91D5-8C72AAAF5F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6006" y="1156102"/>
            <a:ext cx="3796928" cy="1284533"/>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6A33CC-E0D0-4FA6-83F3-791B0FD0A291}"/>
                  </a:ext>
                </a:extLst>
              </p:cNvPr>
              <p:cNvSpPr txBox="1"/>
              <p:nvPr/>
            </p:nvSpPr>
            <p:spPr>
              <a:xfrm>
                <a:off x="5488594" y="3387293"/>
                <a:ext cx="2247988" cy="756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i="1" smtClean="0">
                              <a:latin typeface="Cambria Math" panose="02040503050406030204" pitchFamily="18" charset="0"/>
                            </a:rPr>
                            <m:t>𝜌</m:t>
                          </m:r>
                        </m:e>
                        <m:sub>
                          <m:r>
                            <a:rPr lang="en-IN" sz="2400" b="0" i="1" smtClean="0">
                              <a:latin typeface="Cambria Math" panose="02040503050406030204" pitchFamily="18" charset="0"/>
                            </a:rPr>
                            <m:t>2</m:t>
                          </m:r>
                          <m:r>
                            <a:rPr lang="en-IN" sz="2400" b="0" i="1" smtClean="0">
                              <a:latin typeface="Cambria Math" panose="02040503050406030204" pitchFamily="18" charset="0"/>
                            </a:rPr>
                            <m:t>𝐷</m:t>
                          </m:r>
                        </m:sub>
                      </m:sSub>
                      <m:r>
                        <a:rPr lang="en-IN" sz="2400" i="1">
                          <a:latin typeface="Cambria Math" panose="02040503050406030204" pitchFamily="18" charset="0"/>
                        </a:rPr>
                        <m:t> </m:t>
                      </m:r>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𝑉</m:t>
                          </m:r>
                        </m:num>
                        <m:den>
                          <m:r>
                            <a:rPr lang="en-IN" sz="2400" i="1">
                              <a:solidFill>
                                <a:schemeClr val="tx1"/>
                              </a:solidFill>
                              <a:latin typeface="Cambria Math" panose="02040503050406030204" pitchFamily="18" charset="0"/>
                            </a:rPr>
                            <m:t>𝐼</m:t>
                          </m:r>
                        </m:den>
                      </m:f>
                      <m:r>
                        <a:rPr lang="en-IN" sz="2400" i="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𝜋</m:t>
                          </m:r>
                          <m:r>
                            <a:rPr lang="en-IN" sz="2400" b="0" i="1" smtClean="0">
                              <a:solidFill>
                                <a:schemeClr val="tx1"/>
                              </a:solidFill>
                              <a:latin typeface="Cambria Math" panose="02040503050406030204" pitchFamily="18" charset="0"/>
                            </a:rPr>
                            <m:t>𝑡</m:t>
                          </m:r>
                        </m:num>
                        <m:den>
                          <m:r>
                            <m:rPr>
                              <m:sty m:val="p"/>
                            </m:rPr>
                            <a:rPr lang="en-IN" sz="2400" b="0" i="0" smtClean="0">
                              <a:solidFill>
                                <a:schemeClr val="tx1"/>
                              </a:solidFill>
                              <a:latin typeface="Cambria Math" panose="02040503050406030204" pitchFamily="18" charset="0"/>
                            </a:rPr>
                            <m:t>ln</m:t>
                          </m:r>
                          <m:r>
                            <a:rPr lang="en-IN" sz="2400" b="0" i="1" smtClean="0">
                              <a:solidFill>
                                <a:schemeClr val="tx1"/>
                              </a:solidFill>
                              <a:latin typeface="Cambria Math" panose="02040503050406030204" pitchFamily="18" charset="0"/>
                            </a:rPr>
                            <m:t>⁡(2)</m:t>
                          </m:r>
                        </m:den>
                      </m:f>
                    </m:oMath>
                  </m:oMathPara>
                </a14:m>
                <a:endParaRPr lang="en-IN" sz="2400" dirty="0">
                  <a:solidFill>
                    <a:schemeClr val="tx1"/>
                  </a:solidFill>
                </a:endParaRPr>
              </a:p>
            </p:txBody>
          </p:sp>
        </mc:Choice>
        <mc:Fallback xmlns="">
          <p:sp>
            <p:nvSpPr>
              <p:cNvPr id="21" name="TextBox 20">
                <a:extLst>
                  <a:ext uri="{FF2B5EF4-FFF2-40B4-BE49-F238E27FC236}">
                    <a16:creationId xmlns:a16="http://schemas.microsoft.com/office/drawing/2014/main" id="{A66A33CC-E0D0-4FA6-83F3-791B0FD0A291}"/>
                  </a:ext>
                </a:extLst>
              </p:cNvPr>
              <p:cNvSpPr txBox="1">
                <a:spLocks noRot="1" noChangeAspect="1" noMove="1" noResize="1" noEditPoints="1" noAdjustHandles="1" noChangeArrowheads="1" noChangeShapeType="1" noTextEdit="1"/>
              </p:cNvSpPr>
              <p:nvPr/>
            </p:nvSpPr>
            <p:spPr>
              <a:xfrm>
                <a:off x="5488594" y="3387293"/>
                <a:ext cx="2247988" cy="756938"/>
              </a:xfrm>
              <a:prstGeom prst="rect">
                <a:avLst/>
              </a:prstGeom>
              <a:blipFill>
                <a:blip r:embed="rId10"/>
                <a:stretch>
                  <a:fillRect/>
                </a:stretch>
              </a:blipFill>
            </p:spPr>
            <p:txBody>
              <a:bodyPr/>
              <a:lstStyle/>
              <a:p>
                <a:r>
                  <a:rPr lang="en-IN">
                    <a:noFill/>
                  </a:rPr>
                  <a:t> </a:t>
                </a:r>
              </a:p>
            </p:txBody>
          </p:sp>
        </mc:Fallback>
      </mc:AlternateContent>
      <p:sp>
        <p:nvSpPr>
          <p:cNvPr id="22" name="TextBox 21">
            <a:extLst>
              <a:ext uri="{FF2B5EF4-FFF2-40B4-BE49-F238E27FC236}">
                <a16:creationId xmlns:a16="http://schemas.microsoft.com/office/drawing/2014/main" id="{FC084A11-01F3-4045-A7B1-DAABC87E939B}"/>
              </a:ext>
            </a:extLst>
          </p:cNvPr>
          <p:cNvSpPr txBox="1"/>
          <p:nvPr/>
        </p:nvSpPr>
        <p:spPr>
          <a:xfrm>
            <a:off x="7835749" y="3072835"/>
            <a:ext cx="1186693" cy="707886"/>
          </a:xfrm>
          <a:prstGeom prst="rect">
            <a:avLst/>
          </a:prstGeom>
          <a:noFill/>
        </p:spPr>
        <p:txBody>
          <a:bodyPr wrap="square" rtlCol="0">
            <a:spAutoFit/>
          </a:bodyPr>
          <a:lstStyle/>
          <a:p>
            <a:pPr algn="ctr"/>
            <a:r>
              <a:rPr lang="en-IN" sz="2000" dirty="0"/>
              <a:t>For equal spacing</a:t>
            </a:r>
          </a:p>
        </p:txBody>
      </p:sp>
      <p:sp>
        <p:nvSpPr>
          <p:cNvPr id="23" name="Right Brace 22">
            <a:extLst>
              <a:ext uri="{FF2B5EF4-FFF2-40B4-BE49-F238E27FC236}">
                <a16:creationId xmlns:a16="http://schemas.microsoft.com/office/drawing/2014/main" id="{B92CE738-AF02-4BA1-B15E-05587F14CB53}"/>
              </a:ext>
            </a:extLst>
          </p:cNvPr>
          <p:cNvSpPr/>
          <p:nvPr/>
        </p:nvSpPr>
        <p:spPr>
          <a:xfrm>
            <a:off x="7629408" y="2666452"/>
            <a:ext cx="272317" cy="1530105"/>
          </a:xfrm>
          <a:prstGeom prst="rightBrace">
            <a:avLst/>
          </a:prstGeom>
          <a:ln w="254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DA8BEAE-0A14-4E8A-AE9B-9F4E033D62D6}"/>
                  </a:ext>
                </a:extLst>
              </p:cNvPr>
              <p:cNvSpPr txBox="1"/>
              <p:nvPr/>
            </p:nvSpPr>
            <p:spPr>
              <a:xfrm>
                <a:off x="3451771" y="4316294"/>
                <a:ext cx="4303871" cy="1058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rPr>
                            <m:t>𝜌</m:t>
                          </m:r>
                        </m:e>
                        <m:sub>
                          <m:r>
                            <a:rPr lang="en-IN" sz="2400" i="1">
                              <a:latin typeface="Cambria Math" panose="02040503050406030204" pitchFamily="18" charset="0"/>
                            </a:rPr>
                            <m:t>3</m:t>
                          </m:r>
                          <m:r>
                            <a:rPr lang="en-IN" sz="2400" i="1">
                              <a:latin typeface="Cambria Math" panose="02040503050406030204" pitchFamily="18" charset="0"/>
                            </a:rPr>
                            <m:t>𝐷</m:t>
                          </m:r>
                        </m:sub>
                      </m:sSub>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𝑉</m:t>
                          </m:r>
                        </m:num>
                        <m:den>
                          <m:r>
                            <a:rPr lang="en-IN" sz="2400" i="1">
                              <a:solidFill>
                                <a:schemeClr val="tx1"/>
                              </a:solidFill>
                              <a:latin typeface="Cambria Math" panose="02040503050406030204" pitchFamily="18" charset="0"/>
                            </a:rPr>
                            <m:t>𝐼</m:t>
                          </m:r>
                        </m:den>
                      </m:f>
                      <m:r>
                        <a:rPr lang="en-IN" sz="2400" i="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r>
                            <a:rPr lang="en-IN" sz="2400" i="0">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𝜋</m:t>
                          </m:r>
                        </m:num>
                        <m:den>
                          <m:d>
                            <m:dPr>
                              <m:ctrlPr>
                                <a:rPr lang="en-IN" sz="2400" b="0" i="1" smtClean="0">
                                  <a:solidFill>
                                    <a:schemeClr val="tx1"/>
                                  </a:solidFill>
                                  <a:latin typeface="Cambria Math" panose="02040503050406030204" pitchFamily="18" charset="0"/>
                                </a:rPr>
                              </m:ctrlPr>
                            </m:dPr>
                            <m:e>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1</m:t>
                                  </m:r>
                                </m:num>
                                <m:den>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𝑠</m:t>
                                      </m:r>
                                    </m:e>
                                    <m:sub>
                                      <m:r>
                                        <a:rPr lang="en-IN" sz="2400" b="0" i="1" smtClean="0">
                                          <a:solidFill>
                                            <a:schemeClr val="tx1"/>
                                          </a:solidFill>
                                          <a:latin typeface="Cambria Math" panose="02040503050406030204" pitchFamily="18" charset="0"/>
                                        </a:rPr>
                                        <m:t>1</m:t>
                                      </m:r>
                                    </m:sub>
                                  </m:sSub>
                                </m:den>
                              </m:f>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1</m:t>
                                  </m:r>
                                </m:num>
                                <m:den>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𝑠</m:t>
                                      </m:r>
                                    </m:e>
                                    <m:sub>
                                      <m:r>
                                        <a:rPr lang="en-IN" sz="2400" b="0" i="1" smtClean="0">
                                          <a:solidFill>
                                            <a:schemeClr val="tx1"/>
                                          </a:solidFill>
                                          <a:latin typeface="Cambria Math" panose="02040503050406030204" pitchFamily="18" charset="0"/>
                                        </a:rPr>
                                        <m:t>2</m:t>
                                      </m:r>
                                    </m:sub>
                                  </m:sSub>
                                </m:den>
                              </m:f>
                            </m:e>
                          </m:d>
                          <m:r>
                            <a:rPr lang="en-IN" sz="2400" b="0" i="1" smtClean="0">
                              <a:solidFill>
                                <a:schemeClr val="tx1"/>
                              </a:solidFill>
                              <a:latin typeface="Cambria Math" panose="02040503050406030204" pitchFamily="18" charset="0"/>
                            </a:rPr>
                            <m:t>−</m:t>
                          </m:r>
                          <m:d>
                            <m:dPr>
                              <m:ctrlPr>
                                <a:rPr lang="en-IN" sz="2400" i="1">
                                  <a:latin typeface="Cambria Math" panose="02040503050406030204" pitchFamily="18" charset="0"/>
                                </a:rPr>
                              </m:ctrlPr>
                            </m:dPr>
                            <m:e>
                              <m:f>
                                <m:fPr>
                                  <m:ctrlPr>
                                    <a:rPr lang="en-IN" sz="2400" i="1">
                                      <a:latin typeface="Cambria Math" panose="02040503050406030204" pitchFamily="18" charset="0"/>
                                    </a:rPr>
                                  </m:ctrlPr>
                                </m:fPr>
                                <m:num>
                                  <m:r>
                                    <a:rPr lang="en-IN" sz="2400" i="1">
                                      <a:latin typeface="Cambria Math" panose="02040503050406030204" pitchFamily="18" charset="0"/>
                                    </a:rPr>
                                    <m:t>1</m:t>
                                  </m:r>
                                </m:num>
                                <m:den>
                                  <m:sSub>
                                    <m:sSubPr>
                                      <m:ctrlPr>
                                        <a:rPr lang="en-IN" sz="2400" i="1">
                                          <a:latin typeface="Cambria Math" panose="02040503050406030204" pitchFamily="18" charset="0"/>
                                        </a:rPr>
                                      </m:ctrlPr>
                                    </m:sSubPr>
                                    <m:e>
                                      <m:r>
                                        <a:rPr lang="en-IN" sz="2400" i="1">
                                          <a:latin typeface="Cambria Math" panose="02040503050406030204" pitchFamily="18" charset="0"/>
                                        </a:rPr>
                                        <m:t>𝑠</m:t>
                                      </m:r>
                                    </m:e>
                                    <m:sub>
                                      <m:r>
                                        <a:rPr lang="en-IN" sz="2400" b="0" i="1" smtClean="0">
                                          <a:latin typeface="Cambria Math" panose="02040503050406030204" pitchFamily="18" charset="0"/>
                                        </a:rPr>
                                        <m:t>3</m:t>
                                      </m:r>
                                    </m:sub>
                                  </m:sSub>
                                </m:den>
                              </m:f>
                              <m:r>
                                <a:rPr lang="en-IN" sz="2400" i="1">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1</m:t>
                                  </m:r>
                                </m:num>
                                <m:den>
                                  <m:sSub>
                                    <m:sSubPr>
                                      <m:ctrlPr>
                                        <a:rPr lang="en-IN" sz="2400" i="1">
                                          <a:latin typeface="Cambria Math" panose="02040503050406030204" pitchFamily="18" charset="0"/>
                                        </a:rPr>
                                      </m:ctrlPr>
                                    </m:sSubPr>
                                    <m:e>
                                      <m:r>
                                        <a:rPr lang="en-IN" sz="2400" i="1">
                                          <a:latin typeface="Cambria Math" panose="02040503050406030204" pitchFamily="18" charset="0"/>
                                        </a:rPr>
                                        <m:t>𝑠</m:t>
                                      </m:r>
                                    </m:e>
                                    <m:sub>
                                      <m:r>
                                        <a:rPr lang="en-IN" sz="2400" b="0" i="1" smtClean="0">
                                          <a:latin typeface="Cambria Math" panose="02040503050406030204" pitchFamily="18" charset="0"/>
                                        </a:rPr>
                                        <m:t>4</m:t>
                                      </m:r>
                                    </m:sub>
                                  </m:sSub>
                                </m:den>
                              </m:f>
                            </m:e>
                          </m:d>
                        </m:den>
                      </m:f>
                    </m:oMath>
                  </m:oMathPara>
                </a14:m>
                <a:endParaRPr lang="en-IN" sz="2400" dirty="0">
                  <a:solidFill>
                    <a:schemeClr val="tx1"/>
                  </a:solidFill>
                </a:endParaRPr>
              </a:p>
            </p:txBody>
          </p:sp>
        </mc:Choice>
        <mc:Fallback xmlns="">
          <p:sp>
            <p:nvSpPr>
              <p:cNvPr id="24" name="TextBox 23">
                <a:extLst>
                  <a:ext uri="{FF2B5EF4-FFF2-40B4-BE49-F238E27FC236}">
                    <a16:creationId xmlns:a16="http://schemas.microsoft.com/office/drawing/2014/main" id="{1DA8BEAE-0A14-4E8A-AE9B-9F4E033D62D6}"/>
                  </a:ext>
                </a:extLst>
              </p:cNvPr>
              <p:cNvSpPr txBox="1">
                <a:spLocks noRot="1" noChangeAspect="1" noMove="1" noResize="1" noEditPoints="1" noAdjustHandles="1" noChangeArrowheads="1" noChangeShapeType="1" noTextEdit="1"/>
              </p:cNvSpPr>
              <p:nvPr/>
            </p:nvSpPr>
            <p:spPr>
              <a:xfrm>
                <a:off x="3451771" y="4316294"/>
                <a:ext cx="4303871" cy="105811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0A45701-4A77-4349-A4F2-3F9D0CBC1276}"/>
                  </a:ext>
                </a:extLst>
              </p:cNvPr>
              <p:cNvSpPr txBox="1"/>
              <p:nvPr/>
            </p:nvSpPr>
            <p:spPr>
              <a:xfrm>
                <a:off x="4497169" y="5621625"/>
                <a:ext cx="2809552" cy="1056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i="1">
                              <a:latin typeface="Cambria Math" panose="02040503050406030204" pitchFamily="18" charset="0"/>
                            </a:rPr>
                            <m:t>𝜌</m:t>
                          </m:r>
                        </m:e>
                        <m:sub>
                          <m:r>
                            <a:rPr lang="en-IN" sz="2400" b="0" i="1" smtClean="0">
                              <a:latin typeface="Cambria Math" panose="02040503050406030204" pitchFamily="18" charset="0"/>
                            </a:rPr>
                            <m:t>2</m:t>
                          </m:r>
                          <m:r>
                            <a:rPr lang="en-IN" sz="2400" i="1">
                              <a:latin typeface="Cambria Math" panose="02040503050406030204" pitchFamily="18" charset="0"/>
                            </a:rPr>
                            <m:t>𝐷</m:t>
                          </m:r>
                        </m:sub>
                      </m:sSub>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𝑉</m:t>
                          </m:r>
                        </m:num>
                        <m:den>
                          <m:r>
                            <a:rPr lang="en-IN" sz="2400" i="1">
                              <a:solidFill>
                                <a:schemeClr val="tx1"/>
                              </a:solidFill>
                              <a:latin typeface="Cambria Math" panose="02040503050406030204" pitchFamily="18" charset="0"/>
                            </a:rPr>
                            <m:t>𝐼</m:t>
                          </m:r>
                        </m:den>
                      </m:f>
                      <m:r>
                        <a:rPr lang="en-IN" sz="2400" i="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r>
                            <a:rPr lang="en-IN" sz="2400" i="0">
                              <a:solidFill>
                                <a:schemeClr val="tx1"/>
                              </a:solidFill>
                              <a:latin typeface="Cambria Math" panose="02040503050406030204" pitchFamily="18" charset="0"/>
                            </a:rPr>
                            <m:t>2</m:t>
                          </m:r>
                          <m:r>
                            <a:rPr lang="en-IN" sz="2400" i="1">
                              <a:solidFill>
                                <a:schemeClr val="tx1"/>
                              </a:solidFill>
                              <a:latin typeface="Cambria Math" panose="02040503050406030204" pitchFamily="18" charset="0"/>
                            </a:rPr>
                            <m:t>𝜋</m:t>
                          </m:r>
                          <m:r>
                            <a:rPr lang="en-IN" sz="2400" b="0" i="1" smtClean="0">
                              <a:solidFill>
                                <a:schemeClr val="tx1"/>
                              </a:solidFill>
                              <a:latin typeface="Cambria Math" panose="02040503050406030204" pitchFamily="18" charset="0"/>
                            </a:rPr>
                            <m:t>𝑡</m:t>
                          </m:r>
                        </m:num>
                        <m:den>
                          <m:r>
                            <m:rPr>
                              <m:sty m:val="p"/>
                            </m:rPr>
                            <a:rPr lang="en-IN" sz="2400" b="0" i="0" smtClean="0">
                              <a:solidFill>
                                <a:schemeClr val="tx1"/>
                              </a:solidFill>
                              <a:latin typeface="Cambria Math" panose="02040503050406030204" pitchFamily="18" charset="0"/>
                            </a:rPr>
                            <m:t>ln</m:t>
                          </m:r>
                          <m:r>
                            <a:rPr lang="en-IN" sz="2400" b="0" i="1" smtClean="0">
                              <a:solidFill>
                                <a:schemeClr val="tx1"/>
                              </a:solidFill>
                              <a:latin typeface="Cambria Math" panose="02040503050406030204" pitchFamily="18" charset="0"/>
                            </a:rPr>
                            <m:t>⁡</m:t>
                          </m:r>
                          <m:d>
                            <m:dPr>
                              <m:ctrlPr>
                                <a:rPr lang="en-IN" sz="2400" i="1" smtClean="0">
                                  <a:latin typeface="Cambria Math" panose="02040503050406030204" pitchFamily="18" charset="0"/>
                                </a:rPr>
                              </m:ctrlPr>
                            </m:dPr>
                            <m:e>
                              <m:f>
                                <m:fPr>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IN" sz="2400" i="1">
                                          <a:latin typeface="Cambria Math" panose="02040503050406030204" pitchFamily="18" charset="0"/>
                                        </a:rPr>
                                        <m:t>𝑠</m:t>
                                      </m:r>
                                    </m:e>
                                    <m:sub>
                                      <m:r>
                                        <a:rPr lang="en-IN" sz="2400" i="1">
                                          <a:latin typeface="Cambria Math" panose="02040503050406030204" pitchFamily="18" charset="0"/>
                                        </a:rPr>
                                        <m:t>2</m:t>
                                      </m:r>
                                    </m:sub>
                                  </m:sSub>
                                  <m:r>
                                    <a:rPr lang="en-IN" sz="2400" i="1">
                                      <a:latin typeface="Cambria Math" panose="02040503050406030204" pitchFamily="18" charset="0"/>
                                    </a:rPr>
                                    <m:t> </m:t>
                                  </m:r>
                                  <m:sSub>
                                    <m:sSubPr>
                                      <m:ctrlPr>
                                        <a:rPr lang="en-IN" sz="2400" i="1">
                                          <a:latin typeface="Cambria Math" panose="02040503050406030204" pitchFamily="18" charset="0"/>
                                        </a:rPr>
                                      </m:ctrlPr>
                                    </m:sSubPr>
                                    <m:e>
                                      <m:r>
                                        <a:rPr lang="en-IN" sz="2400" i="1">
                                          <a:latin typeface="Cambria Math" panose="02040503050406030204" pitchFamily="18" charset="0"/>
                                        </a:rPr>
                                        <m:t>𝑠</m:t>
                                      </m:r>
                                    </m:e>
                                    <m:sub>
                                      <m:r>
                                        <a:rPr lang="en-IN" sz="2400" i="1">
                                          <a:latin typeface="Cambria Math" panose="02040503050406030204" pitchFamily="18" charset="0"/>
                                        </a:rPr>
                                        <m:t>3</m:t>
                                      </m:r>
                                    </m:sub>
                                  </m:sSub>
                                </m:num>
                                <m:den>
                                  <m:sSub>
                                    <m:sSubPr>
                                      <m:ctrlPr>
                                        <a:rPr lang="en-IN" sz="2400" i="1">
                                          <a:latin typeface="Cambria Math" panose="02040503050406030204" pitchFamily="18" charset="0"/>
                                        </a:rPr>
                                      </m:ctrlPr>
                                    </m:sSubPr>
                                    <m:e>
                                      <m:r>
                                        <a:rPr lang="en-IN" sz="2400" i="1">
                                          <a:latin typeface="Cambria Math" panose="02040503050406030204" pitchFamily="18" charset="0"/>
                                        </a:rPr>
                                        <m:t>𝑠</m:t>
                                      </m:r>
                                    </m:e>
                                    <m:sub>
                                      <m:r>
                                        <a:rPr lang="en-IN" sz="2400" i="1">
                                          <a:latin typeface="Cambria Math" panose="02040503050406030204" pitchFamily="18" charset="0"/>
                                        </a:rPr>
                                        <m:t>1</m:t>
                                      </m:r>
                                    </m:sub>
                                  </m:sSub>
                                  <m:r>
                                    <a:rPr lang="en-IN" sz="2400" i="1">
                                      <a:latin typeface="Cambria Math" panose="02040503050406030204" pitchFamily="18" charset="0"/>
                                    </a:rPr>
                                    <m:t> </m:t>
                                  </m:r>
                                  <m:sSub>
                                    <m:sSubPr>
                                      <m:ctrlPr>
                                        <a:rPr lang="en-IN" sz="2400" i="1">
                                          <a:latin typeface="Cambria Math" panose="02040503050406030204" pitchFamily="18" charset="0"/>
                                        </a:rPr>
                                      </m:ctrlPr>
                                    </m:sSubPr>
                                    <m:e>
                                      <m:r>
                                        <a:rPr lang="en-IN" sz="2400" i="1">
                                          <a:latin typeface="Cambria Math" panose="02040503050406030204" pitchFamily="18" charset="0"/>
                                        </a:rPr>
                                        <m:t>𝑠</m:t>
                                      </m:r>
                                    </m:e>
                                    <m:sub>
                                      <m:r>
                                        <a:rPr lang="en-IN" sz="2400" i="1">
                                          <a:latin typeface="Cambria Math" panose="02040503050406030204" pitchFamily="18" charset="0"/>
                                        </a:rPr>
                                        <m:t>4</m:t>
                                      </m:r>
                                    </m:sub>
                                  </m:sSub>
                                </m:den>
                              </m:f>
                            </m:e>
                          </m:d>
                        </m:den>
                      </m:f>
                    </m:oMath>
                  </m:oMathPara>
                </a14:m>
                <a:endParaRPr lang="en-IN" sz="2400" dirty="0">
                  <a:solidFill>
                    <a:schemeClr val="tx1"/>
                  </a:solidFill>
                </a:endParaRPr>
              </a:p>
            </p:txBody>
          </p:sp>
        </mc:Choice>
        <mc:Fallback xmlns="">
          <p:sp>
            <p:nvSpPr>
              <p:cNvPr id="26" name="TextBox 25">
                <a:extLst>
                  <a:ext uri="{FF2B5EF4-FFF2-40B4-BE49-F238E27FC236}">
                    <a16:creationId xmlns:a16="http://schemas.microsoft.com/office/drawing/2014/main" id="{60A45701-4A77-4349-A4F2-3F9D0CBC1276}"/>
                  </a:ext>
                </a:extLst>
              </p:cNvPr>
              <p:cNvSpPr txBox="1">
                <a:spLocks noRot="1" noChangeAspect="1" noMove="1" noResize="1" noEditPoints="1" noAdjustHandles="1" noChangeArrowheads="1" noChangeShapeType="1" noTextEdit="1"/>
              </p:cNvSpPr>
              <p:nvPr/>
            </p:nvSpPr>
            <p:spPr>
              <a:xfrm>
                <a:off x="4497169" y="5621625"/>
                <a:ext cx="2809552" cy="1056251"/>
              </a:xfrm>
              <a:prstGeom prst="rect">
                <a:avLst/>
              </a:prstGeom>
              <a:blipFill>
                <a:blip r:embed="rId12"/>
                <a:stretch>
                  <a:fillRect/>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DDF92A1C-A915-48F2-ADAB-63AAA22A5698}"/>
              </a:ext>
            </a:extLst>
          </p:cNvPr>
          <p:cNvSpPr txBox="1"/>
          <p:nvPr/>
        </p:nvSpPr>
        <p:spPr>
          <a:xfrm>
            <a:off x="7742068" y="5047609"/>
            <a:ext cx="1475223" cy="707886"/>
          </a:xfrm>
          <a:prstGeom prst="rect">
            <a:avLst/>
          </a:prstGeom>
          <a:noFill/>
        </p:spPr>
        <p:txBody>
          <a:bodyPr wrap="square" rtlCol="0">
            <a:spAutoFit/>
          </a:bodyPr>
          <a:lstStyle/>
          <a:p>
            <a:pPr algn="ctr"/>
            <a:r>
              <a:rPr lang="en-IN" sz="2000" dirty="0"/>
              <a:t>For unequal spacing</a:t>
            </a:r>
          </a:p>
        </p:txBody>
      </p:sp>
      <p:sp>
        <p:nvSpPr>
          <p:cNvPr id="28" name="Right Brace 27">
            <a:extLst>
              <a:ext uri="{FF2B5EF4-FFF2-40B4-BE49-F238E27FC236}">
                <a16:creationId xmlns:a16="http://schemas.microsoft.com/office/drawing/2014/main" id="{1BBDD3C2-6377-4B88-8463-51B71A56C7F9}"/>
              </a:ext>
            </a:extLst>
          </p:cNvPr>
          <p:cNvSpPr/>
          <p:nvPr/>
        </p:nvSpPr>
        <p:spPr>
          <a:xfrm>
            <a:off x="7620015" y="4447398"/>
            <a:ext cx="413509" cy="2044181"/>
          </a:xfrm>
          <a:prstGeom prst="rightBrace">
            <a:avLst/>
          </a:prstGeom>
          <a:ln w="254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25" name="Picture 24">
            <a:extLst>
              <a:ext uri="{FF2B5EF4-FFF2-40B4-BE49-F238E27FC236}">
                <a16:creationId xmlns:a16="http://schemas.microsoft.com/office/drawing/2014/main" id="{52920E09-7F63-4FBD-8871-8ACD216464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76" y="1073732"/>
            <a:ext cx="2937228" cy="1274341"/>
          </a:xfrm>
          <a:prstGeom prst="rect">
            <a:avLst/>
          </a:prstGeom>
        </p:spPr>
      </p:pic>
      <p:sp>
        <p:nvSpPr>
          <p:cNvPr id="3" name="Slide Number Placeholder 2">
            <a:extLst>
              <a:ext uri="{FF2B5EF4-FFF2-40B4-BE49-F238E27FC236}">
                <a16:creationId xmlns:a16="http://schemas.microsoft.com/office/drawing/2014/main" id="{EC3346DB-56EE-45D0-AECB-60FD2496BA98}"/>
              </a:ext>
            </a:extLst>
          </p:cNvPr>
          <p:cNvSpPr>
            <a:spLocks noGrp="1"/>
          </p:cNvSpPr>
          <p:nvPr>
            <p:ph type="sldNum" sz="quarter" idx="12"/>
          </p:nvPr>
        </p:nvSpPr>
        <p:spPr/>
        <p:txBody>
          <a:bodyPr/>
          <a:lstStyle/>
          <a:p>
            <a:fld id="{4E3495D0-1C20-4D5C-AE9D-42F7DC54160D}" type="slidenum">
              <a:rPr lang="en-US" smtClean="0"/>
              <a:t>52</a:t>
            </a:fld>
            <a:endParaRPr lang="en-US"/>
          </a:p>
        </p:txBody>
      </p:sp>
    </p:spTree>
    <p:extLst>
      <p:ext uri="{BB962C8B-B14F-4D97-AF65-F5344CB8AC3E}">
        <p14:creationId xmlns:p14="http://schemas.microsoft.com/office/powerpoint/2010/main" val="146477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9C38-5DD0-41E3-8330-2007988FEBCA}"/>
              </a:ext>
            </a:extLst>
          </p:cNvPr>
          <p:cNvSpPr>
            <a:spLocks noGrp="1"/>
          </p:cNvSpPr>
          <p:nvPr>
            <p:ph type="title"/>
          </p:nvPr>
        </p:nvSpPr>
        <p:spPr/>
        <p:txBody>
          <a:bodyPr/>
          <a:lstStyle/>
          <a:p>
            <a:r>
              <a:rPr lang="en-IN" sz="4400" dirty="0">
                <a:latin typeface="+mj-lt"/>
              </a:rPr>
              <a:t>ST-FMR setup</a:t>
            </a:r>
            <a:endParaRPr lang="en-IN" dirty="0"/>
          </a:p>
        </p:txBody>
      </p:sp>
      <p:sp>
        <p:nvSpPr>
          <p:cNvPr id="4" name="Date Placeholder 3">
            <a:extLst>
              <a:ext uri="{FF2B5EF4-FFF2-40B4-BE49-F238E27FC236}">
                <a16:creationId xmlns:a16="http://schemas.microsoft.com/office/drawing/2014/main" id="{434E4FED-CE83-4F8B-A8FD-5A5DA7093877}"/>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01C81F27-4F04-4071-93E5-A27F4121061F}"/>
              </a:ext>
            </a:extLst>
          </p:cNvPr>
          <p:cNvSpPr>
            <a:spLocks noGrp="1"/>
          </p:cNvSpPr>
          <p:nvPr>
            <p:ph type="ftr" sz="quarter" idx="11"/>
          </p:nvPr>
        </p:nvSpPr>
        <p:spPr>
          <a:xfrm>
            <a:off x="3051559" y="6492875"/>
            <a:ext cx="3086100" cy="365125"/>
          </a:xfrm>
        </p:spPr>
        <p:txBody>
          <a:bodyPr/>
          <a:lstStyle/>
          <a:p>
            <a:r>
              <a:rPr lang="en-US" dirty="0"/>
              <a:t>IISER Bhopal</a:t>
            </a:r>
          </a:p>
        </p:txBody>
      </p:sp>
      <p:pic>
        <p:nvPicPr>
          <p:cNvPr id="7" name="Picture 6">
            <a:extLst>
              <a:ext uri="{FF2B5EF4-FFF2-40B4-BE49-F238E27FC236}">
                <a16:creationId xmlns:a16="http://schemas.microsoft.com/office/drawing/2014/main" id="{FB89F682-29B8-48D9-A824-AC42A04EDE5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86" y="881427"/>
            <a:ext cx="2491740" cy="815340"/>
          </a:xfrm>
          <a:prstGeom prst="rect">
            <a:avLst/>
          </a:prstGeom>
          <a:noFill/>
          <a:ln>
            <a:noFill/>
          </a:ln>
        </p:spPr>
      </p:pic>
      <p:pic>
        <p:nvPicPr>
          <p:cNvPr id="13" name="Picture 12">
            <a:extLst>
              <a:ext uri="{FF2B5EF4-FFF2-40B4-BE49-F238E27FC236}">
                <a16:creationId xmlns:a16="http://schemas.microsoft.com/office/drawing/2014/main" id="{25E42113-448C-43FA-9BE7-6159E1FFE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975" y="1161867"/>
            <a:ext cx="2491740" cy="951961"/>
          </a:xfrm>
          <a:prstGeom prst="rect">
            <a:avLst/>
          </a:prstGeom>
        </p:spPr>
      </p:pic>
      <p:pic>
        <p:nvPicPr>
          <p:cNvPr id="15" name="Picture 14">
            <a:extLst>
              <a:ext uri="{FF2B5EF4-FFF2-40B4-BE49-F238E27FC236}">
                <a16:creationId xmlns:a16="http://schemas.microsoft.com/office/drawing/2014/main" id="{690BAAB9-926E-4EFC-B911-3B3C14A18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86" y="4321663"/>
            <a:ext cx="2207620" cy="1617057"/>
          </a:xfrm>
          <a:prstGeom prst="rect">
            <a:avLst/>
          </a:prstGeom>
        </p:spPr>
      </p:pic>
      <p:pic>
        <p:nvPicPr>
          <p:cNvPr id="16" name="Picture 15">
            <a:extLst>
              <a:ext uri="{FF2B5EF4-FFF2-40B4-BE49-F238E27FC236}">
                <a16:creationId xmlns:a16="http://schemas.microsoft.com/office/drawing/2014/main" id="{FDBE30B5-DAB4-4999-8BA4-A07DC5852B9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8073" y="2222104"/>
            <a:ext cx="2451544" cy="1013460"/>
          </a:xfrm>
          <a:prstGeom prst="rect">
            <a:avLst/>
          </a:prstGeom>
          <a:noFill/>
          <a:ln>
            <a:noFill/>
          </a:ln>
        </p:spPr>
      </p:pic>
      <p:sp>
        <p:nvSpPr>
          <p:cNvPr id="17" name="TextBox 16">
            <a:extLst>
              <a:ext uri="{FF2B5EF4-FFF2-40B4-BE49-F238E27FC236}">
                <a16:creationId xmlns:a16="http://schemas.microsoft.com/office/drawing/2014/main" id="{62907234-B7B4-4C4F-93C1-55B10E55B152}"/>
              </a:ext>
            </a:extLst>
          </p:cNvPr>
          <p:cNvSpPr txBox="1"/>
          <p:nvPr/>
        </p:nvSpPr>
        <p:spPr>
          <a:xfrm>
            <a:off x="416379" y="488973"/>
            <a:ext cx="1829924" cy="335756"/>
          </a:xfrm>
          <a:prstGeom prst="rect">
            <a:avLst/>
          </a:prstGeom>
          <a:noFill/>
        </p:spPr>
        <p:txBody>
          <a:bodyPr wrap="square" rtlCol="0">
            <a:spAutoFit/>
          </a:bodyPr>
          <a:lstStyle/>
          <a:p>
            <a:pPr algn="ctr"/>
            <a:r>
              <a:rPr lang="en-IN" dirty="0"/>
              <a:t>Signal generator</a:t>
            </a:r>
          </a:p>
        </p:txBody>
      </p:sp>
      <p:sp>
        <p:nvSpPr>
          <p:cNvPr id="19" name="TextBox 18">
            <a:extLst>
              <a:ext uri="{FF2B5EF4-FFF2-40B4-BE49-F238E27FC236}">
                <a16:creationId xmlns:a16="http://schemas.microsoft.com/office/drawing/2014/main" id="{A42328D6-8052-4575-9BA8-5EF31733A45C}"/>
              </a:ext>
            </a:extLst>
          </p:cNvPr>
          <p:cNvSpPr txBox="1"/>
          <p:nvPr/>
        </p:nvSpPr>
        <p:spPr>
          <a:xfrm>
            <a:off x="7169384" y="768371"/>
            <a:ext cx="1032945" cy="369332"/>
          </a:xfrm>
          <a:prstGeom prst="rect">
            <a:avLst/>
          </a:prstGeom>
          <a:noFill/>
        </p:spPr>
        <p:txBody>
          <a:bodyPr wrap="square" rtlCol="0">
            <a:spAutoFit/>
          </a:bodyPr>
          <a:lstStyle/>
          <a:p>
            <a:pPr algn="ctr"/>
            <a:r>
              <a:rPr lang="en-IN" dirty="0"/>
              <a:t>Bias-Tee</a:t>
            </a:r>
          </a:p>
        </p:txBody>
      </p:sp>
      <p:sp>
        <p:nvSpPr>
          <p:cNvPr id="20" name="TextBox 19">
            <a:extLst>
              <a:ext uri="{FF2B5EF4-FFF2-40B4-BE49-F238E27FC236}">
                <a16:creationId xmlns:a16="http://schemas.microsoft.com/office/drawing/2014/main" id="{23EE4E6B-3EDA-4467-AB93-9A9FB3BAE525}"/>
              </a:ext>
            </a:extLst>
          </p:cNvPr>
          <p:cNvSpPr txBox="1"/>
          <p:nvPr/>
        </p:nvSpPr>
        <p:spPr>
          <a:xfrm>
            <a:off x="7129480" y="3224841"/>
            <a:ext cx="1512334" cy="369332"/>
          </a:xfrm>
          <a:prstGeom prst="rect">
            <a:avLst/>
          </a:prstGeom>
          <a:noFill/>
        </p:spPr>
        <p:txBody>
          <a:bodyPr wrap="square" rtlCol="0">
            <a:spAutoFit/>
          </a:bodyPr>
          <a:lstStyle/>
          <a:p>
            <a:pPr algn="ctr"/>
            <a:r>
              <a:rPr lang="en-IN" dirty="0"/>
              <a:t>Oscilloscope</a:t>
            </a:r>
          </a:p>
        </p:txBody>
      </p:sp>
      <p:sp>
        <p:nvSpPr>
          <p:cNvPr id="22" name="TextBox 21">
            <a:extLst>
              <a:ext uri="{FF2B5EF4-FFF2-40B4-BE49-F238E27FC236}">
                <a16:creationId xmlns:a16="http://schemas.microsoft.com/office/drawing/2014/main" id="{937BF884-6826-4699-AABA-1A5EC23C0AA2}"/>
              </a:ext>
            </a:extLst>
          </p:cNvPr>
          <p:cNvSpPr txBox="1"/>
          <p:nvPr/>
        </p:nvSpPr>
        <p:spPr>
          <a:xfrm>
            <a:off x="262116" y="5938001"/>
            <a:ext cx="1741695" cy="646331"/>
          </a:xfrm>
          <a:prstGeom prst="rect">
            <a:avLst/>
          </a:prstGeom>
          <a:noFill/>
        </p:spPr>
        <p:txBody>
          <a:bodyPr wrap="square" rtlCol="0">
            <a:spAutoFit/>
          </a:bodyPr>
          <a:lstStyle/>
          <a:p>
            <a:pPr algn="ctr"/>
            <a:r>
              <a:rPr lang="en-IN" dirty="0"/>
              <a:t>Waveguide and</a:t>
            </a:r>
          </a:p>
          <a:p>
            <a:pPr algn="ctr"/>
            <a:r>
              <a:rPr lang="en-IN" dirty="0"/>
              <a:t> gauss probe</a:t>
            </a:r>
          </a:p>
        </p:txBody>
      </p:sp>
      <p:pic>
        <p:nvPicPr>
          <p:cNvPr id="23" name="Picture 22">
            <a:extLst>
              <a:ext uri="{FF2B5EF4-FFF2-40B4-BE49-F238E27FC236}">
                <a16:creationId xmlns:a16="http://schemas.microsoft.com/office/drawing/2014/main" id="{0BD5AA5F-AF39-4B90-AE49-6FB2B08ABDA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2031" y="881427"/>
            <a:ext cx="3438239" cy="2597942"/>
          </a:xfrm>
          <a:prstGeom prst="rect">
            <a:avLst/>
          </a:prstGeom>
          <a:noFill/>
          <a:ln>
            <a:noFill/>
          </a:ln>
        </p:spPr>
      </p:pic>
      <p:pic>
        <p:nvPicPr>
          <p:cNvPr id="24" name="Content Placeholder 8">
            <a:extLst>
              <a:ext uri="{FF2B5EF4-FFF2-40B4-BE49-F238E27FC236}">
                <a16:creationId xmlns:a16="http://schemas.microsoft.com/office/drawing/2014/main" id="{60D647E7-59B2-4798-8522-6D3F867675CE}"/>
              </a:ext>
            </a:extLst>
          </p:cNvPr>
          <p:cNvPicPr>
            <a:picLocks noGrp="1"/>
          </p:cNvPicPr>
          <p:nvPr>
            <p:ph idx="1"/>
          </p:nvPr>
        </p:nvPicPr>
        <p:blipFill>
          <a:blip r:embed="rId7" cstate="print">
            <a:extLst>
              <a:ext uri="{28A0092B-C50C-407E-A947-70E740481C1C}">
                <a14:useLocalDpi xmlns:a14="http://schemas.microsoft.com/office/drawing/2010/main" val="0"/>
              </a:ext>
            </a:extLst>
          </a:blip>
          <a:srcRect/>
          <a:stretch>
            <a:fillRect/>
          </a:stretch>
        </p:blipFill>
        <p:spPr bwMode="auto">
          <a:xfrm>
            <a:off x="296054" y="1758795"/>
            <a:ext cx="1670858" cy="2456411"/>
          </a:xfrm>
          <a:prstGeom prst="rect">
            <a:avLst/>
          </a:prstGeom>
          <a:noFill/>
          <a:ln>
            <a:noFill/>
          </a:ln>
        </p:spPr>
      </p:pic>
      <p:sp>
        <p:nvSpPr>
          <p:cNvPr id="25" name="TextBox 24">
            <a:extLst>
              <a:ext uri="{FF2B5EF4-FFF2-40B4-BE49-F238E27FC236}">
                <a16:creationId xmlns:a16="http://schemas.microsoft.com/office/drawing/2014/main" id="{C0D969BF-8D7E-4918-B323-EE82FB5C4E8F}"/>
              </a:ext>
            </a:extLst>
          </p:cNvPr>
          <p:cNvSpPr txBox="1"/>
          <p:nvPr/>
        </p:nvSpPr>
        <p:spPr>
          <a:xfrm>
            <a:off x="3387756" y="3505886"/>
            <a:ext cx="2075235" cy="646331"/>
          </a:xfrm>
          <a:prstGeom prst="rect">
            <a:avLst/>
          </a:prstGeom>
          <a:noFill/>
        </p:spPr>
        <p:txBody>
          <a:bodyPr wrap="square" rtlCol="0">
            <a:spAutoFit/>
          </a:bodyPr>
          <a:lstStyle/>
          <a:p>
            <a:pPr algn="ctr"/>
            <a:r>
              <a:rPr lang="en-IN" dirty="0"/>
              <a:t>Spectrum-analyzer waveform</a:t>
            </a:r>
          </a:p>
        </p:txBody>
      </p:sp>
      <p:sp>
        <p:nvSpPr>
          <p:cNvPr id="14" name="Arrow: Notched Right 13">
            <a:extLst>
              <a:ext uri="{FF2B5EF4-FFF2-40B4-BE49-F238E27FC236}">
                <a16:creationId xmlns:a16="http://schemas.microsoft.com/office/drawing/2014/main" id="{0F01C015-70DA-4BF5-8A4C-11A07A189769}"/>
              </a:ext>
            </a:extLst>
          </p:cNvPr>
          <p:cNvSpPr/>
          <p:nvPr/>
        </p:nvSpPr>
        <p:spPr>
          <a:xfrm>
            <a:off x="2060169" y="2493943"/>
            <a:ext cx="578074" cy="22287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B3FB7771-2BDB-403D-93F6-5756C7E27E4C}"/>
              </a:ext>
            </a:extLst>
          </p:cNvPr>
          <p:cNvPicPr/>
          <p:nvPr/>
        </p:nvPicPr>
        <p:blipFill rotWithShape="1">
          <a:blip r:embed="rId8" cstate="print">
            <a:extLst>
              <a:ext uri="{28A0092B-C50C-407E-A947-70E740481C1C}">
                <a14:useLocalDpi xmlns:a14="http://schemas.microsoft.com/office/drawing/2010/main" val="0"/>
              </a:ext>
            </a:extLst>
          </a:blip>
          <a:srcRect l="9861" t="18994"/>
          <a:stretch/>
        </p:blipFill>
        <p:spPr bwMode="auto">
          <a:xfrm>
            <a:off x="3768247" y="4334689"/>
            <a:ext cx="2336329" cy="1517290"/>
          </a:xfrm>
          <a:prstGeom prst="rect">
            <a:avLst/>
          </a:prstGeom>
          <a:noFill/>
          <a:ln>
            <a:noFill/>
          </a:ln>
        </p:spPr>
      </p:pic>
      <p:pic>
        <p:nvPicPr>
          <p:cNvPr id="27" name="Picture 26">
            <a:extLst>
              <a:ext uri="{FF2B5EF4-FFF2-40B4-BE49-F238E27FC236}">
                <a16:creationId xmlns:a16="http://schemas.microsoft.com/office/drawing/2014/main" id="{EEF03DDA-9AFA-4177-AF49-7B3C0AA7EF31}"/>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6304517" y="4321663"/>
            <a:ext cx="2705100" cy="1554480"/>
          </a:xfrm>
          <a:prstGeom prst="rect">
            <a:avLst/>
          </a:prstGeom>
          <a:noFill/>
          <a:ln>
            <a:noFill/>
          </a:ln>
        </p:spPr>
      </p:pic>
      <p:sp>
        <p:nvSpPr>
          <p:cNvPr id="28" name="TextBox 27">
            <a:extLst>
              <a:ext uri="{FF2B5EF4-FFF2-40B4-BE49-F238E27FC236}">
                <a16:creationId xmlns:a16="http://schemas.microsoft.com/office/drawing/2014/main" id="{355FDFE2-B195-4EB6-BB15-87710E23249A}"/>
              </a:ext>
            </a:extLst>
          </p:cNvPr>
          <p:cNvSpPr txBox="1"/>
          <p:nvPr/>
        </p:nvSpPr>
        <p:spPr>
          <a:xfrm>
            <a:off x="5505817" y="5876143"/>
            <a:ext cx="1663567" cy="369332"/>
          </a:xfrm>
          <a:prstGeom prst="rect">
            <a:avLst/>
          </a:prstGeom>
          <a:noFill/>
        </p:spPr>
        <p:txBody>
          <a:bodyPr wrap="square" rtlCol="0">
            <a:spAutoFit/>
          </a:bodyPr>
          <a:lstStyle/>
          <a:p>
            <a:pPr algn="ctr"/>
            <a:r>
              <a:rPr lang="en-IN" dirty="0"/>
              <a:t>Electromagnet</a:t>
            </a:r>
          </a:p>
        </p:txBody>
      </p:sp>
      <p:sp>
        <p:nvSpPr>
          <p:cNvPr id="3" name="Slide Number Placeholder 2">
            <a:extLst>
              <a:ext uri="{FF2B5EF4-FFF2-40B4-BE49-F238E27FC236}">
                <a16:creationId xmlns:a16="http://schemas.microsoft.com/office/drawing/2014/main" id="{3F8FA183-341D-44DD-B3A0-001B62B2C4C8}"/>
              </a:ext>
            </a:extLst>
          </p:cNvPr>
          <p:cNvSpPr>
            <a:spLocks noGrp="1"/>
          </p:cNvSpPr>
          <p:nvPr>
            <p:ph type="sldNum" sz="quarter" idx="12"/>
          </p:nvPr>
        </p:nvSpPr>
        <p:spPr/>
        <p:txBody>
          <a:bodyPr/>
          <a:lstStyle/>
          <a:p>
            <a:fld id="{4E3495D0-1C20-4D5C-AE9D-42F7DC54160D}" type="slidenum">
              <a:rPr lang="en-US" smtClean="0"/>
              <a:t>53</a:t>
            </a:fld>
            <a:endParaRPr lang="en-US"/>
          </a:p>
        </p:txBody>
      </p:sp>
    </p:spTree>
    <p:extLst>
      <p:ext uri="{BB962C8B-B14F-4D97-AF65-F5344CB8AC3E}">
        <p14:creationId xmlns:p14="http://schemas.microsoft.com/office/powerpoint/2010/main" val="257143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2" grpId="0"/>
      <p:bldP spid="25" grpId="0"/>
      <p:bldP spid="14" grpId="0" animBg="1"/>
      <p:bldP spid="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2EA1-3DF2-4BE4-BBCA-3C26721FF146}"/>
              </a:ext>
            </a:extLst>
          </p:cNvPr>
          <p:cNvSpPr>
            <a:spLocks noGrp="1"/>
          </p:cNvSpPr>
          <p:nvPr>
            <p:ph type="title"/>
          </p:nvPr>
        </p:nvSpPr>
        <p:spPr/>
        <p:txBody>
          <a:bodyPr/>
          <a:lstStyle/>
          <a:p>
            <a:r>
              <a:rPr lang="en-IN" dirty="0"/>
              <a:t>Single-domain and Multi-domain</a:t>
            </a:r>
          </a:p>
        </p:txBody>
      </p:sp>
      <p:pic>
        <p:nvPicPr>
          <p:cNvPr id="8" name="Content Placeholder 7">
            <a:extLst>
              <a:ext uri="{FF2B5EF4-FFF2-40B4-BE49-F238E27FC236}">
                <a16:creationId xmlns:a16="http://schemas.microsoft.com/office/drawing/2014/main" id="{AA701727-1222-4300-BC4A-2168C76A2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330" y="1289156"/>
            <a:ext cx="8016935" cy="4892464"/>
          </a:xfrm>
        </p:spPr>
      </p:pic>
      <p:sp>
        <p:nvSpPr>
          <p:cNvPr id="4" name="Date Placeholder 3">
            <a:extLst>
              <a:ext uri="{FF2B5EF4-FFF2-40B4-BE49-F238E27FC236}">
                <a16:creationId xmlns:a16="http://schemas.microsoft.com/office/drawing/2014/main" id="{B3C9D47D-97E0-4366-B1D2-01E8BEC1C186}"/>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70839C37-BF91-4CF2-AFF7-F2009958F989}"/>
              </a:ext>
            </a:extLst>
          </p:cNvPr>
          <p:cNvSpPr>
            <a:spLocks noGrp="1"/>
          </p:cNvSpPr>
          <p:nvPr>
            <p:ph type="ftr" sz="quarter" idx="11"/>
          </p:nvPr>
        </p:nvSpPr>
        <p:spPr/>
        <p:txBody>
          <a:bodyPr/>
          <a:lstStyle/>
          <a:p>
            <a:r>
              <a:rPr lang="en-US"/>
              <a:t>IISER Bhopal</a:t>
            </a:r>
            <a:endParaRPr lang="en-US" dirty="0"/>
          </a:p>
        </p:txBody>
      </p:sp>
      <p:sp>
        <p:nvSpPr>
          <p:cNvPr id="3" name="Slide Number Placeholder 2">
            <a:extLst>
              <a:ext uri="{FF2B5EF4-FFF2-40B4-BE49-F238E27FC236}">
                <a16:creationId xmlns:a16="http://schemas.microsoft.com/office/drawing/2014/main" id="{619B2E04-E6E8-4CB6-8584-1DCB3D764BAA}"/>
              </a:ext>
            </a:extLst>
          </p:cNvPr>
          <p:cNvSpPr>
            <a:spLocks noGrp="1"/>
          </p:cNvSpPr>
          <p:nvPr>
            <p:ph type="sldNum" sz="quarter" idx="12"/>
          </p:nvPr>
        </p:nvSpPr>
        <p:spPr/>
        <p:txBody>
          <a:bodyPr/>
          <a:lstStyle/>
          <a:p>
            <a:fld id="{4E3495D0-1C20-4D5C-AE9D-42F7DC54160D}" type="slidenum">
              <a:rPr lang="en-US" smtClean="0"/>
              <a:t>54</a:t>
            </a:fld>
            <a:endParaRPr lang="en-US"/>
          </a:p>
        </p:txBody>
      </p:sp>
    </p:spTree>
    <p:extLst>
      <p:ext uri="{BB962C8B-B14F-4D97-AF65-F5344CB8AC3E}">
        <p14:creationId xmlns:p14="http://schemas.microsoft.com/office/powerpoint/2010/main" val="3375350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55DE-A65B-4139-9E9D-55B904C5D589}"/>
              </a:ext>
            </a:extLst>
          </p:cNvPr>
          <p:cNvSpPr>
            <a:spLocks noGrp="1"/>
          </p:cNvSpPr>
          <p:nvPr>
            <p:ph type="title"/>
          </p:nvPr>
        </p:nvSpPr>
        <p:spPr/>
        <p:txBody>
          <a:bodyPr/>
          <a:lstStyle/>
          <a:p>
            <a:r>
              <a:rPr lang="en-IN" dirty="0"/>
              <a:t>Depth of field</a:t>
            </a:r>
          </a:p>
        </p:txBody>
      </p:sp>
      <p:sp>
        <p:nvSpPr>
          <p:cNvPr id="4" name="Date Placeholder 3">
            <a:extLst>
              <a:ext uri="{FF2B5EF4-FFF2-40B4-BE49-F238E27FC236}">
                <a16:creationId xmlns:a16="http://schemas.microsoft.com/office/drawing/2014/main" id="{C12D3BAE-0098-4D98-B948-4B0E3B14FD0B}"/>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2DCDCFE2-B57C-4599-94F6-99D7D5B4BC7A}"/>
              </a:ext>
            </a:extLst>
          </p:cNvPr>
          <p:cNvSpPr>
            <a:spLocks noGrp="1"/>
          </p:cNvSpPr>
          <p:nvPr>
            <p:ph type="ftr" sz="quarter" idx="11"/>
          </p:nvPr>
        </p:nvSpPr>
        <p:spPr/>
        <p:txBody>
          <a:bodyPr/>
          <a:lstStyle/>
          <a:p>
            <a:r>
              <a:rPr lang="en-US"/>
              <a:t>IISER Bhopal</a:t>
            </a:r>
            <a:endParaRPr lang="en-US" dirty="0"/>
          </a:p>
        </p:txBody>
      </p:sp>
      <p:pic>
        <p:nvPicPr>
          <p:cNvPr id="10" name="Picture 9">
            <a:extLst>
              <a:ext uri="{FF2B5EF4-FFF2-40B4-BE49-F238E27FC236}">
                <a16:creationId xmlns:a16="http://schemas.microsoft.com/office/drawing/2014/main" id="{7A8593ED-013E-415B-BD54-C176A848D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5" y="1003910"/>
            <a:ext cx="4244263" cy="3070469"/>
          </a:xfrm>
          <a:prstGeom prst="rect">
            <a:avLst/>
          </a:prstGeom>
        </p:spPr>
      </p:pic>
      <p:sp>
        <p:nvSpPr>
          <p:cNvPr id="11" name="TextBox 10">
            <a:extLst>
              <a:ext uri="{FF2B5EF4-FFF2-40B4-BE49-F238E27FC236}">
                <a16:creationId xmlns:a16="http://schemas.microsoft.com/office/drawing/2014/main" id="{FA3B520C-2987-4CCE-846E-6ADC74EFD7A8}"/>
              </a:ext>
            </a:extLst>
          </p:cNvPr>
          <p:cNvSpPr txBox="1"/>
          <p:nvPr/>
        </p:nvSpPr>
        <p:spPr>
          <a:xfrm>
            <a:off x="159503" y="5693901"/>
            <a:ext cx="8803521" cy="830997"/>
          </a:xfrm>
          <a:prstGeom prst="rect">
            <a:avLst/>
          </a:prstGeom>
          <a:noFill/>
        </p:spPr>
        <p:txBody>
          <a:bodyPr wrap="square" rtlCol="0">
            <a:spAutoFit/>
          </a:bodyPr>
          <a:lstStyle/>
          <a:p>
            <a:pPr algn="ctr"/>
            <a:r>
              <a:rPr lang="en-IN" sz="2400" b="1" dirty="0"/>
              <a:t>Depth of focus: </a:t>
            </a:r>
            <a:r>
              <a:rPr lang="en-IN" sz="2400" dirty="0"/>
              <a:t>The portion of the image that appears acceptably in focus is called the depth of focus.</a:t>
            </a:r>
          </a:p>
        </p:txBody>
      </p:sp>
      <p:sp>
        <p:nvSpPr>
          <p:cNvPr id="12" name="TextBox 11">
            <a:extLst>
              <a:ext uri="{FF2B5EF4-FFF2-40B4-BE49-F238E27FC236}">
                <a16:creationId xmlns:a16="http://schemas.microsoft.com/office/drawing/2014/main" id="{F9432DBA-1DAF-48BF-BA20-FE6DBA4DEE87}"/>
              </a:ext>
            </a:extLst>
          </p:cNvPr>
          <p:cNvSpPr txBox="1"/>
          <p:nvPr/>
        </p:nvSpPr>
        <p:spPr>
          <a:xfrm>
            <a:off x="21398" y="4694329"/>
            <a:ext cx="8803521" cy="830997"/>
          </a:xfrm>
          <a:prstGeom prst="rect">
            <a:avLst/>
          </a:prstGeom>
          <a:noFill/>
        </p:spPr>
        <p:txBody>
          <a:bodyPr wrap="square" rtlCol="0">
            <a:spAutoFit/>
          </a:bodyPr>
          <a:lstStyle/>
          <a:p>
            <a:pPr algn="ctr"/>
            <a:r>
              <a:rPr lang="en-IN" sz="2400" b="1" dirty="0"/>
              <a:t>Working distance: </a:t>
            </a:r>
            <a:r>
              <a:rPr lang="en-IN" sz="2400" dirty="0"/>
              <a:t>Distance from the final pole piece of the lens to the sample when the image is in focus.</a:t>
            </a:r>
          </a:p>
        </p:txBody>
      </p:sp>
      <p:sp>
        <p:nvSpPr>
          <p:cNvPr id="14" name="TextBox 13">
            <a:extLst>
              <a:ext uri="{FF2B5EF4-FFF2-40B4-BE49-F238E27FC236}">
                <a16:creationId xmlns:a16="http://schemas.microsoft.com/office/drawing/2014/main" id="{E420F749-9D7C-4D40-A3FA-CD79B67B8E7B}"/>
              </a:ext>
            </a:extLst>
          </p:cNvPr>
          <p:cNvSpPr txBox="1"/>
          <p:nvPr/>
        </p:nvSpPr>
        <p:spPr>
          <a:xfrm flipH="1">
            <a:off x="879985" y="3971677"/>
            <a:ext cx="2599101" cy="646331"/>
          </a:xfrm>
          <a:prstGeom prst="rect">
            <a:avLst/>
          </a:prstGeom>
          <a:noFill/>
        </p:spPr>
        <p:txBody>
          <a:bodyPr wrap="square" rtlCol="0">
            <a:spAutoFit/>
          </a:bodyPr>
          <a:lstStyle/>
          <a:p>
            <a:pPr algn="ctr"/>
            <a:r>
              <a:rPr lang="en-IN" dirty="0"/>
              <a:t>Depth of field at different working distance</a:t>
            </a:r>
          </a:p>
        </p:txBody>
      </p:sp>
      <p:pic>
        <p:nvPicPr>
          <p:cNvPr id="7" name="Picture 6">
            <a:extLst>
              <a:ext uri="{FF2B5EF4-FFF2-40B4-BE49-F238E27FC236}">
                <a16:creationId xmlns:a16="http://schemas.microsoft.com/office/drawing/2014/main" id="{5FD05809-D0FF-4606-A881-6C0B0199D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53037"/>
            <a:ext cx="4469397" cy="3070469"/>
          </a:xfrm>
          <a:prstGeom prst="rect">
            <a:avLst/>
          </a:prstGeom>
        </p:spPr>
      </p:pic>
      <p:sp>
        <p:nvSpPr>
          <p:cNvPr id="16" name="TextBox 15">
            <a:extLst>
              <a:ext uri="{FF2B5EF4-FFF2-40B4-BE49-F238E27FC236}">
                <a16:creationId xmlns:a16="http://schemas.microsoft.com/office/drawing/2014/main" id="{FB95EBD9-252A-4429-BB63-E66A98C6A3E8}"/>
              </a:ext>
            </a:extLst>
          </p:cNvPr>
          <p:cNvSpPr txBox="1"/>
          <p:nvPr/>
        </p:nvSpPr>
        <p:spPr>
          <a:xfrm flipH="1">
            <a:off x="5664916" y="3978179"/>
            <a:ext cx="1952743" cy="369332"/>
          </a:xfrm>
          <a:prstGeom prst="rect">
            <a:avLst/>
          </a:prstGeom>
          <a:noFill/>
        </p:spPr>
        <p:txBody>
          <a:bodyPr wrap="square" rtlCol="0">
            <a:spAutoFit/>
          </a:bodyPr>
          <a:lstStyle/>
          <a:p>
            <a:pPr algn="ctr"/>
            <a:r>
              <a:rPr lang="en-IN" dirty="0"/>
              <a:t>Different electrons</a:t>
            </a:r>
          </a:p>
        </p:txBody>
      </p:sp>
      <p:sp>
        <p:nvSpPr>
          <p:cNvPr id="3" name="Slide Number Placeholder 2">
            <a:extLst>
              <a:ext uri="{FF2B5EF4-FFF2-40B4-BE49-F238E27FC236}">
                <a16:creationId xmlns:a16="http://schemas.microsoft.com/office/drawing/2014/main" id="{C73403C2-5A54-4E9A-B42F-3D129BFDF66F}"/>
              </a:ext>
            </a:extLst>
          </p:cNvPr>
          <p:cNvSpPr>
            <a:spLocks noGrp="1"/>
          </p:cNvSpPr>
          <p:nvPr>
            <p:ph type="sldNum" sz="quarter" idx="12"/>
          </p:nvPr>
        </p:nvSpPr>
        <p:spPr/>
        <p:txBody>
          <a:bodyPr/>
          <a:lstStyle/>
          <a:p>
            <a:fld id="{4E3495D0-1C20-4D5C-AE9D-42F7DC54160D}" type="slidenum">
              <a:rPr lang="en-US" smtClean="0"/>
              <a:t>55</a:t>
            </a:fld>
            <a:endParaRPr lang="en-US"/>
          </a:p>
        </p:txBody>
      </p:sp>
    </p:spTree>
    <p:extLst>
      <p:ext uri="{BB962C8B-B14F-4D97-AF65-F5344CB8AC3E}">
        <p14:creationId xmlns:p14="http://schemas.microsoft.com/office/powerpoint/2010/main" val="3616358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ED28-A251-4755-97FF-4D40851D14CA}"/>
              </a:ext>
            </a:extLst>
          </p:cNvPr>
          <p:cNvSpPr>
            <a:spLocks noGrp="1"/>
          </p:cNvSpPr>
          <p:nvPr>
            <p:ph type="title"/>
          </p:nvPr>
        </p:nvSpPr>
        <p:spPr/>
        <p:txBody>
          <a:bodyPr>
            <a:normAutofit/>
          </a:bodyPr>
          <a:lstStyle/>
          <a:p>
            <a:r>
              <a:rPr lang="en-IN" sz="4000" dirty="0"/>
              <a:t>Contents</a:t>
            </a:r>
          </a:p>
        </p:txBody>
      </p:sp>
      <p:sp>
        <p:nvSpPr>
          <p:cNvPr id="3" name="Content Placeholder 2">
            <a:extLst>
              <a:ext uri="{FF2B5EF4-FFF2-40B4-BE49-F238E27FC236}">
                <a16:creationId xmlns:a16="http://schemas.microsoft.com/office/drawing/2014/main" id="{C8F6E685-2D0E-4850-BE8A-C94F47A5D847}"/>
              </a:ext>
            </a:extLst>
          </p:cNvPr>
          <p:cNvSpPr>
            <a:spLocks noGrp="1"/>
          </p:cNvSpPr>
          <p:nvPr>
            <p:ph idx="1"/>
          </p:nvPr>
        </p:nvSpPr>
        <p:spPr/>
        <p:txBody>
          <a:bodyPr numCol="2">
            <a:noAutofit/>
          </a:bodyPr>
          <a:lstStyle/>
          <a:p>
            <a:r>
              <a:rPr lang="en-IN" sz="1800" dirty="0"/>
              <a:t>Introduction</a:t>
            </a:r>
          </a:p>
          <a:p>
            <a:pPr lvl="1"/>
            <a:r>
              <a:rPr lang="en-IN" sz="1800" dirty="0"/>
              <a:t>Spintronics and nanomagnetics</a:t>
            </a:r>
          </a:p>
          <a:p>
            <a:pPr lvl="1"/>
            <a:r>
              <a:rPr lang="en-IN" sz="1800" dirty="0"/>
              <a:t>Magnetic anisotropy</a:t>
            </a:r>
          </a:p>
          <a:p>
            <a:pPr lvl="1"/>
            <a:r>
              <a:rPr lang="en-IN" sz="1800" dirty="0"/>
              <a:t>Magneto-resistance</a:t>
            </a:r>
          </a:p>
          <a:p>
            <a:pPr lvl="1"/>
            <a:r>
              <a:rPr lang="en-IN" sz="1800" dirty="0"/>
              <a:t>Magnetization dynamics</a:t>
            </a:r>
          </a:p>
          <a:p>
            <a:pPr lvl="1"/>
            <a:r>
              <a:rPr lang="en-IN" sz="1800" dirty="0"/>
              <a:t>Switching using magnetic field</a:t>
            </a:r>
          </a:p>
          <a:p>
            <a:pPr lvl="1"/>
            <a:r>
              <a:rPr lang="en-IN" sz="1800" dirty="0"/>
              <a:t>Spin-transfer-torque</a:t>
            </a:r>
          </a:p>
          <a:p>
            <a:pPr lvl="1"/>
            <a:r>
              <a:rPr lang="en-IN" sz="1800" dirty="0"/>
              <a:t>Spin Hall effect and spin-orbit-torque</a:t>
            </a:r>
          </a:p>
          <a:p>
            <a:pPr lvl="1"/>
            <a:r>
              <a:rPr lang="en-IN" sz="1800" dirty="0"/>
              <a:t>Ferromagnetic resonance and spin pumping</a:t>
            </a:r>
          </a:p>
          <a:p>
            <a:pPr marL="457200" lvl="1" indent="0">
              <a:buNone/>
            </a:pPr>
            <a:endParaRPr lang="en-IN" sz="1800" dirty="0"/>
          </a:p>
          <a:p>
            <a:r>
              <a:rPr lang="en-IN" sz="1800" dirty="0"/>
              <a:t>Plan of works</a:t>
            </a:r>
          </a:p>
          <a:p>
            <a:pPr lvl="1"/>
            <a:r>
              <a:rPr lang="en-IN" sz="1800" dirty="0"/>
              <a:t>Probing the resistivity of ultra-thin spin-orbit materials</a:t>
            </a:r>
          </a:p>
          <a:p>
            <a:pPr lvl="1"/>
            <a:r>
              <a:rPr lang="en-IN" sz="1800" dirty="0"/>
              <a:t>Spin-torque ferromagnetic resonance</a:t>
            </a:r>
          </a:p>
          <a:p>
            <a:pPr lvl="1"/>
            <a:r>
              <a:rPr lang="en-IN" sz="1800" dirty="0"/>
              <a:t>Switch magnetization using               spin-orbit-torque</a:t>
            </a:r>
          </a:p>
          <a:p>
            <a:pPr lvl="1"/>
            <a:endParaRPr lang="en-IN" sz="1800" dirty="0"/>
          </a:p>
          <a:p>
            <a:pPr marL="457200" lvl="1" indent="0">
              <a:buNone/>
            </a:pPr>
            <a:endParaRPr lang="en-IN" sz="1800" dirty="0"/>
          </a:p>
          <a:p>
            <a:r>
              <a:rPr lang="en-IN" sz="1800" dirty="0"/>
              <a:t>Experimental</a:t>
            </a:r>
          </a:p>
          <a:p>
            <a:pPr lvl="1"/>
            <a:r>
              <a:rPr lang="en-IN" sz="1800" dirty="0"/>
              <a:t>Electron beam lithography (EBL) and scanning electron microscope (SEM) </a:t>
            </a:r>
          </a:p>
          <a:p>
            <a:pPr lvl="1"/>
            <a:r>
              <a:rPr lang="en-IN" sz="1800" dirty="0"/>
              <a:t>Ferromagnetic resonance (FMR) </a:t>
            </a:r>
          </a:p>
          <a:p>
            <a:pPr lvl="1"/>
            <a:r>
              <a:rPr lang="en-IN" sz="1800" dirty="0">
                <a:solidFill>
                  <a:srgbClr val="000000"/>
                </a:solidFill>
              </a:rPr>
              <a:t>Vibrating sample magnetometer (VSM)</a:t>
            </a:r>
          </a:p>
          <a:p>
            <a:pPr lvl="1"/>
            <a:r>
              <a:rPr lang="en-IN" sz="1800" dirty="0">
                <a:solidFill>
                  <a:srgbClr val="000000"/>
                </a:solidFill>
              </a:rPr>
              <a:t>X-Ray diffraction (XRD)</a:t>
            </a:r>
          </a:p>
          <a:p>
            <a:pPr lvl="1"/>
            <a:r>
              <a:rPr lang="en-IN" sz="1800" dirty="0">
                <a:solidFill>
                  <a:srgbClr val="000000"/>
                </a:solidFill>
              </a:rPr>
              <a:t>Transmission electron microscope (TEM)</a:t>
            </a:r>
            <a:endParaRPr lang="en-IN" sz="1800" dirty="0"/>
          </a:p>
          <a:p>
            <a:pPr lvl="1"/>
            <a:r>
              <a:rPr lang="en-IN" sz="1800" dirty="0">
                <a:solidFill>
                  <a:srgbClr val="000000"/>
                </a:solidFill>
              </a:rPr>
              <a:t>Atomic/Magnetic force microscope (AFM/MFM)</a:t>
            </a:r>
          </a:p>
          <a:p>
            <a:pPr lvl="1"/>
            <a:r>
              <a:rPr lang="en-IN" sz="1800" dirty="0">
                <a:solidFill>
                  <a:srgbClr val="000000"/>
                </a:solidFill>
              </a:rPr>
              <a:t>Sputtering</a:t>
            </a:r>
          </a:p>
          <a:p>
            <a:pPr lvl="1"/>
            <a:r>
              <a:rPr lang="en-IN" sz="1800" dirty="0">
                <a:solidFill>
                  <a:srgbClr val="000000"/>
                </a:solidFill>
              </a:rPr>
              <a:t>Electrical characterization using probe station and accessories</a:t>
            </a:r>
          </a:p>
          <a:p>
            <a:pPr lvl="1"/>
            <a:r>
              <a:rPr lang="en-IN" sz="1800" dirty="0">
                <a:solidFill>
                  <a:srgbClr val="000000"/>
                </a:solidFill>
              </a:rPr>
              <a:t>Four-probe setup</a:t>
            </a:r>
          </a:p>
          <a:p>
            <a:pPr lvl="1"/>
            <a:r>
              <a:rPr lang="en-IN" sz="1800" dirty="0">
                <a:solidFill>
                  <a:srgbClr val="000000"/>
                </a:solidFill>
              </a:rPr>
              <a:t>Signal generator, oscilloscope, spectrum analyser, bias-tee and power supply </a:t>
            </a:r>
          </a:p>
          <a:p>
            <a:pPr marL="457200" lvl="1" indent="0">
              <a:buNone/>
            </a:pPr>
            <a:endParaRPr lang="en-IN" sz="1800" dirty="0"/>
          </a:p>
          <a:p>
            <a:pPr marL="0" indent="0">
              <a:buNone/>
            </a:pPr>
            <a:endParaRPr lang="en-IN" sz="1800" dirty="0"/>
          </a:p>
          <a:p>
            <a:endParaRPr lang="en-IN" sz="1800" dirty="0"/>
          </a:p>
        </p:txBody>
      </p:sp>
      <p:sp>
        <p:nvSpPr>
          <p:cNvPr id="4" name="Date Placeholder 3">
            <a:extLst>
              <a:ext uri="{FF2B5EF4-FFF2-40B4-BE49-F238E27FC236}">
                <a16:creationId xmlns:a16="http://schemas.microsoft.com/office/drawing/2014/main" id="{925F22C3-46F3-43CB-8FE8-5905AED2A14B}"/>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0636FCE5-0C92-490B-9E2E-F601C5937BAE}"/>
              </a:ext>
            </a:extLst>
          </p:cNvPr>
          <p:cNvSpPr>
            <a:spLocks noGrp="1"/>
          </p:cNvSpPr>
          <p:nvPr>
            <p:ph type="ftr" sz="quarter" idx="11"/>
          </p:nvPr>
        </p:nvSpPr>
        <p:spPr/>
        <p:txBody>
          <a:bodyPr/>
          <a:lstStyle/>
          <a:p>
            <a:r>
              <a:rPr lang="en-US"/>
              <a:t>IISER Bhopal</a:t>
            </a:r>
            <a:endParaRPr lang="en-US" dirty="0"/>
          </a:p>
        </p:txBody>
      </p:sp>
      <p:sp>
        <p:nvSpPr>
          <p:cNvPr id="7" name="Slide Number Placeholder 6">
            <a:extLst>
              <a:ext uri="{FF2B5EF4-FFF2-40B4-BE49-F238E27FC236}">
                <a16:creationId xmlns:a16="http://schemas.microsoft.com/office/drawing/2014/main" id="{23D3565D-6827-4CD2-AA6C-9856FA1BDE72}"/>
              </a:ext>
            </a:extLst>
          </p:cNvPr>
          <p:cNvSpPr>
            <a:spLocks noGrp="1"/>
          </p:cNvSpPr>
          <p:nvPr>
            <p:ph type="sldNum" sz="quarter" idx="12"/>
          </p:nvPr>
        </p:nvSpPr>
        <p:spPr/>
        <p:txBody>
          <a:bodyPr/>
          <a:lstStyle/>
          <a:p>
            <a:fld id="{4E3495D0-1C20-4D5C-AE9D-42F7DC54160D}" type="slidenum">
              <a:rPr lang="en-US" smtClean="0"/>
              <a:t>56</a:t>
            </a:fld>
            <a:endParaRPr lang="en-US"/>
          </a:p>
        </p:txBody>
      </p:sp>
    </p:spTree>
    <p:extLst>
      <p:ext uri="{BB962C8B-B14F-4D97-AF65-F5344CB8AC3E}">
        <p14:creationId xmlns:p14="http://schemas.microsoft.com/office/powerpoint/2010/main" val="631160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37BF-EFE3-4545-8F23-D6F866E54B30}"/>
              </a:ext>
            </a:extLst>
          </p:cNvPr>
          <p:cNvSpPr>
            <a:spLocks noGrp="1"/>
          </p:cNvSpPr>
          <p:nvPr>
            <p:ph type="title"/>
          </p:nvPr>
        </p:nvSpPr>
        <p:spPr/>
        <p:txBody>
          <a:bodyPr/>
          <a:lstStyle/>
          <a:p>
            <a:r>
              <a:rPr lang="en-IN" dirty="0"/>
              <a:t>H</a:t>
            </a:r>
            <a:r>
              <a:rPr lang="en-IN" baseline="-25000" dirty="0"/>
              <a:t>y</a:t>
            </a:r>
            <a:r>
              <a:rPr lang="en-IN" dirty="0"/>
              <a:t> vs </a:t>
            </a:r>
            <a:r>
              <a:rPr lang="el-GR" dirty="0"/>
              <a:t>θ</a:t>
            </a:r>
            <a:r>
              <a:rPr lang="en-IN" baseline="-25000" dirty="0"/>
              <a:t>min</a:t>
            </a:r>
          </a:p>
        </p:txBody>
      </p:sp>
      <p:sp>
        <p:nvSpPr>
          <p:cNvPr id="4" name="Date Placeholder 3">
            <a:extLst>
              <a:ext uri="{FF2B5EF4-FFF2-40B4-BE49-F238E27FC236}">
                <a16:creationId xmlns:a16="http://schemas.microsoft.com/office/drawing/2014/main" id="{F1B052B8-C127-443A-AAA3-A0B9E14145B5}"/>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267B5B50-C785-4305-934A-CA756EDC1A80}"/>
              </a:ext>
            </a:extLst>
          </p:cNvPr>
          <p:cNvSpPr>
            <a:spLocks noGrp="1"/>
          </p:cNvSpPr>
          <p:nvPr>
            <p:ph type="ftr" sz="quarter" idx="11"/>
          </p:nvPr>
        </p:nvSpPr>
        <p:spPr/>
        <p:txBody>
          <a:bodyPr/>
          <a:lstStyle/>
          <a:p>
            <a:r>
              <a:rPr lang="en-US"/>
              <a:t>IISER Bhopal</a:t>
            </a: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D26E4A-5605-4776-9E08-ACDAFF16427B}"/>
                  </a:ext>
                </a:extLst>
              </p:cNvPr>
              <p:cNvSpPr txBox="1"/>
              <p:nvPr/>
            </p:nvSpPr>
            <p:spPr>
              <a:xfrm>
                <a:off x="6172798" y="5553086"/>
                <a:ext cx="2269775" cy="856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IN" sz="2400" i="1" dirty="0" smtClean="0">
                              <a:solidFill>
                                <a:schemeClr val="tx1"/>
                              </a:solidFill>
                              <a:latin typeface="Cambria Math" panose="02040503050406030204" pitchFamily="18" charset="0"/>
                            </a:rPr>
                          </m:ctrlPr>
                        </m:funcPr>
                        <m:fName>
                          <m:r>
                            <m:rPr>
                              <m:sty m:val="p"/>
                            </m:rPr>
                            <a:rPr lang="en-IN" sz="2400" dirty="0">
                              <a:solidFill>
                                <a:schemeClr val="tx1"/>
                              </a:solidFill>
                              <a:latin typeface="Cambria Math" panose="02040503050406030204" pitchFamily="18" charset="0"/>
                            </a:rPr>
                            <m:t>sin</m:t>
                          </m:r>
                        </m:fName>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𝜃</m:t>
                              </m:r>
                            </m:e>
                            <m:sub>
                              <m:r>
                                <a:rPr lang="en-IN" sz="2400" i="1" dirty="0">
                                  <a:solidFill>
                                    <a:schemeClr val="tx1"/>
                                  </a:solidFill>
                                  <a:latin typeface="Cambria Math" panose="02040503050406030204" pitchFamily="18" charset="0"/>
                                </a:rPr>
                                <m:t>𝑚</m:t>
                              </m:r>
                              <m:r>
                                <a:rPr lang="en-IN" sz="2400" b="0" i="1" dirty="0" smtClean="0">
                                  <a:solidFill>
                                    <a:schemeClr val="tx1"/>
                                  </a:solidFill>
                                  <a:latin typeface="Cambria Math" panose="02040503050406030204" pitchFamily="18" charset="0"/>
                                </a:rPr>
                                <m:t>𝑖𝑛</m:t>
                              </m:r>
                            </m:sub>
                          </m:sSub>
                        </m:e>
                      </m:func>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𝑦</m:t>
                              </m:r>
                            </m:sub>
                          </m:sSub>
                        </m:num>
                        <m:den>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den>
                      </m:f>
                    </m:oMath>
                  </m:oMathPara>
                </a14:m>
                <a:endParaRPr lang="en-IN" sz="2400" dirty="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29D26E4A-5605-4776-9E08-ACDAFF16427B}"/>
                  </a:ext>
                </a:extLst>
              </p:cNvPr>
              <p:cNvSpPr txBox="1">
                <a:spLocks noRot="1" noChangeAspect="1" noMove="1" noResize="1" noEditPoints="1" noAdjustHandles="1" noChangeArrowheads="1" noChangeShapeType="1" noTextEdit="1"/>
              </p:cNvSpPr>
              <p:nvPr/>
            </p:nvSpPr>
            <p:spPr>
              <a:xfrm>
                <a:off x="6172798" y="5553086"/>
                <a:ext cx="2269775" cy="85626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378BCE-6ADE-4768-823E-84251266CD3B}"/>
                  </a:ext>
                </a:extLst>
              </p:cNvPr>
              <p:cNvSpPr txBox="1"/>
              <p:nvPr/>
            </p:nvSpPr>
            <p:spPr>
              <a:xfrm>
                <a:off x="232871" y="5601100"/>
                <a:ext cx="5279035"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𝐸</m:t>
                      </m:r>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1</m:t>
                          </m:r>
                        </m:num>
                        <m:den>
                          <m:r>
                            <a:rPr lang="en-IN" sz="2400" i="0" dirty="0">
                              <a:solidFill>
                                <a:schemeClr val="tx1"/>
                              </a:solidFill>
                              <a:latin typeface="Cambria Math" panose="02040503050406030204" pitchFamily="18" charset="0"/>
                            </a:rPr>
                            <m:t>2</m:t>
                          </m:r>
                        </m:den>
                      </m:f>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𝑦</m:t>
                          </m:r>
                        </m:sub>
                      </m:sSub>
                      <m:func>
                        <m:funcPr>
                          <m:ctrlPr>
                            <a:rPr lang="en-IN" sz="2400" i="1" dirty="0">
                              <a:solidFill>
                                <a:schemeClr val="tx1"/>
                              </a:solidFill>
                              <a:latin typeface="Cambria Math" panose="02040503050406030204" pitchFamily="18" charset="0"/>
                            </a:rPr>
                          </m:ctrlPr>
                        </m:funcPr>
                        <m:fName>
                          <m:r>
                            <m:rPr>
                              <m:sty m:val="p"/>
                            </m:rPr>
                            <a:rPr lang="en-IN" sz="2400" i="0" dirty="0">
                              <a:solidFill>
                                <a:schemeClr val="tx1"/>
                              </a:solidFill>
                              <a:latin typeface="Cambria Math" panose="02040503050406030204" pitchFamily="18" charset="0"/>
                            </a:rPr>
                            <m:t>sin</m:t>
                          </m:r>
                        </m:fName>
                        <m:e>
                          <m:r>
                            <a:rPr lang="en-IN" sz="2400" i="1" dirty="0">
                              <a:solidFill>
                                <a:schemeClr val="tx1"/>
                              </a:solidFill>
                              <a:latin typeface="Cambria Math" panose="02040503050406030204" pitchFamily="18" charset="0"/>
                            </a:rPr>
                            <m:t>𝜃</m:t>
                          </m:r>
                        </m:e>
                      </m:func>
                    </m:oMath>
                  </m:oMathPara>
                </a14:m>
                <a:endParaRPr lang="en-IN" sz="2400" dirty="0">
                  <a:solidFill>
                    <a:schemeClr val="tx1"/>
                  </a:solidFill>
                  <a:cs typeface="Arial" panose="020B0604020202020204" pitchFamily="34" charset="0"/>
                </a:endParaRPr>
              </a:p>
            </p:txBody>
          </p:sp>
        </mc:Choice>
        <mc:Fallback xmlns="">
          <p:sp>
            <p:nvSpPr>
              <p:cNvPr id="13" name="TextBox 12">
                <a:extLst>
                  <a:ext uri="{FF2B5EF4-FFF2-40B4-BE49-F238E27FC236}">
                    <a16:creationId xmlns:a16="http://schemas.microsoft.com/office/drawing/2014/main" id="{D4378BCE-6ADE-4768-823E-84251266CD3B}"/>
                  </a:ext>
                </a:extLst>
              </p:cNvPr>
              <p:cNvSpPr txBox="1">
                <a:spLocks noRot="1" noChangeAspect="1" noMove="1" noResize="1" noEditPoints="1" noAdjustHandles="1" noChangeArrowheads="1" noChangeShapeType="1" noTextEdit="1"/>
              </p:cNvSpPr>
              <p:nvPr/>
            </p:nvSpPr>
            <p:spPr>
              <a:xfrm>
                <a:off x="232871" y="5601100"/>
                <a:ext cx="5279035" cy="783804"/>
              </a:xfrm>
              <a:prstGeom prst="rect">
                <a:avLst/>
              </a:prstGeom>
              <a:blipFill>
                <a:blip r:embed="rId3"/>
                <a:stretch>
                  <a:fillRect/>
                </a:stretch>
              </a:blipFill>
            </p:spPr>
            <p:txBody>
              <a:bodyPr/>
              <a:lstStyle/>
              <a:p>
                <a:r>
                  <a:rPr lang="en-IN">
                    <a:noFill/>
                  </a:rPr>
                  <a:t> </a:t>
                </a:r>
              </a:p>
            </p:txBody>
          </p:sp>
        </mc:Fallback>
      </mc:AlternateContent>
      <p:pic>
        <p:nvPicPr>
          <p:cNvPr id="9" name="Content Placeholder 8">
            <a:extLst>
              <a:ext uri="{FF2B5EF4-FFF2-40B4-BE49-F238E27FC236}">
                <a16:creationId xmlns:a16="http://schemas.microsoft.com/office/drawing/2014/main" id="{A20F37E9-51AA-45EB-9495-13672E627A0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70961" y="1102524"/>
            <a:ext cx="6692036" cy="4546023"/>
          </a:xfrm>
        </p:spPr>
      </p:pic>
      <p:sp>
        <p:nvSpPr>
          <p:cNvPr id="16" name="TextBox 15">
            <a:extLst>
              <a:ext uri="{FF2B5EF4-FFF2-40B4-BE49-F238E27FC236}">
                <a16:creationId xmlns:a16="http://schemas.microsoft.com/office/drawing/2014/main" id="{633804B3-4493-410C-8B7C-5F03482FCEFB}"/>
              </a:ext>
            </a:extLst>
          </p:cNvPr>
          <p:cNvSpPr txBox="1"/>
          <p:nvPr/>
        </p:nvSpPr>
        <p:spPr>
          <a:xfrm>
            <a:off x="2314550" y="953037"/>
            <a:ext cx="4435967" cy="461665"/>
          </a:xfrm>
          <a:prstGeom prst="rect">
            <a:avLst/>
          </a:prstGeom>
          <a:noFill/>
        </p:spPr>
        <p:txBody>
          <a:bodyPr wrap="square" rtlCol="0">
            <a:spAutoFit/>
          </a:bodyPr>
          <a:lstStyle/>
          <a:p>
            <a:pPr algn="ctr"/>
            <a:r>
              <a:rPr lang="en-IN" sz="2400" dirty="0"/>
              <a:t> </a:t>
            </a:r>
            <a:r>
              <a:rPr lang="en-IN" sz="2400" dirty="0">
                <a:cs typeface="Arial" panose="020B0604020202020204" pitchFamily="34" charset="0"/>
              </a:rPr>
              <a:t>H</a:t>
            </a:r>
            <a:r>
              <a:rPr lang="en-IN" sz="2400" baseline="-25000" dirty="0">
                <a:cs typeface="Arial" panose="020B0604020202020204" pitchFamily="34" charset="0"/>
              </a:rPr>
              <a:t>y</a:t>
            </a:r>
            <a:r>
              <a:rPr lang="en-IN" sz="2400" dirty="0">
                <a:cs typeface="Arial" panose="020B0604020202020204" pitchFamily="34" charset="0"/>
              </a:rPr>
              <a:t> in along of in-plane hard axis</a:t>
            </a:r>
            <a:endParaRPr lang="en-IN" sz="2400" dirty="0"/>
          </a:p>
        </p:txBody>
      </p:sp>
      <p:sp>
        <p:nvSpPr>
          <p:cNvPr id="3" name="Slide Number Placeholder 2">
            <a:extLst>
              <a:ext uri="{FF2B5EF4-FFF2-40B4-BE49-F238E27FC236}">
                <a16:creationId xmlns:a16="http://schemas.microsoft.com/office/drawing/2014/main" id="{306FE82D-2C79-4073-B49F-99F345AB2AF1}"/>
              </a:ext>
            </a:extLst>
          </p:cNvPr>
          <p:cNvSpPr>
            <a:spLocks noGrp="1"/>
          </p:cNvSpPr>
          <p:nvPr>
            <p:ph type="sldNum" sz="quarter" idx="12"/>
          </p:nvPr>
        </p:nvSpPr>
        <p:spPr/>
        <p:txBody>
          <a:bodyPr/>
          <a:lstStyle/>
          <a:p>
            <a:fld id="{4E3495D0-1C20-4D5C-AE9D-42F7DC54160D}" type="slidenum">
              <a:rPr lang="en-US" smtClean="0"/>
              <a:t>57</a:t>
            </a:fld>
            <a:endParaRPr lang="en-US"/>
          </a:p>
        </p:txBody>
      </p:sp>
    </p:spTree>
    <p:extLst>
      <p:ext uri="{BB962C8B-B14F-4D97-AF65-F5344CB8AC3E}">
        <p14:creationId xmlns:p14="http://schemas.microsoft.com/office/powerpoint/2010/main" val="2949745306"/>
      </p:ext>
    </p:extLst>
  </p:cSld>
  <p:clrMapOvr>
    <a:masterClrMapping/>
  </p:clrMapOvr>
  <mc:AlternateContent xmlns:mc="http://schemas.openxmlformats.org/markup-compatibility/2006" xmlns:p14="http://schemas.microsoft.com/office/powerpoint/2010/main">
    <mc:Choice Requires="p14">
      <p:transition spd="slow" p14:dur="2000" advTm="21735"/>
    </mc:Choice>
    <mc:Fallback xmlns="">
      <p:transition spd="slow" advTm="21735"/>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2B4F-8E6D-496F-BB38-AB93C66BBA0D}"/>
              </a:ext>
            </a:extLst>
          </p:cNvPr>
          <p:cNvSpPr>
            <a:spLocks noGrp="1"/>
          </p:cNvSpPr>
          <p:nvPr>
            <p:ph type="title"/>
          </p:nvPr>
        </p:nvSpPr>
        <p:spPr>
          <a:xfrm>
            <a:off x="0" y="-9868"/>
            <a:ext cx="9144000" cy="1153175"/>
          </a:xfrm>
        </p:spPr>
        <p:txBody>
          <a:bodyPr>
            <a:normAutofit fontScale="90000"/>
          </a:bodyPr>
          <a:lstStyle/>
          <a:p>
            <a:r>
              <a:rPr lang="en-IN" dirty="0"/>
              <a:t>Spin-transfer-torque (Direct SHE) </a:t>
            </a:r>
            <a:br>
              <a:rPr lang="en-IN" dirty="0"/>
            </a:br>
            <a:r>
              <a:rPr lang="en-IN" dirty="0"/>
              <a:t>and Spin pumping (Inverse SHE)</a:t>
            </a:r>
          </a:p>
        </p:txBody>
      </p:sp>
      <p:sp>
        <p:nvSpPr>
          <p:cNvPr id="4" name="Date Placeholder 3">
            <a:extLst>
              <a:ext uri="{FF2B5EF4-FFF2-40B4-BE49-F238E27FC236}">
                <a16:creationId xmlns:a16="http://schemas.microsoft.com/office/drawing/2014/main" id="{25AB008D-CBA5-4AE1-86B1-41A3D3BBDF07}"/>
              </a:ext>
            </a:extLst>
          </p:cNvPr>
          <p:cNvSpPr>
            <a:spLocks noGrp="1"/>
          </p:cNvSpPr>
          <p:nvPr>
            <p:ph type="dt" sz="half" idx="10"/>
          </p:nvPr>
        </p:nvSpPr>
        <p:spPr>
          <a:xfrm>
            <a:off x="167755" y="6492875"/>
            <a:ext cx="2057400" cy="365125"/>
          </a:xfrm>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DABFDF06-67D3-4250-A450-2D96B93E4F6B}"/>
              </a:ext>
            </a:extLst>
          </p:cNvPr>
          <p:cNvSpPr>
            <a:spLocks noGrp="1"/>
          </p:cNvSpPr>
          <p:nvPr>
            <p:ph type="ftr" sz="quarter" idx="11"/>
          </p:nvPr>
        </p:nvSpPr>
        <p:spPr>
          <a:xfrm>
            <a:off x="3051559" y="6492875"/>
            <a:ext cx="3086100" cy="365125"/>
          </a:xfrm>
        </p:spPr>
        <p:txBody>
          <a:bodyPr/>
          <a:lstStyle/>
          <a:p>
            <a:r>
              <a:rPr lang="en-US"/>
              <a:t>IISER Bhopal</a:t>
            </a:r>
            <a:endParaRPr lang="en-US" dirty="0"/>
          </a:p>
        </p:txBody>
      </p:sp>
      <p:sp>
        <p:nvSpPr>
          <p:cNvPr id="25" name="TextBox 24">
            <a:extLst>
              <a:ext uri="{FF2B5EF4-FFF2-40B4-BE49-F238E27FC236}">
                <a16:creationId xmlns:a16="http://schemas.microsoft.com/office/drawing/2014/main" id="{F0644997-464A-49C2-9167-03403A7C809F}"/>
              </a:ext>
            </a:extLst>
          </p:cNvPr>
          <p:cNvSpPr txBox="1"/>
          <p:nvPr/>
        </p:nvSpPr>
        <p:spPr>
          <a:xfrm>
            <a:off x="129053" y="4076653"/>
            <a:ext cx="4150890" cy="1569660"/>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IN" sz="2400" dirty="0"/>
              <a:t>Charge current generates spin current via direct SHE</a:t>
            </a:r>
          </a:p>
          <a:p>
            <a:pPr marL="285750" indent="-285750">
              <a:buFont typeface="Arial" panose="020B0604020202020204" pitchFamily="34" charset="0"/>
              <a:buChar char="•"/>
            </a:pPr>
            <a:r>
              <a:rPr lang="en-IN" sz="2400" dirty="0"/>
              <a:t>Spin current exerts spin-transfer-torque on magnet</a:t>
            </a:r>
          </a:p>
        </p:txBody>
      </p:sp>
      <p:sp>
        <p:nvSpPr>
          <p:cNvPr id="85" name="TextBox 84">
            <a:extLst>
              <a:ext uri="{FF2B5EF4-FFF2-40B4-BE49-F238E27FC236}">
                <a16:creationId xmlns:a16="http://schemas.microsoft.com/office/drawing/2014/main" id="{FF7C68F7-6D68-4E60-B7E8-7377D008C672}"/>
              </a:ext>
            </a:extLst>
          </p:cNvPr>
          <p:cNvSpPr txBox="1"/>
          <p:nvPr/>
        </p:nvSpPr>
        <p:spPr>
          <a:xfrm>
            <a:off x="4813152" y="4087258"/>
            <a:ext cx="4201795" cy="1569660"/>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IN" sz="2400" dirty="0"/>
              <a:t>Precessing magnet injects pure spin current</a:t>
            </a:r>
          </a:p>
          <a:p>
            <a:pPr marL="285750" indent="-285750">
              <a:buFont typeface="Arial" panose="020B0604020202020204" pitchFamily="34" charset="0"/>
              <a:buChar char="•"/>
            </a:pPr>
            <a:r>
              <a:rPr lang="en-IN" sz="2400" dirty="0"/>
              <a:t>Spin current generates charge current via inverse SHE</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90969BE-387C-4692-86BA-7A7B9A09A50A}"/>
                  </a:ext>
                </a:extLst>
              </p:cNvPr>
              <p:cNvSpPr txBox="1"/>
              <p:nvPr/>
            </p:nvSpPr>
            <p:spPr>
              <a:xfrm>
                <a:off x="808322" y="5769306"/>
                <a:ext cx="2237771" cy="461665"/>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𝐽</m:t>
                          </m:r>
                        </m:e>
                        <m:sub>
                          <m:r>
                            <a:rPr lang="en-IN" sz="2400" i="1" dirty="0">
                              <a:latin typeface="Cambria Math" panose="02040503050406030204" pitchFamily="18" charset="0"/>
                            </a:rPr>
                            <m:t>𝑠</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𝜃</m:t>
                          </m:r>
                        </m:e>
                        <m:sub>
                          <m:r>
                            <a:rPr lang="en-IN" sz="2400" b="0" i="1" dirty="0" smtClean="0">
                              <a:latin typeface="Cambria Math" panose="02040503050406030204" pitchFamily="18" charset="0"/>
                            </a:rPr>
                            <m:t>𝑆𝐻</m:t>
                          </m:r>
                        </m:sub>
                      </m:sSub>
                      <m:d>
                        <m:dPr>
                          <m:begChr m:val="⟨"/>
                          <m:endChr m:val="⟩"/>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𝑠</m:t>
                          </m:r>
                        </m:e>
                      </m:d>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𝐽</m:t>
                          </m:r>
                        </m:e>
                        <m:sub>
                          <m:r>
                            <a:rPr lang="en-IN" sz="2400" i="1" dirty="0">
                              <a:latin typeface="Cambria Math" panose="02040503050406030204" pitchFamily="18" charset="0"/>
                            </a:rPr>
                            <m:t>𝐶</m:t>
                          </m:r>
                        </m:sub>
                      </m:sSub>
                    </m:oMath>
                  </m:oMathPara>
                </a14:m>
                <a:endParaRPr lang="en-IN" sz="2400" dirty="0"/>
              </a:p>
            </p:txBody>
          </p:sp>
        </mc:Choice>
        <mc:Fallback xmlns="">
          <p:sp>
            <p:nvSpPr>
              <p:cNvPr id="86" name="TextBox 85">
                <a:extLst>
                  <a:ext uri="{FF2B5EF4-FFF2-40B4-BE49-F238E27FC236}">
                    <a16:creationId xmlns:a16="http://schemas.microsoft.com/office/drawing/2014/main" id="{390969BE-387C-4692-86BA-7A7B9A09A50A}"/>
                  </a:ext>
                </a:extLst>
              </p:cNvPr>
              <p:cNvSpPr txBox="1">
                <a:spLocks noRot="1" noChangeAspect="1" noMove="1" noResize="1" noEditPoints="1" noAdjustHandles="1" noChangeArrowheads="1" noChangeShapeType="1" noTextEdit="1"/>
              </p:cNvSpPr>
              <p:nvPr/>
            </p:nvSpPr>
            <p:spPr>
              <a:xfrm>
                <a:off x="808322" y="5769306"/>
                <a:ext cx="2237771" cy="461665"/>
              </a:xfrm>
              <a:prstGeom prst="rect">
                <a:avLst/>
              </a:prstGeom>
              <a:blipFill>
                <a:blip r:embed="rId2"/>
                <a:stretch>
                  <a:fillRect l="-1907" b="-13158"/>
                </a:stretch>
              </a:blipFill>
            </p:spPr>
            <p:txBody>
              <a:bodyPr/>
              <a:lstStyle/>
              <a:p>
                <a:r>
                  <a:rPr lang="en-IN">
                    <a:noFill/>
                  </a:rPr>
                  <a:t> </a:t>
                </a:r>
              </a:p>
            </p:txBody>
          </p:sp>
        </mc:Fallback>
      </mc:AlternateContent>
      <p:sp>
        <p:nvSpPr>
          <p:cNvPr id="88" name="TextBox 87">
            <a:extLst>
              <a:ext uri="{FF2B5EF4-FFF2-40B4-BE49-F238E27FC236}">
                <a16:creationId xmlns:a16="http://schemas.microsoft.com/office/drawing/2014/main" id="{3DECCA8A-B124-407B-90CF-0C44A43A3978}"/>
              </a:ext>
            </a:extLst>
          </p:cNvPr>
          <p:cNvSpPr txBox="1"/>
          <p:nvPr/>
        </p:nvSpPr>
        <p:spPr>
          <a:xfrm>
            <a:off x="3721544" y="5708864"/>
            <a:ext cx="1752723" cy="830997"/>
          </a:xfrm>
          <a:prstGeom prst="rect">
            <a:avLst/>
          </a:prstGeom>
          <a:solidFill>
            <a:schemeClr val="accent2">
              <a:lumMod val="40000"/>
              <a:lumOff val="60000"/>
            </a:schemeClr>
          </a:solidFill>
        </p:spPr>
        <p:txBody>
          <a:bodyPr wrap="square" rtlCol="0">
            <a:spAutoFit/>
          </a:bodyPr>
          <a:lstStyle/>
          <a:p>
            <a:pPr algn="ctr"/>
            <a:r>
              <a:rPr lang="en-IN" sz="2400" dirty="0">
                <a:solidFill>
                  <a:srgbClr val="C00000"/>
                </a:solidFill>
              </a:rPr>
              <a:t>Onsager’s reciprocity</a:t>
            </a: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499129D-B38A-4CEA-877E-796F71604291}"/>
                  </a:ext>
                </a:extLst>
              </p:cNvPr>
              <p:cNvSpPr txBox="1"/>
              <p:nvPr/>
            </p:nvSpPr>
            <p:spPr>
              <a:xfrm>
                <a:off x="6195880" y="5769306"/>
                <a:ext cx="2282750" cy="461665"/>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𝐽</m:t>
                          </m:r>
                        </m:e>
                        <m:sub>
                          <m:r>
                            <a:rPr lang="en-IN" sz="2400" b="0" i="1" dirty="0" smtClean="0">
                              <a:latin typeface="Cambria Math" panose="02040503050406030204" pitchFamily="18" charset="0"/>
                            </a:rPr>
                            <m:t>𝑐</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𝜃</m:t>
                          </m:r>
                        </m:e>
                        <m:sub>
                          <m:r>
                            <a:rPr lang="en-IN" sz="2400" b="0" i="1" dirty="0" smtClean="0">
                              <a:latin typeface="Cambria Math" panose="02040503050406030204" pitchFamily="18" charset="0"/>
                            </a:rPr>
                            <m:t>𝑆𝐻</m:t>
                          </m:r>
                        </m:sub>
                      </m:sSub>
                      <m:sSub>
                        <m:sSubPr>
                          <m:ctrlPr>
                            <a:rPr lang="en-IN" sz="2400" i="1" dirty="0" smtClean="0">
                              <a:solidFill>
                                <a:srgbClr val="836967"/>
                              </a:solidFill>
                              <a:latin typeface="Cambria Math" panose="02040503050406030204" pitchFamily="18" charset="0"/>
                            </a:rPr>
                          </m:ctrlPr>
                        </m:sSubPr>
                        <m:e>
                          <m:r>
                            <a:rPr lang="en-IN" sz="2400" b="0" i="1" dirty="0" smtClean="0">
                              <a:solidFill>
                                <a:srgbClr val="836967"/>
                              </a:solidFill>
                              <a:latin typeface="Cambria Math" panose="02040503050406030204" pitchFamily="18" charset="0"/>
                            </a:rPr>
                            <m:t> </m:t>
                          </m:r>
                          <m:r>
                            <a:rPr lang="en-IN" sz="2400" i="1" dirty="0">
                              <a:latin typeface="Cambria Math" panose="02040503050406030204" pitchFamily="18" charset="0"/>
                            </a:rPr>
                            <m:t>𝐽</m:t>
                          </m:r>
                        </m:e>
                        <m:sub>
                          <m:r>
                            <a:rPr lang="en-IN" sz="2400" b="0" i="1" dirty="0" smtClean="0">
                              <a:latin typeface="Cambria Math" panose="02040503050406030204" pitchFamily="18" charset="0"/>
                            </a:rPr>
                            <m:t>𝑠</m:t>
                          </m:r>
                        </m:sub>
                      </m:sSub>
                      <m:r>
                        <a:rPr lang="en-IN" sz="2400" dirty="0" smtClean="0">
                          <a:latin typeface="Cambria Math" panose="02040503050406030204" pitchFamily="18" charset="0"/>
                        </a:rPr>
                        <m:t>×</m:t>
                      </m:r>
                      <m:d>
                        <m:dPr>
                          <m:begChr m:val="⟨"/>
                          <m:endChr m:val="⟩"/>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𝑠</m:t>
                          </m:r>
                        </m:e>
                      </m:d>
                    </m:oMath>
                  </m:oMathPara>
                </a14:m>
                <a:endParaRPr lang="en-IN" sz="2400" dirty="0"/>
              </a:p>
            </p:txBody>
          </p:sp>
        </mc:Choice>
        <mc:Fallback xmlns="">
          <p:sp>
            <p:nvSpPr>
              <p:cNvPr id="89" name="TextBox 88">
                <a:extLst>
                  <a:ext uri="{FF2B5EF4-FFF2-40B4-BE49-F238E27FC236}">
                    <a16:creationId xmlns:a16="http://schemas.microsoft.com/office/drawing/2014/main" id="{9499129D-B38A-4CEA-877E-796F71604291}"/>
                  </a:ext>
                </a:extLst>
              </p:cNvPr>
              <p:cNvSpPr txBox="1">
                <a:spLocks noRot="1" noChangeAspect="1" noMove="1" noResize="1" noEditPoints="1" noAdjustHandles="1" noChangeArrowheads="1" noChangeShapeType="1" noTextEdit="1"/>
              </p:cNvSpPr>
              <p:nvPr/>
            </p:nvSpPr>
            <p:spPr>
              <a:xfrm>
                <a:off x="6195880" y="5769306"/>
                <a:ext cx="2282750" cy="461665"/>
              </a:xfrm>
              <a:prstGeom prst="rect">
                <a:avLst/>
              </a:prstGeom>
              <a:blipFill>
                <a:blip r:embed="rId3"/>
                <a:stretch>
                  <a:fillRect l="-1867" b="-13158"/>
                </a:stretch>
              </a:blipFill>
            </p:spPr>
            <p:txBody>
              <a:bodyPr/>
              <a:lstStyle/>
              <a:p>
                <a:r>
                  <a:rPr lang="en-IN">
                    <a:noFill/>
                  </a:rPr>
                  <a:t> </a:t>
                </a:r>
              </a:p>
            </p:txBody>
          </p:sp>
        </mc:Fallback>
      </mc:AlternateContent>
      <p:pic>
        <p:nvPicPr>
          <p:cNvPr id="39" name="Picture 38">
            <a:extLst>
              <a:ext uri="{FF2B5EF4-FFF2-40B4-BE49-F238E27FC236}">
                <a16:creationId xmlns:a16="http://schemas.microsoft.com/office/drawing/2014/main" id="{BC5B5942-0D35-453C-8AE8-5A4A0F111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1029"/>
            <a:ext cx="9144000" cy="2652748"/>
          </a:xfrm>
          <a:prstGeom prst="rect">
            <a:avLst/>
          </a:prstGeom>
        </p:spPr>
      </p:pic>
      <p:sp>
        <p:nvSpPr>
          <p:cNvPr id="3" name="Slide Number Placeholder 2">
            <a:extLst>
              <a:ext uri="{FF2B5EF4-FFF2-40B4-BE49-F238E27FC236}">
                <a16:creationId xmlns:a16="http://schemas.microsoft.com/office/drawing/2014/main" id="{3D07CA0D-B8AB-4486-8C17-EF4E76A52675}"/>
              </a:ext>
            </a:extLst>
          </p:cNvPr>
          <p:cNvSpPr>
            <a:spLocks noGrp="1"/>
          </p:cNvSpPr>
          <p:nvPr>
            <p:ph type="sldNum" sz="quarter" idx="12"/>
          </p:nvPr>
        </p:nvSpPr>
        <p:spPr/>
        <p:txBody>
          <a:bodyPr/>
          <a:lstStyle/>
          <a:p>
            <a:fld id="{4E3495D0-1C20-4D5C-AE9D-42F7DC54160D}" type="slidenum">
              <a:rPr lang="en-US" smtClean="0"/>
              <a:t>58</a:t>
            </a:fld>
            <a:endParaRPr lang="en-US"/>
          </a:p>
        </p:txBody>
      </p:sp>
    </p:spTree>
    <p:extLst>
      <p:ext uri="{BB962C8B-B14F-4D97-AF65-F5344CB8AC3E}">
        <p14:creationId xmlns:p14="http://schemas.microsoft.com/office/powerpoint/2010/main" val="2976660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ED50-1E1E-4FCC-A8BD-9B99CB765CC0}"/>
              </a:ext>
            </a:extLst>
          </p:cNvPr>
          <p:cNvSpPr>
            <a:spLocks noGrp="1"/>
          </p:cNvSpPr>
          <p:nvPr>
            <p:ph type="title"/>
          </p:nvPr>
        </p:nvSpPr>
        <p:spPr/>
        <p:txBody>
          <a:bodyPr/>
          <a:lstStyle/>
          <a:p>
            <a:r>
              <a:rPr lang="en-IN" dirty="0"/>
              <a:t>Single-domain nanomagnets</a:t>
            </a:r>
          </a:p>
        </p:txBody>
      </p:sp>
      <p:sp>
        <p:nvSpPr>
          <p:cNvPr id="4" name="Date Placeholder 3">
            <a:extLst>
              <a:ext uri="{FF2B5EF4-FFF2-40B4-BE49-F238E27FC236}">
                <a16:creationId xmlns:a16="http://schemas.microsoft.com/office/drawing/2014/main" id="{7895F307-342E-484E-95CB-4432D1616977}"/>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13DD685C-E247-4F36-966D-B72B17030779}"/>
              </a:ext>
            </a:extLst>
          </p:cNvPr>
          <p:cNvSpPr>
            <a:spLocks noGrp="1"/>
          </p:cNvSpPr>
          <p:nvPr>
            <p:ph type="ftr" sz="quarter" idx="11"/>
          </p:nvPr>
        </p:nvSpPr>
        <p:spPr/>
        <p:txBody>
          <a:bodyPr/>
          <a:lstStyle/>
          <a:p>
            <a:r>
              <a:rPr lang="en-US"/>
              <a:t>IISER Bhopal</a:t>
            </a:r>
            <a:endParaRPr lang="en-US" dirty="0"/>
          </a:p>
        </p:txBody>
      </p:sp>
      <p:sp>
        <p:nvSpPr>
          <p:cNvPr id="48" name="TextBox 47">
            <a:extLst>
              <a:ext uri="{FF2B5EF4-FFF2-40B4-BE49-F238E27FC236}">
                <a16:creationId xmlns:a16="http://schemas.microsoft.com/office/drawing/2014/main" id="{295402EF-A515-41B8-90C7-9C240CBD95DD}"/>
              </a:ext>
            </a:extLst>
          </p:cNvPr>
          <p:cNvSpPr txBox="1"/>
          <p:nvPr/>
        </p:nvSpPr>
        <p:spPr>
          <a:xfrm>
            <a:off x="94445" y="2503446"/>
            <a:ext cx="8870212" cy="830997"/>
          </a:xfrm>
          <a:prstGeom prst="rect">
            <a:avLst/>
          </a:prstGeom>
          <a:solidFill>
            <a:schemeClr val="bg1">
              <a:lumMod val="85000"/>
            </a:schemeClr>
          </a:solidFill>
        </p:spPr>
        <p:txBody>
          <a:bodyPr wrap="square" rtlCol="0">
            <a:spAutoFit/>
          </a:bodyPr>
          <a:lstStyle/>
          <a:p>
            <a:pPr algn="just"/>
            <a:r>
              <a:rPr lang="en-IN" sz="2400" b="1" dirty="0"/>
              <a:t>W.F. Brown Jr.,</a:t>
            </a:r>
          </a:p>
          <a:p>
            <a:pPr algn="just"/>
            <a:r>
              <a:rPr lang="en-IN" sz="2400" b="1" dirty="0"/>
              <a:t>The fundamental theorem of the ferromagnetic particle theory</a:t>
            </a:r>
          </a:p>
        </p:txBody>
      </p:sp>
      <p:sp>
        <p:nvSpPr>
          <p:cNvPr id="49" name="TextBox 48">
            <a:extLst>
              <a:ext uri="{FF2B5EF4-FFF2-40B4-BE49-F238E27FC236}">
                <a16:creationId xmlns:a16="http://schemas.microsoft.com/office/drawing/2014/main" id="{ED173759-C935-4B5F-884A-2D1E5DA81904}"/>
              </a:ext>
            </a:extLst>
          </p:cNvPr>
          <p:cNvSpPr txBox="1"/>
          <p:nvPr/>
        </p:nvSpPr>
        <p:spPr>
          <a:xfrm>
            <a:off x="94445" y="3334443"/>
            <a:ext cx="8870212" cy="1569660"/>
          </a:xfrm>
          <a:prstGeom prst="rect">
            <a:avLst/>
          </a:prstGeom>
          <a:solidFill>
            <a:schemeClr val="accent6">
              <a:lumMod val="40000"/>
              <a:lumOff val="60000"/>
            </a:schemeClr>
          </a:solidFill>
        </p:spPr>
        <p:txBody>
          <a:bodyPr wrap="square" rtlCol="0">
            <a:spAutoFit/>
          </a:bodyPr>
          <a:lstStyle/>
          <a:p>
            <a:pPr algn="just"/>
            <a:r>
              <a:rPr lang="en-IN" sz="2400" b="1" dirty="0"/>
              <a:t>Magnetic domain formation should be limited to very small dimensions (100 nm) because of the competition between the magnetostatic energy and the quantum-mechanical exchange energy, causing nanomagnets to behave like single giant spins.</a:t>
            </a:r>
          </a:p>
        </p:txBody>
      </p:sp>
      <p:sp>
        <p:nvSpPr>
          <p:cNvPr id="77" name="TextBox 76">
            <a:extLst>
              <a:ext uri="{FF2B5EF4-FFF2-40B4-BE49-F238E27FC236}">
                <a16:creationId xmlns:a16="http://schemas.microsoft.com/office/drawing/2014/main" id="{D9C65A70-F5C0-41C8-BEDF-1CE2BF3F90B8}"/>
              </a:ext>
            </a:extLst>
          </p:cNvPr>
          <p:cNvSpPr txBox="1"/>
          <p:nvPr/>
        </p:nvSpPr>
        <p:spPr>
          <a:xfrm>
            <a:off x="5657617" y="5131071"/>
            <a:ext cx="2057400" cy="1200329"/>
          </a:xfrm>
          <a:prstGeom prst="rect">
            <a:avLst/>
          </a:prstGeom>
          <a:solidFill>
            <a:schemeClr val="accent2">
              <a:lumMod val="20000"/>
              <a:lumOff val="80000"/>
            </a:schemeClr>
          </a:solidFill>
        </p:spPr>
        <p:txBody>
          <a:bodyPr wrap="square" rtlCol="0">
            <a:spAutoFit/>
          </a:bodyPr>
          <a:lstStyle/>
          <a:p>
            <a:pPr algn="ctr"/>
            <a:r>
              <a:rPr lang="en-IN" sz="2400" dirty="0"/>
              <a:t>Electron beam lithography (EBL)</a:t>
            </a:r>
          </a:p>
        </p:txBody>
      </p:sp>
      <p:sp>
        <p:nvSpPr>
          <p:cNvPr id="90" name="TextBox 89">
            <a:extLst>
              <a:ext uri="{FF2B5EF4-FFF2-40B4-BE49-F238E27FC236}">
                <a16:creationId xmlns:a16="http://schemas.microsoft.com/office/drawing/2014/main" id="{CC12D2C9-390F-4B5F-93E4-765955A7A458}"/>
              </a:ext>
            </a:extLst>
          </p:cNvPr>
          <p:cNvSpPr txBox="1"/>
          <p:nvPr/>
        </p:nvSpPr>
        <p:spPr>
          <a:xfrm>
            <a:off x="94445" y="866540"/>
            <a:ext cx="4214534" cy="1200329"/>
          </a:xfrm>
          <a:prstGeom prst="rect">
            <a:avLst/>
          </a:prstGeom>
          <a:noFill/>
        </p:spPr>
        <p:txBody>
          <a:bodyPr wrap="square" rtlCol="0">
            <a:spAutoFit/>
          </a:bodyPr>
          <a:lstStyle/>
          <a:p>
            <a:pPr marL="342900" indent="-342900">
              <a:buFont typeface="Arial" panose="020B0604020202020204" pitchFamily="34" charset="0"/>
              <a:buChar char="•"/>
            </a:pPr>
            <a:r>
              <a:rPr lang="en-IN" sz="2400" dirty="0"/>
              <a:t>Exchange interaction</a:t>
            </a:r>
          </a:p>
          <a:p>
            <a:pPr marL="800100" lvl="1" indent="-342900">
              <a:buFont typeface="Arial" panose="020B0604020202020204" pitchFamily="34" charset="0"/>
              <a:buChar char="•"/>
            </a:pPr>
            <a:r>
              <a:rPr lang="en-IN" sz="2400" dirty="0"/>
              <a:t>Pauli’s exclusion principle</a:t>
            </a:r>
          </a:p>
          <a:p>
            <a:pPr marL="800100" lvl="1" indent="-342900">
              <a:buFont typeface="Arial" panose="020B0604020202020204" pitchFamily="34" charset="0"/>
              <a:buChar char="•"/>
            </a:pPr>
            <a:r>
              <a:rPr lang="en-IN" sz="2400" dirty="0"/>
              <a:t>Coulomb repulsion</a:t>
            </a:r>
          </a:p>
        </p:txBody>
      </p:sp>
      <p:grpSp>
        <p:nvGrpSpPr>
          <p:cNvPr id="3" name="Group 2">
            <a:extLst>
              <a:ext uri="{FF2B5EF4-FFF2-40B4-BE49-F238E27FC236}">
                <a16:creationId xmlns:a16="http://schemas.microsoft.com/office/drawing/2014/main" id="{531D7E2F-3D00-4F0F-AECA-110616AE26BA}"/>
              </a:ext>
            </a:extLst>
          </p:cNvPr>
          <p:cNvGrpSpPr/>
          <p:nvPr/>
        </p:nvGrpSpPr>
        <p:grpSpPr>
          <a:xfrm>
            <a:off x="4750123" y="866540"/>
            <a:ext cx="4214534" cy="1569660"/>
            <a:chOff x="4750123" y="713119"/>
            <a:chExt cx="4214534" cy="1569660"/>
          </a:xfrm>
        </p:grpSpPr>
        <p:sp>
          <p:nvSpPr>
            <p:cNvPr id="7" name="TextBox 6">
              <a:extLst>
                <a:ext uri="{FF2B5EF4-FFF2-40B4-BE49-F238E27FC236}">
                  <a16:creationId xmlns:a16="http://schemas.microsoft.com/office/drawing/2014/main" id="{30BD97BB-6964-46AB-BD2E-23260747E006}"/>
                </a:ext>
              </a:extLst>
            </p:cNvPr>
            <p:cNvSpPr txBox="1"/>
            <p:nvPr/>
          </p:nvSpPr>
          <p:spPr>
            <a:xfrm>
              <a:off x="4750123" y="713119"/>
              <a:ext cx="4214534" cy="1569660"/>
            </a:xfrm>
            <a:prstGeom prst="rect">
              <a:avLst/>
            </a:prstGeom>
            <a:noFill/>
          </p:spPr>
          <p:txBody>
            <a:bodyPr wrap="square" rtlCol="0">
              <a:spAutoFit/>
            </a:bodyPr>
            <a:lstStyle/>
            <a:p>
              <a:pPr marL="342900" indent="-342900">
                <a:buFont typeface="Arial" panose="020B0604020202020204" pitchFamily="34" charset="0"/>
                <a:buChar char="•"/>
              </a:pPr>
              <a:r>
                <a:rPr lang="en-IN" sz="2400" dirty="0"/>
                <a:t>Each electron     small magnet</a:t>
              </a:r>
            </a:p>
            <a:p>
              <a:pPr marL="800100" lvl="1" indent="-342900">
                <a:buFont typeface="Arial" panose="020B0604020202020204" pitchFamily="34" charset="0"/>
                <a:buChar char="•"/>
              </a:pPr>
              <a:r>
                <a:rPr lang="en-IN" sz="2400" dirty="0"/>
                <a:t>Ferromagnet</a:t>
              </a:r>
            </a:p>
            <a:p>
              <a:pPr marL="800100" lvl="1" indent="-342900">
                <a:buFont typeface="Arial" panose="020B0604020202020204" pitchFamily="34" charset="0"/>
                <a:buChar char="•"/>
              </a:pPr>
              <a:r>
                <a:rPr lang="en-IN" sz="2400" dirty="0"/>
                <a:t>Ferrimagnet</a:t>
              </a:r>
            </a:p>
            <a:p>
              <a:pPr marL="800100" lvl="1" indent="-342900">
                <a:buFont typeface="Arial" panose="020B0604020202020204" pitchFamily="34" charset="0"/>
                <a:buChar char="•"/>
              </a:pPr>
              <a:r>
                <a:rPr lang="en-IN" sz="2400" dirty="0"/>
                <a:t>Antiferromagnet</a:t>
              </a:r>
            </a:p>
          </p:txBody>
        </p:sp>
        <p:cxnSp>
          <p:nvCxnSpPr>
            <p:cNvPr id="9" name="Straight Arrow Connector 8">
              <a:extLst>
                <a:ext uri="{FF2B5EF4-FFF2-40B4-BE49-F238E27FC236}">
                  <a16:creationId xmlns:a16="http://schemas.microsoft.com/office/drawing/2014/main" id="{B1822659-F828-4EA4-9E96-724CFADDA391}"/>
                </a:ext>
              </a:extLst>
            </p:cNvPr>
            <p:cNvCxnSpPr/>
            <p:nvPr/>
          </p:nvCxnSpPr>
          <p:spPr>
            <a:xfrm>
              <a:off x="6885726" y="966505"/>
              <a:ext cx="3040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782571E-9C5C-421C-866D-C8928EAF3734}"/>
                </a:ext>
              </a:extLst>
            </p:cNvPr>
            <p:cNvCxnSpPr>
              <a:cxnSpLocks/>
            </p:cNvCxnSpPr>
            <p:nvPr/>
          </p:nvCxnSpPr>
          <p:spPr>
            <a:xfrm flipV="1">
              <a:off x="7444032" y="1175050"/>
              <a:ext cx="0" cy="2529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3BE43E9-EC45-4A18-8E37-EAB9B983C08B}"/>
                </a:ext>
              </a:extLst>
            </p:cNvPr>
            <p:cNvCxnSpPr>
              <a:cxnSpLocks/>
            </p:cNvCxnSpPr>
            <p:nvPr/>
          </p:nvCxnSpPr>
          <p:spPr>
            <a:xfrm flipV="1">
              <a:off x="7599575" y="1175586"/>
              <a:ext cx="0" cy="2529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ADF3FF4-9941-477F-989A-E963994FF8C1}"/>
                </a:ext>
              </a:extLst>
            </p:cNvPr>
            <p:cNvCxnSpPr>
              <a:cxnSpLocks/>
            </p:cNvCxnSpPr>
            <p:nvPr/>
          </p:nvCxnSpPr>
          <p:spPr>
            <a:xfrm flipV="1">
              <a:off x="7444032" y="1497949"/>
              <a:ext cx="0" cy="252920"/>
            </a:xfrm>
            <a:prstGeom prst="straightConnector1">
              <a:avLst/>
            </a:prstGeom>
            <a:ln w="25400">
              <a:tailEnd type="triangl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88C5A3E-E5C2-4241-9B5D-374301E4458C}"/>
                </a:ext>
              </a:extLst>
            </p:cNvPr>
            <p:cNvCxnSpPr>
              <a:cxnSpLocks/>
            </p:cNvCxnSpPr>
            <p:nvPr/>
          </p:nvCxnSpPr>
          <p:spPr>
            <a:xfrm flipV="1">
              <a:off x="7850901" y="1899853"/>
              <a:ext cx="0" cy="288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310AE6D-1011-4CB2-9898-C5DCE0D17B04}"/>
                </a:ext>
              </a:extLst>
            </p:cNvPr>
            <p:cNvCxnSpPr>
              <a:cxnSpLocks/>
            </p:cNvCxnSpPr>
            <p:nvPr/>
          </p:nvCxnSpPr>
          <p:spPr>
            <a:xfrm>
              <a:off x="7596432" y="1566344"/>
              <a:ext cx="0" cy="184525"/>
            </a:xfrm>
            <a:prstGeom prst="straightConnector1">
              <a:avLst/>
            </a:prstGeom>
            <a:ln w="25400">
              <a:solidFill>
                <a:schemeClr val="accent1">
                  <a:lumMod val="75000"/>
                </a:schemeClr>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627DC68-ECFC-47A7-A19F-A7033BB5C778}"/>
                </a:ext>
              </a:extLst>
            </p:cNvPr>
            <p:cNvCxnSpPr>
              <a:cxnSpLocks/>
            </p:cNvCxnSpPr>
            <p:nvPr/>
          </p:nvCxnSpPr>
          <p:spPr>
            <a:xfrm>
              <a:off x="8023728" y="1899853"/>
              <a:ext cx="0" cy="288000"/>
            </a:xfrm>
            <a:prstGeom prst="straightConnector1">
              <a:avLst/>
            </a:prstGeom>
            <a:ln w="25400">
              <a:solidFill>
                <a:schemeClr val="accent1">
                  <a:lumMod val="75000"/>
                </a:schemeClr>
              </a:solidFill>
              <a:tailEnd type="triangle"/>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92191570-D764-4951-96A0-3F9DF73A3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323" y="4950588"/>
            <a:ext cx="4084674" cy="1668925"/>
          </a:xfrm>
          <a:prstGeom prst="rect">
            <a:avLst/>
          </a:prstGeom>
        </p:spPr>
      </p:pic>
      <p:sp>
        <p:nvSpPr>
          <p:cNvPr id="10" name="Slide Number Placeholder 9">
            <a:extLst>
              <a:ext uri="{FF2B5EF4-FFF2-40B4-BE49-F238E27FC236}">
                <a16:creationId xmlns:a16="http://schemas.microsoft.com/office/drawing/2014/main" id="{34E0FA8B-7EAE-41C9-A6A4-977B64346E32}"/>
              </a:ext>
            </a:extLst>
          </p:cNvPr>
          <p:cNvSpPr>
            <a:spLocks noGrp="1"/>
          </p:cNvSpPr>
          <p:nvPr>
            <p:ph type="sldNum" sz="quarter" idx="12"/>
          </p:nvPr>
        </p:nvSpPr>
        <p:spPr/>
        <p:txBody>
          <a:bodyPr/>
          <a:lstStyle/>
          <a:p>
            <a:fld id="{4E3495D0-1C20-4D5C-AE9D-42F7DC54160D}" type="slidenum">
              <a:rPr lang="en-US" smtClean="0"/>
              <a:t>6</a:t>
            </a:fld>
            <a:endParaRPr lang="en-US"/>
          </a:p>
        </p:txBody>
      </p:sp>
    </p:spTree>
    <p:custDataLst>
      <p:tags r:id="rId1"/>
    </p:custDataLst>
    <p:extLst>
      <p:ext uri="{BB962C8B-B14F-4D97-AF65-F5344CB8AC3E}">
        <p14:creationId xmlns:p14="http://schemas.microsoft.com/office/powerpoint/2010/main" val="2885842430"/>
      </p:ext>
    </p:extLst>
  </p:cSld>
  <p:clrMapOvr>
    <a:masterClrMapping/>
  </p:clrMapOvr>
  <mc:AlternateContent xmlns:mc="http://schemas.openxmlformats.org/markup-compatibility/2006" xmlns:p14="http://schemas.microsoft.com/office/powerpoint/2010/main">
    <mc:Choice Requires="p14">
      <p:transition spd="slow" p14:dur="2000" advTm="69893"/>
    </mc:Choice>
    <mc:Fallback xmlns="">
      <p:transition spd="slow" advTm="698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17A7-AFB6-409D-BAB7-CB3CBA03D4B5}"/>
              </a:ext>
            </a:extLst>
          </p:cNvPr>
          <p:cNvSpPr>
            <a:spLocks noGrp="1"/>
          </p:cNvSpPr>
          <p:nvPr>
            <p:ph type="title"/>
          </p:nvPr>
        </p:nvSpPr>
        <p:spPr/>
        <p:txBody>
          <a:bodyPr/>
          <a:lstStyle/>
          <a:p>
            <a:r>
              <a:rPr lang="en-IN" dirty="0"/>
              <a:t>Macrospin/Giant spin</a:t>
            </a:r>
          </a:p>
        </p:txBody>
      </p:sp>
      <p:pic>
        <p:nvPicPr>
          <p:cNvPr id="10" name="Content Placeholder 9">
            <a:extLst>
              <a:ext uri="{FF2B5EF4-FFF2-40B4-BE49-F238E27FC236}">
                <a16:creationId xmlns:a16="http://schemas.microsoft.com/office/drawing/2014/main" id="{B4F8805F-7076-4995-93AD-5C7169A1EE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9773" y="953037"/>
            <a:ext cx="6930206" cy="4417131"/>
          </a:xfrm>
        </p:spPr>
      </p:pic>
      <p:sp>
        <p:nvSpPr>
          <p:cNvPr id="4" name="Date Placeholder 3">
            <a:extLst>
              <a:ext uri="{FF2B5EF4-FFF2-40B4-BE49-F238E27FC236}">
                <a16:creationId xmlns:a16="http://schemas.microsoft.com/office/drawing/2014/main" id="{DC9B74F6-1D3B-47D0-A131-57C0E0B454C5}"/>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C27088AF-9944-4143-B314-EC2B096AF699}"/>
              </a:ext>
            </a:extLst>
          </p:cNvPr>
          <p:cNvSpPr>
            <a:spLocks noGrp="1"/>
          </p:cNvSpPr>
          <p:nvPr>
            <p:ph type="ftr" sz="quarter" idx="11"/>
          </p:nvPr>
        </p:nvSpPr>
        <p:spPr/>
        <p:txBody>
          <a:bodyPr/>
          <a:lstStyle/>
          <a:p>
            <a:r>
              <a:rPr lang="en-US"/>
              <a:t>IISER Bhopal</a:t>
            </a:r>
            <a:endParaRPr lang="en-US" dirty="0"/>
          </a:p>
        </p:txBody>
      </p:sp>
      <p:sp>
        <p:nvSpPr>
          <p:cNvPr id="11" name="TextBox 10">
            <a:extLst>
              <a:ext uri="{FF2B5EF4-FFF2-40B4-BE49-F238E27FC236}">
                <a16:creationId xmlns:a16="http://schemas.microsoft.com/office/drawing/2014/main" id="{170BFA36-C0E8-430B-92B6-0138391B7DE8}"/>
              </a:ext>
            </a:extLst>
          </p:cNvPr>
          <p:cNvSpPr txBox="1"/>
          <p:nvPr/>
        </p:nvSpPr>
        <p:spPr>
          <a:xfrm>
            <a:off x="2808664" y="5761674"/>
            <a:ext cx="3828327" cy="461665"/>
          </a:xfrm>
          <a:prstGeom prst="rect">
            <a:avLst/>
          </a:prstGeom>
          <a:solidFill>
            <a:schemeClr val="accent6">
              <a:lumMod val="40000"/>
              <a:lumOff val="60000"/>
            </a:schemeClr>
          </a:solidFill>
        </p:spPr>
        <p:txBody>
          <a:bodyPr wrap="square" rtlCol="0">
            <a:spAutoFit/>
          </a:bodyPr>
          <a:lstStyle/>
          <a:p>
            <a:pPr algn="ctr"/>
            <a:r>
              <a:rPr lang="en-US" sz="2400" b="1" dirty="0"/>
              <a:t>All the spins rotate in unison</a:t>
            </a:r>
            <a:endParaRPr lang="en-IN" sz="2400" b="1" dirty="0"/>
          </a:p>
        </p:txBody>
      </p:sp>
      <p:sp>
        <p:nvSpPr>
          <p:cNvPr id="3" name="Slide Number Placeholder 2">
            <a:extLst>
              <a:ext uri="{FF2B5EF4-FFF2-40B4-BE49-F238E27FC236}">
                <a16:creationId xmlns:a16="http://schemas.microsoft.com/office/drawing/2014/main" id="{F148EBB1-EB24-4635-A71B-D6C2733ABDCF}"/>
              </a:ext>
            </a:extLst>
          </p:cNvPr>
          <p:cNvSpPr>
            <a:spLocks noGrp="1"/>
          </p:cNvSpPr>
          <p:nvPr>
            <p:ph type="sldNum" sz="quarter" idx="12"/>
          </p:nvPr>
        </p:nvSpPr>
        <p:spPr/>
        <p:txBody>
          <a:bodyPr/>
          <a:lstStyle/>
          <a:p>
            <a:fld id="{4E3495D0-1C20-4D5C-AE9D-42F7DC54160D}" type="slidenum">
              <a:rPr lang="en-US" smtClean="0"/>
              <a:t>7</a:t>
            </a:fld>
            <a:endParaRPr lang="en-US"/>
          </a:p>
        </p:txBody>
      </p:sp>
    </p:spTree>
    <p:extLst>
      <p:ext uri="{BB962C8B-B14F-4D97-AF65-F5344CB8AC3E}">
        <p14:creationId xmlns:p14="http://schemas.microsoft.com/office/powerpoint/2010/main" val="3687043096"/>
      </p:ext>
    </p:extLst>
  </p:cSld>
  <p:clrMapOvr>
    <a:masterClrMapping/>
  </p:clrMapOvr>
  <mc:AlternateContent xmlns:mc="http://schemas.openxmlformats.org/markup-compatibility/2006" xmlns:p14="http://schemas.microsoft.com/office/powerpoint/2010/main">
    <mc:Choice Requires="p14">
      <p:transition spd="slow" p14:dur="2000" advTm="11094"/>
    </mc:Choice>
    <mc:Fallback xmlns="">
      <p:transition spd="slow" advTm="1109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77E6-A019-4A41-9CA1-919408DC829D}"/>
              </a:ext>
            </a:extLst>
          </p:cNvPr>
          <p:cNvSpPr>
            <a:spLocks noGrp="1"/>
          </p:cNvSpPr>
          <p:nvPr>
            <p:ph type="title"/>
          </p:nvPr>
        </p:nvSpPr>
        <p:spPr>
          <a:xfrm>
            <a:off x="0" y="-65983"/>
            <a:ext cx="9144000" cy="953037"/>
          </a:xfrm>
        </p:spPr>
        <p:txBody>
          <a:bodyPr/>
          <a:lstStyle/>
          <a:p>
            <a:r>
              <a:rPr lang="en-IN" dirty="0"/>
              <a:t>Charge current versus spin current </a:t>
            </a:r>
          </a:p>
        </p:txBody>
      </p:sp>
      <p:sp>
        <p:nvSpPr>
          <p:cNvPr id="4" name="Date Placeholder 3">
            <a:extLst>
              <a:ext uri="{FF2B5EF4-FFF2-40B4-BE49-F238E27FC236}">
                <a16:creationId xmlns:a16="http://schemas.microsoft.com/office/drawing/2014/main" id="{3B1E5F3E-905B-4CCC-8494-2D1EC8FE1EA5}"/>
              </a:ext>
            </a:extLst>
          </p:cNvPr>
          <p:cNvSpPr>
            <a:spLocks noGrp="1"/>
          </p:cNvSpPr>
          <p:nvPr>
            <p:ph type="dt" sz="half" idx="10"/>
          </p:nvPr>
        </p:nvSpPr>
        <p:spPr>
          <a:xfrm>
            <a:off x="155474" y="6492875"/>
            <a:ext cx="2057400" cy="365125"/>
          </a:xfrm>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0AB94699-077B-4287-B2AF-5210CE8C16F1}"/>
              </a:ext>
            </a:extLst>
          </p:cNvPr>
          <p:cNvSpPr>
            <a:spLocks noGrp="1"/>
          </p:cNvSpPr>
          <p:nvPr>
            <p:ph type="ftr" sz="quarter" idx="11"/>
          </p:nvPr>
        </p:nvSpPr>
        <p:spPr>
          <a:xfrm>
            <a:off x="3049544" y="6491579"/>
            <a:ext cx="3086100" cy="365125"/>
          </a:xfrm>
        </p:spPr>
        <p:txBody>
          <a:bodyPr/>
          <a:lstStyle/>
          <a:p>
            <a:r>
              <a:rPr lang="en-US" dirty="0"/>
              <a:t>IISER Bhopal</a:t>
            </a:r>
          </a:p>
        </p:txBody>
      </p:sp>
      <p:grpSp>
        <p:nvGrpSpPr>
          <p:cNvPr id="39" name="Group 38">
            <a:extLst>
              <a:ext uri="{FF2B5EF4-FFF2-40B4-BE49-F238E27FC236}">
                <a16:creationId xmlns:a16="http://schemas.microsoft.com/office/drawing/2014/main" id="{4A609954-5C51-4D9C-B6FD-3A225EC61740}"/>
              </a:ext>
            </a:extLst>
          </p:cNvPr>
          <p:cNvGrpSpPr/>
          <p:nvPr/>
        </p:nvGrpSpPr>
        <p:grpSpPr>
          <a:xfrm>
            <a:off x="389356" y="3211366"/>
            <a:ext cx="2163826" cy="1347421"/>
            <a:chOff x="420720" y="1350626"/>
            <a:chExt cx="2163826" cy="1347421"/>
          </a:xfrm>
        </p:grpSpPr>
        <p:sp>
          <p:nvSpPr>
            <p:cNvPr id="7" name="Oval 6">
              <a:extLst>
                <a:ext uri="{FF2B5EF4-FFF2-40B4-BE49-F238E27FC236}">
                  <a16:creationId xmlns:a16="http://schemas.microsoft.com/office/drawing/2014/main" id="{7CC2C463-3C33-4348-B121-8D3AF9061049}"/>
                </a:ext>
              </a:extLst>
            </p:cNvPr>
            <p:cNvSpPr/>
            <p:nvPr/>
          </p:nvSpPr>
          <p:spPr>
            <a:xfrm>
              <a:off x="420720" y="1483235"/>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Up 7">
              <a:extLst>
                <a:ext uri="{FF2B5EF4-FFF2-40B4-BE49-F238E27FC236}">
                  <a16:creationId xmlns:a16="http://schemas.microsoft.com/office/drawing/2014/main" id="{673F389C-8282-40B6-ABFA-DD4118A474B8}"/>
                </a:ext>
              </a:extLst>
            </p:cNvPr>
            <p:cNvSpPr/>
            <p:nvPr/>
          </p:nvSpPr>
          <p:spPr>
            <a:xfrm>
              <a:off x="511145" y="1350626"/>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E3DA4A4-8E88-4C22-85E4-0B68519695CD}"/>
                </a:ext>
              </a:extLst>
            </p:cNvPr>
            <p:cNvSpPr/>
            <p:nvPr/>
          </p:nvSpPr>
          <p:spPr>
            <a:xfrm>
              <a:off x="829796" y="1483235"/>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Up 9">
              <a:extLst>
                <a:ext uri="{FF2B5EF4-FFF2-40B4-BE49-F238E27FC236}">
                  <a16:creationId xmlns:a16="http://schemas.microsoft.com/office/drawing/2014/main" id="{C861B83D-49EA-4D85-BC5C-B4F403B85192}"/>
                </a:ext>
              </a:extLst>
            </p:cNvPr>
            <p:cNvSpPr/>
            <p:nvPr/>
          </p:nvSpPr>
          <p:spPr>
            <a:xfrm>
              <a:off x="920221" y="1350626"/>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FBA2D1-FA1C-419B-82D4-26C6A7BB51BC}"/>
                </a:ext>
              </a:extLst>
            </p:cNvPr>
            <p:cNvSpPr/>
            <p:nvPr/>
          </p:nvSpPr>
          <p:spPr>
            <a:xfrm>
              <a:off x="1229085" y="1482309"/>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Up 11">
              <a:extLst>
                <a:ext uri="{FF2B5EF4-FFF2-40B4-BE49-F238E27FC236}">
                  <a16:creationId xmlns:a16="http://schemas.microsoft.com/office/drawing/2014/main" id="{834ACF96-1B19-42FF-A483-C23E10C6843C}"/>
                </a:ext>
              </a:extLst>
            </p:cNvPr>
            <p:cNvSpPr/>
            <p:nvPr/>
          </p:nvSpPr>
          <p:spPr>
            <a:xfrm>
              <a:off x="1319511" y="1350626"/>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0A15CD3-8ADC-4F1F-99D9-960A4CC4065D}"/>
                </a:ext>
              </a:extLst>
            </p:cNvPr>
            <p:cNvSpPr/>
            <p:nvPr/>
          </p:nvSpPr>
          <p:spPr>
            <a:xfrm>
              <a:off x="1638162" y="1483235"/>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Up 13">
              <a:extLst>
                <a:ext uri="{FF2B5EF4-FFF2-40B4-BE49-F238E27FC236}">
                  <a16:creationId xmlns:a16="http://schemas.microsoft.com/office/drawing/2014/main" id="{86C6A0CD-AD0E-434A-A251-7FB001E7A224}"/>
                </a:ext>
              </a:extLst>
            </p:cNvPr>
            <p:cNvSpPr/>
            <p:nvPr/>
          </p:nvSpPr>
          <p:spPr>
            <a:xfrm>
              <a:off x="1728587" y="1350626"/>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03BBC96A-602F-4A60-9672-BB2B58816317}"/>
                </a:ext>
              </a:extLst>
            </p:cNvPr>
            <p:cNvSpPr/>
            <p:nvPr/>
          </p:nvSpPr>
          <p:spPr>
            <a:xfrm>
              <a:off x="420720" y="2255619"/>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Up 15">
              <a:extLst>
                <a:ext uri="{FF2B5EF4-FFF2-40B4-BE49-F238E27FC236}">
                  <a16:creationId xmlns:a16="http://schemas.microsoft.com/office/drawing/2014/main" id="{9BD30C2B-8558-4874-A8D7-6F444985A266}"/>
                </a:ext>
              </a:extLst>
            </p:cNvPr>
            <p:cNvSpPr/>
            <p:nvPr/>
          </p:nvSpPr>
          <p:spPr>
            <a:xfrm>
              <a:off x="509103" y="2189631"/>
              <a:ext cx="101596" cy="508416"/>
            </a:xfrm>
            <a:prstGeom prst="upArrow">
              <a:avLst/>
            </a:prstGeom>
            <a:solidFill>
              <a:srgbClr val="C00000"/>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54FE9A8-BBF2-4A56-B202-8E3CA1971B87}"/>
                </a:ext>
              </a:extLst>
            </p:cNvPr>
            <p:cNvSpPr/>
            <p:nvPr/>
          </p:nvSpPr>
          <p:spPr>
            <a:xfrm>
              <a:off x="829796" y="2255619"/>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Up 17">
              <a:extLst>
                <a:ext uri="{FF2B5EF4-FFF2-40B4-BE49-F238E27FC236}">
                  <a16:creationId xmlns:a16="http://schemas.microsoft.com/office/drawing/2014/main" id="{64889B4B-B061-4D3A-9448-67FB2EE903D5}"/>
                </a:ext>
              </a:extLst>
            </p:cNvPr>
            <p:cNvSpPr/>
            <p:nvPr/>
          </p:nvSpPr>
          <p:spPr>
            <a:xfrm>
              <a:off x="918179" y="2189631"/>
              <a:ext cx="101596" cy="508416"/>
            </a:xfrm>
            <a:prstGeom prst="upArrow">
              <a:avLst/>
            </a:prstGeom>
            <a:solidFill>
              <a:srgbClr val="C00000"/>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0F5CE75C-F389-4205-BF2B-AF4D394FF657}"/>
                </a:ext>
              </a:extLst>
            </p:cNvPr>
            <p:cNvSpPr/>
            <p:nvPr/>
          </p:nvSpPr>
          <p:spPr>
            <a:xfrm>
              <a:off x="1229086" y="2255619"/>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Up 19">
              <a:extLst>
                <a:ext uri="{FF2B5EF4-FFF2-40B4-BE49-F238E27FC236}">
                  <a16:creationId xmlns:a16="http://schemas.microsoft.com/office/drawing/2014/main" id="{8C785F0E-F980-4061-983C-D58A8B7C9A80}"/>
                </a:ext>
              </a:extLst>
            </p:cNvPr>
            <p:cNvSpPr/>
            <p:nvPr/>
          </p:nvSpPr>
          <p:spPr>
            <a:xfrm>
              <a:off x="1319511" y="2189631"/>
              <a:ext cx="101596" cy="508416"/>
            </a:xfrm>
            <a:prstGeom prst="upArrow">
              <a:avLst/>
            </a:prstGeom>
            <a:solidFill>
              <a:srgbClr val="C00000"/>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571A66B-EBE5-4D9F-9577-866AE1131EC4}"/>
                </a:ext>
              </a:extLst>
            </p:cNvPr>
            <p:cNvSpPr/>
            <p:nvPr/>
          </p:nvSpPr>
          <p:spPr>
            <a:xfrm>
              <a:off x="1638162" y="2255619"/>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Up 21">
              <a:extLst>
                <a:ext uri="{FF2B5EF4-FFF2-40B4-BE49-F238E27FC236}">
                  <a16:creationId xmlns:a16="http://schemas.microsoft.com/office/drawing/2014/main" id="{EED1A152-0A2E-4195-8444-90EC9424B9A6}"/>
                </a:ext>
              </a:extLst>
            </p:cNvPr>
            <p:cNvSpPr/>
            <p:nvPr/>
          </p:nvSpPr>
          <p:spPr>
            <a:xfrm>
              <a:off x="1736867" y="2189631"/>
              <a:ext cx="101596" cy="508416"/>
            </a:xfrm>
            <a:prstGeom prst="upArrow">
              <a:avLst/>
            </a:prstGeom>
            <a:solidFill>
              <a:srgbClr val="C00000"/>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Arrow Connector 39">
              <a:extLst>
                <a:ext uri="{FF2B5EF4-FFF2-40B4-BE49-F238E27FC236}">
                  <a16:creationId xmlns:a16="http://schemas.microsoft.com/office/drawing/2014/main" id="{F2548364-309D-4D79-AB10-C8C1A44AC429}"/>
                </a:ext>
              </a:extLst>
            </p:cNvPr>
            <p:cNvCxnSpPr>
              <a:cxnSpLocks/>
            </p:cNvCxnSpPr>
            <p:nvPr/>
          </p:nvCxnSpPr>
          <p:spPr>
            <a:xfrm>
              <a:off x="2022796" y="1637219"/>
              <a:ext cx="56175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3593D0E-8EAF-4821-898A-987533FF4AD2}"/>
                </a:ext>
              </a:extLst>
            </p:cNvPr>
            <p:cNvCxnSpPr>
              <a:cxnSpLocks/>
            </p:cNvCxnSpPr>
            <p:nvPr/>
          </p:nvCxnSpPr>
          <p:spPr>
            <a:xfrm>
              <a:off x="2022796" y="2443839"/>
              <a:ext cx="56175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974D8A9-EF83-49FC-A673-219B38E3399C}"/>
              </a:ext>
            </a:extLst>
          </p:cNvPr>
          <p:cNvGrpSpPr/>
          <p:nvPr/>
        </p:nvGrpSpPr>
        <p:grpSpPr>
          <a:xfrm>
            <a:off x="3344844" y="3176248"/>
            <a:ext cx="2187367" cy="1347421"/>
            <a:chOff x="3376465" y="1350626"/>
            <a:chExt cx="2187367" cy="1347421"/>
          </a:xfrm>
        </p:grpSpPr>
        <p:sp>
          <p:nvSpPr>
            <p:cNvPr id="23" name="Oval 22">
              <a:extLst>
                <a:ext uri="{FF2B5EF4-FFF2-40B4-BE49-F238E27FC236}">
                  <a16:creationId xmlns:a16="http://schemas.microsoft.com/office/drawing/2014/main" id="{8342A045-474B-4D15-A19A-C278DC6E5653}"/>
                </a:ext>
              </a:extLst>
            </p:cNvPr>
            <p:cNvSpPr/>
            <p:nvPr/>
          </p:nvSpPr>
          <p:spPr>
            <a:xfrm>
              <a:off x="3376465" y="1483235"/>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Up 23">
              <a:extLst>
                <a:ext uri="{FF2B5EF4-FFF2-40B4-BE49-F238E27FC236}">
                  <a16:creationId xmlns:a16="http://schemas.microsoft.com/office/drawing/2014/main" id="{E7C6D565-E84E-47F6-B792-C6063DF04FF9}"/>
                </a:ext>
              </a:extLst>
            </p:cNvPr>
            <p:cNvSpPr/>
            <p:nvPr/>
          </p:nvSpPr>
          <p:spPr>
            <a:xfrm>
              <a:off x="3466890" y="1350626"/>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3E812DE8-955D-4A54-B9BC-3535BEFA4D44}"/>
                </a:ext>
              </a:extLst>
            </p:cNvPr>
            <p:cNvSpPr/>
            <p:nvPr/>
          </p:nvSpPr>
          <p:spPr>
            <a:xfrm>
              <a:off x="3785541" y="1483235"/>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 25">
              <a:extLst>
                <a:ext uri="{FF2B5EF4-FFF2-40B4-BE49-F238E27FC236}">
                  <a16:creationId xmlns:a16="http://schemas.microsoft.com/office/drawing/2014/main" id="{7687638C-DB5A-44A0-8A4D-5DA94AEA44A7}"/>
                </a:ext>
              </a:extLst>
            </p:cNvPr>
            <p:cNvSpPr/>
            <p:nvPr/>
          </p:nvSpPr>
          <p:spPr>
            <a:xfrm>
              <a:off x="3875966" y="1350626"/>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5E34F0A-F5C8-46DC-9392-4FE54BAD5983}"/>
                </a:ext>
              </a:extLst>
            </p:cNvPr>
            <p:cNvSpPr/>
            <p:nvPr/>
          </p:nvSpPr>
          <p:spPr>
            <a:xfrm>
              <a:off x="3376465" y="2255619"/>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Up 27">
              <a:extLst>
                <a:ext uri="{FF2B5EF4-FFF2-40B4-BE49-F238E27FC236}">
                  <a16:creationId xmlns:a16="http://schemas.microsoft.com/office/drawing/2014/main" id="{90B6D302-20A3-400D-854B-E3B446F3D132}"/>
                </a:ext>
              </a:extLst>
            </p:cNvPr>
            <p:cNvSpPr/>
            <p:nvPr/>
          </p:nvSpPr>
          <p:spPr>
            <a:xfrm>
              <a:off x="3464848" y="2189631"/>
              <a:ext cx="101596" cy="508416"/>
            </a:xfrm>
            <a:prstGeom prst="upArrow">
              <a:avLst/>
            </a:prstGeom>
            <a:solidFill>
              <a:srgbClr val="C00000"/>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D5F82CD3-0D7E-4860-BD3F-BA168ED487D9}"/>
                </a:ext>
              </a:extLst>
            </p:cNvPr>
            <p:cNvSpPr/>
            <p:nvPr/>
          </p:nvSpPr>
          <p:spPr>
            <a:xfrm>
              <a:off x="3785541" y="2255619"/>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Up 29">
              <a:extLst>
                <a:ext uri="{FF2B5EF4-FFF2-40B4-BE49-F238E27FC236}">
                  <a16:creationId xmlns:a16="http://schemas.microsoft.com/office/drawing/2014/main" id="{B6DFA0A2-FA91-4A2D-9EA5-BB5815FCD0F1}"/>
                </a:ext>
              </a:extLst>
            </p:cNvPr>
            <p:cNvSpPr/>
            <p:nvPr/>
          </p:nvSpPr>
          <p:spPr>
            <a:xfrm>
              <a:off x="3873924" y="2189631"/>
              <a:ext cx="101596" cy="508416"/>
            </a:xfrm>
            <a:prstGeom prst="upArrow">
              <a:avLst/>
            </a:prstGeom>
            <a:solidFill>
              <a:srgbClr val="C00000"/>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EE5FDC89-1E1A-48F0-8EC5-CCDBAF3D3E17}"/>
                </a:ext>
              </a:extLst>
            </p:cNvPr>
            <p:cNvSpPr/>
            <p:nvPr/>
          </p:nvSpPr>
          <p:spPr>
            <a:xfrm>
              <a:off x="4202592" y="1483235"/>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Up 31">
              <a:extLst>
                <a:ext uri="{FF2B5EF4-FFF2-40B4-BE49-F238E27FC236}">
                  <a16:creationId xmlns:a16="http://schemas.microsoft.com/office/drawing/2014/main" id="{4EA53DF2-6F07-419A-8F80-B3BCC5FCC50C}"/>
                </a:ext>
              </a:extLst>
            </p:cNvPr>
            <p:cNvSpPr/>
            <p:nvPr/>
          </p:nvSpPr>
          <p:spPr>
            <a:xfrm>
              <a:off x="4293017" y="1350626"/>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103C026D-5FBB-4F36-8226-B749DA489CCF}"/>
                </a:ext>
              </a:extLst>
            </p:cNvPr>
            <p:cNvSpPr/>
            <p:nvPr/>
          </p:nvSpPr>
          <p:spPr>
            <a:xfrm>
              <a:off x="4611668" y="1483235"/>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Up 33">
              <a:extLst>
                <a:ext uri="{FF2B5EF4-FFF2-40B4-BE49-F238E27FC236}">
                  <a16:creationId xmlns:a16="http://schemas.microsoft.com/office/drawing/2014/main" id="{818BBFEE-AC6B-4BAE-BDF8-4B9A689E7A6D}"/>
                </a:ext>
              </a:extLst>
            </p:cNvPr>
            <p:cNvSpPr/>
            <p:nvPr/>
          </p:nvSpPr>
          <p:spPr>
            <a:xfrm>
              <a:off x="4702093" y="1350626"/>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3" name="Straight Arrow Connector 42">
              <a:extLst>
                <a:ext uri="{FF2B5EF4-FFF2-40B4-BE49-F238E27FC236}">
                  <a16:creationId xmlns:a16="http://schemas.microsoft.com/office/drawing/2014/main" id="{7DD53393-D288-450D-AD76-91DEDC3420D5}"/>
                </a:ext>
              </a:extLst>
            </p:cNvPr>
            <p:cNvCxnSpPr>
              <a:cxnSpLocks/>
            </p:cNvCxnSpPr>
            <p:nvPr/>
          </p:nvCxnSpPr>
          <p:spPr>
            <a:xfrm>
              <a:off x="5002082" y="1637219"/>
              <a:ext cx="56175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B073FE4-7D35-42DB-811C-0971E786997C}"/>
                </a:ext>
              </a:extLst>
            </p:cNvPr>
            <p:cNvCxnSpPr>
              <a:cxnSpLocks/>
            </p:cNvCxnSpPr>
            <p:nvPr/>
          </p:nvCxnSpPr>
          <p:spPr>
            <a:xfrm>
              <a:off x="5002082" y="2443839"/>
              <a:ext cx="56175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3195A994-3413-4571-A406-5C0B11B461B1}"/>
              </a:ext>
            </a:extLst>
          </p:cNvPr>
          <p:cNvSpPr txBox="1"/>
          <p:nvPr/>
        </p:nvSpPr>
        <p:spPr>
          <a:xfrm flipH="1">
            <a:off x="212482" y="4982587"/>
            <a:ext cx="2037029" cy="461665"/>
          </a:xfrm>
          <a:prstGeom prst="rect">
            <a:avLst/>
          </a:prstGeom>
          <a:solidFill>
            <a:schemeClr val="accent2">
              <a:lumMod val="60000"/>
              <a:lumOff val="40000"/>
            </a:schemeClr>
          </a:solidFill>
        </p:spPr>
        <p:txBody>
          <a:bodyPr wrap="square" rtlCol="0">
            <a:spAutoFit/>
          </a:bodyPr>
          <a:lstStyle/>
          <a:p>
            <a:r>
              <a:rPr lang="en-IN" sz="2400" dirty="0"/>
              <a:t>Charge current</a:t>
            </a:r>
          </a:p>
        </p:txBody>
      </p:sp>
      <p:sp>
        <p:nvSpPr>
          <p:cNvPr id="52" name="TextBox 51">
            <a:extLst>
              <a:ext uri="{FF2B5EF4-FFF2-40B4-BE49-F238E27FC236}">
                <a16:creationId xmlns:a16="http://schemas.microsoft.com/office/drawing/2014/main" id="{44EA2370-5224-40FD-B475-8F3C42B20C3C}"/>
              </a:ext>
            </a:extLst>
          </p:cNvPr>
          <p:cNvSpPr txBox="1"/>
          <p:nvPr/>
        </p:nvSpPr>
        <p:spPr>
          <a:xfrm flipH="1">
            <a:off x="2930947" y="4982587"/>
            <a:ext cx="2984504" cy="461665"/>
          </a:xfrm>
          <a:prstGeom prst="rect">
            <a:avLst/>
          </a:prstGeom>
          <a:solidFill>
            <a:schemeClr val="accent2">
              <a:lumMod val="60000"/>
              <a:lumOff val="40000"/>
            </a:schemeClr>
          </a:solidFill>
        </p:spPr>
        <p:txBody>
          <a:bodyPr wrap="square" rtlCol="0">
            <a:spAutoFit/>
          </a:bodyPr>
          <a:lstStyle/>
          <a:p>
            <a:r>
              <a:rPr lang="en-IN" sz="2400" b="1" dirty="0"/>
              <a:t>Spin-polarized</a:t>
            </a:r>
            <a:r>
              <a:rPr lang="en-IN" sz="2400" dirty="0"/>
              <a:t> current</a:t>
            </a:r>
          </a:p>
        </p:txBody>
      </p:sp>
      <p:sp>
        <p:nvSpPr>
          <p:cNvPr id="53" name="TextBox 52">
            <a:extLst>
              <a:ext uri="{FF2B5EF4-FFF2-40B4-BE49-F238E27FC236}">
                <a16:creationId xmlns:a16="http://schemas.microsoft.com/office/drawing/2014/main" id="{30B67C5B-ABEB-48FA-8600-CF57D225F9DD}"/>
              </a:ext>
            </a:extLst>
          </p:cNvPr>
          <p:cNvSpPr txBox="1"/>
          <p:nvPr/>
        </p:nvSpPr>
        <p:spPr>
          <a:xfrm flipH="1">
            <a:off x="6596887" y="4982587"/>
            <a:ext cx="2344816" cy="461665"/>
          </a:xfrm>
          <a:prstGeom prst="rect">
            <a:avLst/>
          </a:prstGeom>
          <a:solidFill>
            <a:schemeClr val="accent2">
              <a:lumMod val="60000"/>
              <a:lumOff val="40000"/>
            </a:schemeClr>
          </a:solidFill>
        </p:spPr>
        <p:txBody>
          <a:bodyPr wrap="square" rtlCol="0">
            <a:spAutoFit/>
          </a:bodyPr>
          <a:lstStyle/>
          <a:p>
            <a:r>
              <a:rPr lang="en-IN" sz="2400" b="1" dirty="0">
                <a:solidFill>
                  <a:srgbClr val="C00000"/>
                </a:solidFill>
              </a:rPr>
              <a:t>Pure</a:t>
            </a:r>
            <a:r>
              <a:rPr lang="en-IN" sz="2400" dirty="0"/>
              <a:t> spin current</a:t>
            </a:r>
          </a:p>
        </p:txBody>
      </p:sp>
      <p:grpSp>
        <p:nvGrpSpPr>
          <p:cNvPr id="48" name="Group 47">
            <a:extLst>
              <a:ext uri="{FF2B5EF4-FFF2-40B4-BE49-F238E27FC236}">
                <a16:creationId xmlns:a16="http://schemas.microsoft.com/office/drawing/2014/main" id="{EC9E36E3-3E45-43CC-BC74-D8B344666510}"/>
              </a:ext>
            </a:extLst>
          </p:cNvPr>
          <p:cNvGrpSpPr/>
          <p:nvPr/>
        </p:nvGrpSpPr>
        <p:grpSpPr>
          <a:xfrm>
            <a:off x="5961773" y="3582033"/>
            <a:ext cx="2122206" cy="931657"/>
            <a:chOff x="5990559" y="1914511"/>
            <a:chExt cx="2122206" cy="931657"/>
          </a:xfrm>
        </p:grpSpPr>
        <p:sp>
          <p:nvSpPr>
            <p:cNvPr id="55" name="TextBox 54">
              <a:extLst>
                <a:ext uri="{FF2B5EF4-FFF2-40B4-BE49-F238E27FC236}">
                  <a16:creationId xmlns:a16="http://schemas.microsoft.com/office/drawing/2014/main" id="{47178F59-CB9C-4D61-8259-F92D4A31C7AC}"/>
                </a:ext>
              </a:extLst>
            </p:cNvPr>
            <p:cNvSpPr txBox="1"/>
            <p:nvPr/>
          </p:nvSpPr>
          <p:spPr>
            <a:xfrm flipH="1">
              <a:off x="6254422" y="1914511"/>
              <a:ext cx="845233" cy="369332"/>
            </a:xfrm>
            <a:prstGeom prst="rect">
              <a:avLst/>
            </a:prstGeom>
            <a:noFill/>
          </p:spPr>
          <p:txBody>
            <a:bodyPr wrap="square" rtlCol="0">
              <a:spAutoFit/>
            </a:bodyPr>
            <a:lstStyle/>
            <a:p>
              <a:r>
                <a:rPr lang="en-IN" dirty="0"/>
                <a:t>Charge</a:t>
              </a:r>
            </a:p>
          </p:txBody>
        </p:sp>
        <p:cxnSp>
          <p:nvCxnSpPr>
            <p:cNvPr id="56" name="Straight Arrow Connector 55">
              <a:extLst>
                <a:ext uri="{FF2B5EF4-FFF2-40B4-BE49-F238E27FC236}">
                  <a16:creationId xmlns:a16="http://schemas.microsoft.com/office/drawing/2014/main" id="{C6DF9CDE-AC89-48C2-AAB4-F2226AEBA844}"/>
                </a:ext>
              </a:extLst>
            </p:cNvPr>
            <p:cNvCxnSpPr>
              <a:cxnSpLocks/>
            </p:cNvCxnSpPr>
            <p:nvPr/>
          </p:nvCxnSpPr>
          <p:spPr>
            <a:xfrm>
              <a:off x="7014185" y="2138720"/>
              <a:ext cx="30363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DCAA738-0112-40ED-B8C3-14BAEF2C8BF3}"/>
                </a:ext>
              </a:extLst>
            </p:cNvPr>
            <p:cNvSpPr txBox="1"/>
            <p:nvPr/>
          </p:nvSpPr>
          <p:spPr>
            <a:xfrm flipH="1">
              <a:off x="7267532" y="1949699"/>
              <a:ext cx="845233" cy="369332"/>
            </a:xfrm>
            <a:prstGeom prst="rect">
              <a:avLst/>
            </a:prstGeom>
            <a:noFill/>
          </p:spPr>
          <p:txBody>
            <a:bodyPr wrap="square" rtlCol="0">
              <a:spAutoFit/>
            </a:bodyPr>
            <a:lstStyle/>
            <a:p>
              <a:r>
                <a:rPr lang="en-IN" dirty="0"/>
                <a:t>Spin</a:t>
              </a:r>
            </a:p>
          </p:txBody>
        </p:sp>
        <p:sp>
          <p:nvSpPr>
            <p:cNvPr id="59" name="TextBox 58">
              <a:extLst>
                <a:ext uri="{FF2B5EF4-FFF2-40B4-BE49-F238E27FC236}">
                  <a16:creationId xmlns:a16="http://schemas.microsoft.com/office/drawing/2014/main" id="{3D4F3F5A-53F4-4892-8132-3E51680248EB}"/>
                </a:ext>
              </a:extLst>
            </p:cNvPr>
            <p:cNvSpPr txBox="1"/>
            <p:nvPr/>
          </p:nvSpPr>
          <p:spPr>
            <a:xfrm flipH="1">
              <a:off x="5990559" y="2199837"/>
              <a:ext cx="2072208" cy="646331"/>
            </a:xfrm>
            <a:prstGeom prst="rect">
              <a:avLst/>
            </a:prstGeom>
            <a:noFill/>
          </p:spPr>
          <p:txBody>
            <a:bodyPr wrap="square" rtlCol="0">
              <a:spAutoFit/>
            </a:bodyPr>
            <a:lstStyle/>
            <a:p>
              <a:pPr algn="ctr"/>
              <a:r>
                <a:rPr lang="en-IN" b="1" dirty="0"/>
                <a:t>Spin-orbit coupling</a:t>
              </a:r>
            </a:p>
            <a:p>
              <a:pPr algn="ctr"/>
              <a:r>
                <a:rPr lang="en-IN" dirty="0"/>
                <a:t>Pt, Ta, W, CuBi</a:t>
              </a:r>
            </a:p>
          </p:txBody>
        </p:sp>
      </p:grpSp>
      <p:sp>
        <p:nvSpPr>
          <p:cNvPr id="3" name="TextBox 2">
            <a:extLst>
              <a:ext uri="{FF2B5EF4-FFF2-40B4-BE49-F238E27FC236}">
                <a16:creationId xmlns:a16="http://schemas.microsoft.com/office/drawing/2014/main" id="{12496C21-D8AF-4AC4-A392-9D5BF4F7B984}"/>
              </a:ext>
            </a:extLst>
          </p:cNvPr>
          <p:cNvSpPr txBox="1"/>
          <p:nvPr/>
        </p:nvSpPr>
        <p:spPr>
          <a:xfrm>
            <a:off x="302844" y="1701122"/>
            <a:ext cx="2507068" cy="805484"/>
          </a:xfrm>
          <a:prstGeom prst="rect">
            <a:avLst/>
          </a:prstGeom>
          <a:solidFill>
            <a:schemeClr val="bg1">
              <a:lumMod val="85000"/>
            </a:schemeClr>
          </a:solidFill>
        </p:spPr>
        <p:txBody>
          <a:bodyPr wrap="square" rtlCol="0">
            <a:spAutoFit/>
          </a:bodyPr>
          <a:lstStyle/>
          <a:p>
            <a:pPr algn="ctr"/>
            <a:r>
              <a:rPr lang="en-IN" sz="2400" dirty="0"/>
              <a:t>Charge current = 8 </a:t>
            </a:r>
          </a:p>
          <a:p>
            <a:pPr algn="ctr"/>
            <a:r>
              <a:rPr lang="en-IN" sz="2400" dirty="0"/>
              <a:t>Spin current = 0</a:t>
            </a:r>
          </a:p>
        </p:txBody>
      </p:sp>
      <p:sp>
        <p:nvSpPr>
          <p:cNvPr id="63" name="TextBox 62">
            <a:extLst>
              <a:ext uri="{FF2B5EF4-FFF2-40B4-BE49-F238E27FC236}">
                <a16:creationId xmlns:a16="http://schemas.microsoft.com/office/drawing/2014/main" id="{B1157878-ABE3-4C98-B435-9976EF72DB58}"/>
              </a:ext>
            </a:extLst>
          </p:cNvPr>
          <p:cNvSpPr txBox="1"/>
          <p:nvPr/>
        </p:nvSpPr>
        <p:spPr>
          <a:xfrm>
            <a:off x="3331589" y="1695665"/>
            <a:ext cx="2480436" cy="805484"/>
          </a:xfrm>
          <a:prstGeom prst="rect">
            <a:avLst/>
          </a:prstGeom>
          <a:solidFill>
            <a:schemeClr val="bg1">
              <a:lumMod val="85000"/>
            </a:schemeClr>
          </a:solidFill>
        </p:spPr>
        <p:txBody>
          <a:bodyPr wrap="square" rtlCol="0">
            <a:spAutoFit/>
          </a:bodyPr>
          <a:lstStyle/>
          <a:p>
            <a:pPr algn="ctr"/>
            <a:r>
              <a:rPr lang="en-IN" sz="2400" dirty="0"/>
              <a:t>Charge current = 6 </a:t>
            </a:r>
          </a:p>
          <a:p>
            <a:pPr algn="ctr"/>
            <a:r>
              <a:rPr lang="en-IN" sz="2400" dirty="0"/>
              <a:t>Spin current = 2</a:t>
            </a:r>
          </a:p>
        </p:txBody>
      </p:sp>
      <p:sp>
        <p:nvSpPr>
          <p:cNvPr id="71" name="TextBox 70">
            <a:extLst>
              <a:ext uri="{FF2B5EF4-FFF2-40B4-BE49-F238E27FC236}">
                <a16:creationId xmlns:a16="http://schemas.microsoft.com/office/drawing/2014/main" id="{9C3CB99E-2BC6-414C-B835-53286D1310BE}"/>
              </a:ext>
            </a:extLst>
          </p:cNvPr>
          <p:cNvSpPr txBox="1"/>
          <p:nvPr/>
        </p:nvSpPr>
        <p:spPr>
          <a:xfrm>
            <a:off x="6331710" y="1687629"/>
            <a:ext cx="2529706" cy="819841"/>
          </a:xfrm>
          <a:prstGeom prst="rect">
            <a:avLst/>
          </a:prstGeom>
          <a:solidFill>
            <a:schemeClr val="bg1">
              <a:lumMod val="85000"/>
            </a:schemeClr>
          </a:solidFill>
        </p:spPr>
        <p:txBody>
          <a:bodyPr wrap="square" rtlCol="0">
            <a:spAutoFit/>
          </a:bodyPr>
          <a:lstStyle/>
          <a:p>
            <a:pPr algn="ctr"/>
            <a:r>
              <a:rPr lang="en-IN" sz="2400" dirty="0"/>
              <a:t>Charge current = 0</a:t>
            </a:r>
          </a:p>
          <a:p>
            <a:pPr algn="ctr"/>
            <a:r>
              <a:rPr lang="en-IN" sz="2400" dirty="0"/>
              <a:t> Spin current = 2</a:t>
            </a:r>
          </a:p>
        </p:txBody>
      </p:sp>
      <p:grpSp>
        <p:nvGrpSpPr>
          <p:cNvPr id="49" name="Group 48">
            <a:extLst>
              <a:ext uri="{FF2B5EF4-FFF2-40B4-BE49-F238E27FC236}">
                <a16:creationId xmlns:a16="http://schemas.microsoft.com/office/drawing/2014/main" id="{BC5A9AE2-B41B-4511-8FA5-397C3D7D823F}"/>
              </a:ext>
            </a:extLst>
          </p:cNvPr>
          <p:cNvGrpSpPr/>
          <p:nvPr/>
        </p:nvGrpSpPr>
        <p:grpSpPr>
          <a:xfrm>
            <a:off x="7515239" y="2660056"/>
            <a:ext cx="1483614" cy="1944984"/>
            <a:chOff x="7515239" y="2660056"/>
            <a:chExt cx="1483614" cy="1944984"/>
          </a:xfrm>
        </p:grpSpPr>
        <p:grpSp>
          <p:nvGrpSpPr>
            <p:cNvPr id="46" name="Group 45">
              <a:extLst>
                <a:ext uri="{FF2B5EF4-FFF2-40B4-BE49-F238E27FC236}">
                  <a16:creationId xmlns:a16="http://schemas.microsoft.com/office/drawing/2014/main" id="{7E23BFE8-B99B-45DE-9F55-6D606999007E}"/>
                </a:ext>
              </a:extLst>
            </p:cNvPr>
            <p:cNvGrpSpPr/>
            <p:nvPr/>
          </p:nvGrpSpPr>
          <p:grpSpPr>
            <a:xfrm>
              <a:off x="7515239" y="2660056"/>
              <a:ext cx="1483614" cy="1905769"/>
              <a:chOff x="7535376" y="725997"/>
              <a:chExt cx="1483614" cy="1905769"/>
            </a:xfrm>
          </p:grpSpPr>
          <p:sp>
            <p:nvSpPr>
              <p:cNvPr id="35" name="Oval 34">
                <a:extLst>
                  <a:ext uri="{FF2B5EF4-FFF2-40B4-BE49-F238E27FC236}">
                    <a16:creationId xmlns:a16="http://schemas.microsoft.com/office/drawing/2014/main" id="{6D43550D-9C08-4C76-BD50-4ABB055BAFAB}"/>
                  </a:ext>
                </a:extLst>
              </p:cNvPr>
              <p:cNvSpPr/>
              <p:nvPr/>
            </p:nvSpPr>
            <p:spPr>
              <a:xfrm>
                <a:off x="7914909" y="1483235"/>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Up 35">
                <a:extLst>
                  <a:ext uri="{FF2B5EF4-FFF2-40B4-BE49-F238E27FC236}">
                    <a16:creationId xmlns:a16="http://schemas.microsoft.com/office/drawing/2014/main" id="{D59AD57F-74A9-462D-A0AD-9D7DF92C03D0}"/>
                  </a:ext>
                </a:extLst>
              </p:cNvPr>
              <p:cNvSpPr/>
              <p:nvPr/>
            </p:nvSpPr>
            <p:spPr>
              <a:xfrm>
                <a:off x="8003320" y="1363491"/>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a:extLst>
                  <a:ext uri="{FF2B5EF4-FFF2-40B4-BE49-F238E27FC236}">
                    <a16:creationId xmlns:a16="http://schemas.microsoft.com/office/drawing/2014/main" id="{23F5786C-257E-4631-8630-D6659F6C6956}"/>
                  </a:ext>
                </a:extLst>
              </p:cNvPr>
              <p:cNvSpPr/>
              <p:nvPr/>
            </p:nvSpPr>
            <p:spPr>
              <a:xfrm>
                <a:off x="8723275" y="2255619"/>
                <a:ext cx="295715" cy="309819"/>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Arrow Connector 44">
                <a:extLst>
                  <a:ext uri="{FF2B5EF4-FFF2-40B4-BE49-F238E27FC236}">
                    <a16:creationId xmlns:a16="http://schemas.microsoft.com/office/drawing/2014/main" id="{B3365A4C-8419-46E7-A471-A8226DAE0E47}"/>
                  </a:ext>
                </a:extLst>
              </p:cNvPr>
              <p:cNvCxnSpPr>
                <a:cxnSpLocks/>
              </p:cNvCxnSpPr>
              <p:nvPr/>
            </p:nvCxnSpPr>
            <p:spPr>
              <a:xfrm flipV="1">
                <a:off x="8062766" y="1383011"/>
                <a:ext cx="560554" cy="25420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501FCA9-E89B-4F91-8612-775424C73D18}"/>
                  </a:ext>
                </a:extLst>
              </p:cNvPr>
              <p:cNvCxnSpPr>
                <a:cxnSpLocks/>
              </p:cNvCxnSpPr>
              <p:nvPr/>
            </p:nvCxnSpPr>
            <p:spPr>
              <a:xfrm flipH="1">
                <a:off x="8305335" y="2372357"/>
                <a:ext cx="563747" cy="25940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Arrow: Up 49">
                <a:extLst>
                  <a:ext uri="{FF2B5EF4-FFF2-40B4-BE49-F238E27FC236}">
                    <a16:creationId xmlns:a16="http://schemas.microsoft.com/office/drawing/2014/main" id="{D045CAE6-AD32-4699-8F05-F7DF4F67B420}"/>
                  </a:ext>
                </a:extLst>
              </p:cNvPr>
              <p:cNvSpPr/>
              <p:nvPr/>
            </p:nvSpPr>
            <p:spPr>
              <a:xfrm rot="3968871">
                <a:off x="8107446" y="630759"/>
                <a:ext cx="206353" cy="826750"/>
              </a:xfrm>
              <a:prstGeom prs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549EC310-772C-4573-950A-9636351FE6EA}"/>
                  </a:ext>
                </a:extLst>
              </p:cNvPr>
              <p:cNvSpPr txBox="1"/>
              <p:nvPr/>
            </p:nvSpPr>
            <p:spPr>
              <a:xfrm flipH="1">
                <a:off x="7535376" y="725997"/>
                <a:ext cx="388838" cy="461665"/>
              </a:xfrm>
              <a:prstGeom prst="rect">
                <a:avLst/>
              </a:prstGeom>
              <a:noFill/>
            </p:spPr>
            <p:txBody>
              <a:bodyPr wrap="square" rtlCol="0">
                <a:spAutoFit/>
              </a:bodyPr>
              <a:lstStyle/>
              <a:p>
                <a:r>
                  <a:rPr lang="en-IN" sz="2400" b="1" dirty="0"/>
                  <a:t>J</a:t>
                </a:r>
                <a:r>
                  <a:rPr lang="en-IN" sz="2400" b="1" baseline="-25000" dirty="0"/>
                  <a:t>s</a:t>
                </a:r>
              </a:p>
            </p:txBody>
          </p:sp>
        </p:grpSp>
        <p:sp>
          <p:nvSpPr>
            <p:cNvPr id="62" name="Arrow: Up 61">
              <a:extLst>
                <a:ext uri="{FF2B5EF4-FFF2-40B4-BE49-F238E27FC236}">
                  <a16:creationId xmlns:a16="http://schemas.microsoft.com/office/drawing/2014/main" id="{6038B803-DCDE-4990-8B50-4D7108D994DA}"/>
                </a:ext>
              </a:extLst>
            </p:cNvPr>
            <p:cNvSpPr/>
            <p:nvPr/>
          </p:nvSpPr>
          <p:spPr>
            <a:xfrm rot="10800000">
              <a:off x="8798147" y="4096624"/>
              <a:ext cx="101596" cy="50841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8" name="Slide Number Placeholder 37">
            <a:extLst>
              <a:ext uri="{FF2B5EF4-FFF2-40B4-BE49-F238E27FC236}">
                <a16:creationId xmlns:a16="http://schemas.microsoft.com/office/drawing/2014/main" id="{0F675946-FABA-4AE2-A082-12ABC3FBDDA7}"/>
              </a:ext>
            </a:extLst>
          </p:cNvPr>
          <p:cNvSpPr>
            <a:spLocks noGrp="1"/>
          </p:cNvSpPr>
          <p:nvPr>
            <p:ph type="sldNum" sz="quarter" idx="12"/>
          </p:nvPr>
        </p:nvSpPr>
        <p:spPr/>
        <p:txBody>
          <a:bodyPr/>
          <a:lstStyle/>
          <a:p>
            <a:fld id="{4E3495D0-1C20-4D5C-AE9D-42F7DC54160D}" type="slidenum">
              <a:rPr lang="en-US" smtClean="0"/>
              <a:t>8</a:t>
            </a:fld>
            <a:endParaRPr lang="en-US"/>
          </a:p>
        </p:txBody>
      </p:sp>
    </p:spTree>
    <p:custDataLst>
      <p:tags r:id="rId1"/>
    </p:custDataLst>
    <p:extLst>
      <p:ext uri="{BB962C8B-B14F-4D97-AF65-F5344CB8AC3E}">
        <p14:creationId xmlns:p14="http://schemas.microsoft.com/office/powerpoint/2010/main" val="2250436484"/>
      </p:ext>
    </p:extLst>
  </p:cSld>
  <p:clrMapOvr>
    <a:masterClrMapping/>
  </p:clrMapOvr>
  <mc:AlternateContent xmlns:mc="http://schemas.openxmlformats.org/markup-compatibility/2006" xmlns:p14="http://schemas.microsoft.com/office/powerpoint/2010/main">
    <mc:Choice Requires="p14">
      <p:transition spd="slow" p14:dur="2000" advTm="63537"/>
    </mc:Choice>
    <mc:Fallback xmlns="">
      <p:transition spd="slow" advTm="635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63"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B1D8-228D-4B40-A085-348BD4D27EF7}"/>
              </a:ext>
            </a:extLst>
          </p:cNvPr>
          <p:cNvSpPr>
            <a:spLocks noGrp="1"/>
          </p:cNvSpPr>
          <p:nvPr>
            <p:ph type="title"/>
          </p:nvPr>
        </p:nvSpPr>
        <p:spPr/>
        <p:txBody>
          <a:bodyPr/>
          <a:lstStyle/>
          <a:p>
            <a:r>
              <a:rPr lang="en-IN" dirty="0"/>
              <a:t>Magnetic anisotropy</a:t>
            </a:r>
          </a:p>
        </p:txBody>
      </p:sp>
      <p:sp>
        <p:nvSpPr>
          <p:cNvPr id="4" name="Date Placeholder 3">
            <a:extLst>
              <a:ext uri="{FF2B5EF4-FFF2-40B4-BE49-F238E27FC236}">
                <a16:creationId xmlns:a16="http://schemas.microsoft.com/office/drawing/2014/main" id="{AD4EC1F6-E3CC-4BCA-9003-DCBE1BA50C93}"/>
              </a:ext>
            </a:extLst>
          </p:cNvPr>
          <p:cNvSpPr>
            <a:spLocks noGrp="1"/>
          </p:cNvSpPr>
          <p:nvPr>
            <p:ph type="dt" sz="half" idx="10"/>
          </p:nvPr>
        </p:nvSpPr>
        <p:spPr/>
        <p:txBody>
          <a:bodyPr/>
          <a:lstStyle/>
          <a:p>
            <a:r>
              <a:rPr lang="en-US"/>
              <a:t>Priyesh Kumar</a:t>
            </a:r>
            <a:endParaRPr lang="en-US" dirty="0"/>
          </a:p>
        </p:txBody>
      </p:sp>
      <p:sp>
        <p:nvSpPr>
          <p:cNvPr id="5" name="Footer Placeholder 4">
            <a:extLst>
              <a:ext uri="{FF2B5EF4-FFF2-40B4-BE49-F238E27FC236}">
                <a16:creationId xmlns:a16="http://schemas.microsoft.com/office/drawing/2014/main" id="{14909858-5F93-465E-8541-B660A18E83B3}"/>
              </a:ext>
            </a:extLst>
          </p:cNvPr>
          <p:cNvSpPr>
            <a:spLocks noGrp="1"/>
          </p:cNvSpPr>
          <p:nvPr>
            <p:ph type="ftr" sz="quarter" idx="11"/>
          </p:nvPr>
        </p:nvSpPr>
        <p:spPr/>
        <p:txBody>
          <a:bodyPr/>
          <a:lstStyle/>
          <a:p>
            <a:r>
              <a:rPr lang="en-US"/>
              <a:t>IISER Bhopal</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811B63-0E0D-4677-92CC-D37244A74022}"/>
                  </a:ext>
                </a:extLst>
              </p:cNvPr>
              <p:cNvSpPr txBox="1"/>
              <p:nvPr/>
            </p:nvSpPr>
            <p:spPr>
              <a:xfrm>
                <a:off x="123150" y="4707620"/>
                <a:ext cx="2440740" cy="461665"/>
              </a:xfrm>
              <a:prstGeom prst="rect">
                <a:avLst/>
              </a:prstGeom>
              <a:noFill/>
            </p:spPr>
            <p:txBody>
              <a:bodyPr wrap="square" rtlCol="0">
                <a:spAutoFit/>
              </a:bodyPr>
              <a:lstStyle/>
              <a:p>
                <a14:m>
                  <m:oMath xmlns:m="http://schemas.openxmlformats.org/officeDocument/2006/math">
                    <m:r>
                      <a:rPr lang="en-IN" sz="2400" i="1" dirty="0" smtClean="0">
                        <a:latin typeface="Cambria Math" panose="02040503050406030204" pitchFamily="18" charset="0"/>
                        <a:cs typeface="Arial" panose="020B0604020202020204" pitchFamily="34" charset="0"/>
                      </a:rPr>
                      <m:t>𝐻</m:t>
                    </m:r>
                    <m:r>
                      <a:rPr lang="en-IN" sz="2400" i="1" baseline="-25000" dirty="0" err="1" smtClean="0">
                        <a:latin typeface="Cambria Math" panose="02040503050406030204" pitchFamily="18" charset="0"/>
                        <a:cs typeface="Arial" panose="020B0604020202020204" pitchFamily="34" charset="0"/>
                      </a:rPr>
                      <m:t>𝑘</m:t>
                    </m:r>
                  </m:oMath>
                </a14:m>
                <a:r>
                  <a:rPr lang="en-IN" sz="2400" dirty="0">
                    <a:cs typeface="Arial" panose="020B0604020202020204" pitchFamily="34" charset="0"/>
                  </a:rPr>
                  <a:t>: Coercive field</a:t>
                </a:r>
              </a:p>
            </p:txBody>
          </p:sp>
        </mc:Choice>
        <mc:Fallback xmlns="">
          <p:sp>
            <p:nvSpPr>
              <p:cNvPr id="22" name="TextBox 21">
                <a:extLst>
                  <a:ext uri="{FF2B5EF4-FFF2-40B4-BE49-F238E27FC236}">
                    <a16:creationId xmlns:a16="http://schemas.microsoft.com/office/drawing/2014/main" id="{B3811B63-0E0D-4677-92CC-D37244A74022}"/>
                  </a:ext>
                </a:extLst>
              </p:cNvPr>
              <p:cNvSpPr txBox="1">
                <a:spLocks noRot="1" noChangeAspect="1" noMove="1" noResize="1" noEditPoints="1" noAdjustHandles="1" noChangeArrowheads="1" noChangeShapeType="1" noTextEdit="1"/>
              </p:cNvSpPr>
              <p:nvPr/>
            </p:nvSpPr>
            <p:spPr>
              <a:xfrm>
                <a:off x="123150" y="4707620"/>
                <a:ext cx="2440740" cy="461665"/>
              </a:xfrm>
              <a:prstGeom prst="rect">
                <a:avLst/>
              </a:prstGeom>
              <a:blipFill>
                <a:blip r:embed="rId4"/>
                <a:stretch>
                  <a:fillRect l="-499"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66BF1F8-9009-4F4B-AD94-6660B7485D6E}"/>
                  </a:ext>
                </a:extLst>
              </p:cNvPr>
              <p:cNvSpPr txBox="1"/>
              <p:nvPr/>
            </p:nvSpPr>
            <p:spPr>
              <a:xfrm>
                <a:off x="392808" y="5767797"/>
                <a:ext cx="1565636" cy="461665"/>
              </a:xfrm>
              <a:prstGeom prst="rect">
                <a:avLst/>
              </a:prstGeom>
              <a:solidFill>
                <a:schemeClr val="bg1">
                  <a:lumMod val="85000"/>
                </a:schemeClr>
              </a:solid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IN" sz="2400" i="1" dirty="0" smtClean="0">
                          <a:latin typeface="Cambria Math" panose="02040503050406030204" pitchFamily="18" charset="0"/>
                          <a:cs typeface="Arial" panose="020B0604020202020204" pitchFamily="34" charset="0"/>
                        </a:rPr>
                        <m:t>𝑀</m:t>
                      </m:r>
                      <m:r>
                        <a:rPr lang="en-IN" sz="2400" i="1" baseline="-25000" dirty="0" smtClean="0">
                          <a:latin typeface="Cambria Math" panose="02040503050406030204" pitchFamily="18" charset="0"/>
                          <a:cs typeface="Arial" panose="020B0604020202020204" pitchFamily="34" charset="0"/>
                        </a:rPr>
                        <m:t>𝑠</m:t>
                      </m:r>
                      <m:r>
                        <a:rPr lang="en-IN" sz="2400" b="1" i="1" dirty="0" smtClean="0">
                          <a:latin typeface="Cambria Math" panose="02040503050406030204" pitchFamily="18" charset="0"/>
                        </a:rPr>
                        <m:t> </m:t>
                      </m:r>
                      <m:r>
                        <a:rPr lang="en-IN" sz="2400" i="1" dirty="0" smtClean="0">
                          <a:latin typeface="Cambria Math" panose="02040503050406030204" pitchFamily="18" charset="0"/>
                        </a:rPr>
                        <m:t>𝑖𝑛</m:t>
                      </m:r>
                      <m:r>
                        <a:rPr lang="en-IN" sz="2400" i="1" dirty="0" smtClean="0">
                          <a:latin typeface="Cambria Math" panose="02040503050406030204" pitchFamily="18" charset="0"/>
                        </a:rPr>
                        <m:t> </m:t>
                      </m:r>
                      <m:r>
                        <a:rPr lang="en-IN" sz="2400" i="1" dirty="0" smtClean="0">
                          <a:latin typeface="Cambria Math" panose="02040503050406030204" pitchFamily="18" charset="0"/>
                        </a:rPr>
                        <m:t>𝐴</m:t>
                      </m:r>
                      <m:r>
                        <a:rPr lang="en-IN" sz="2400" i="1" dirty="0" smtClean="0">
                          <a:latin typeface="Cambria Math" panose="02040503050406030204" pitchFamily="18" charset="0"/>
                        </a:rPr>
                        <m:t>/</m:t>
                      </m:r>
                      <m:r>
                        <a:rPr lang="en-IN" sz="2400" i="1" dirty="0" smtClean="0">
                          <a:latin typeface="Cambria Math" panose="02040503050406030204" pitchFamily="18" charset="0"/>
                        </a:rPr>
                        <m:t>𝑚</m:t>
                      </m:r>
                    </m:oMath>
                  </m:oMathPara>
                </a14:m>
                <a:endParaRPr lang="en-IN" sz="2400" b="1" dirty="0"/>
              </a:p>
            </p:txBody>
          </p:sp>
        </mc:Choice>
        <mc:Fallback xmlns="">
          <p:sp>
            <p:nvSpPr>
              <p:cNvPr id="24" name="TextBox 23">
                <a:extLst>
                  <a:ext uri="{FF2B5EF4-FFF2-40B4-BE49-F238E27FC236}">
                    <a16:creationId xmlns:a16="http://schemas.microsoft.com/office/drawing/2014/main" id="{F66BF1F8-9009-4F4B-AD94-6660B7485D6E}"/>
                  </a:ext>
                </a:extLst>
              </p:cNvPr>
              <p:cNvSpPr txBox="1">
                <a:spLocks noRot="1" noChangeAspect="1" noMove="1" noResize="1" noEditPoints="1" noAdjustHandles="1" noChangeArrowheads="1" noChangeShapeType="1" noTextEdit="1"/>
              </p:cNvSpPr>
              <p:nvPr/>
            </p:nvSpPr>
            <p:spPr>
              <a:xfrm>
                <a:off x="392808" y="5767797"/>
                <a:ext cx="1565636" cy="461665"/>
              </a:xfrm>
              <a:prstGeom prst="rect">
                <a:avLst/>
              </a:prstGeom>
              <a:blipFill>
                <a:blip r:embed="rId5"/>
                <a:stretch>
                  <a:fillRect l="-2724"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2B1ACD-FC63-4AF8-94E6-A427B6081EAC}"/>
                  </a:ext>
                </a:extLst>
              </p:cNvPr>
              <p:cNvSpPr txBox="1"/>
              <p:nvPr/>
            </p:nvSpPr>
            <p:spPr>
              <a:xfrm>
                <a:off x="366516" y="5227497"/>
                <a:ext cx="1611166" cy="461665"/>
              </a:xfrm>
              <a:prstGeom prst="rect">
                <a:avLst/>
              </a:prstGeom>
              <a:noFill/>
            </p:spPr>
            <p:txBody>
              <a:bodyPr wrap="square" rtlCol="0">
                <a:spAutoFit/>
              </a:bodyPr>
              <a:lstStyle/>
              <a:p>
                <a14:m>
                  <m:oMath xmlns:m="http://schemas.openxmlformats.org/officeDocument/2006/math">
                    <m:r>
                      <a:rPr lang="el-GR" sz="2400" i="1" dirty="0" smtClean="0">
                        <a:solidFill>
                          <a:srgbClr val="C00000"/>
                        </a:solidFill>
                        <a:latin typeface="Cambria Math" panose="02040503050406030204" pitchFamily="18" charset="0"/>
                        <a:cs typeface="Arial" panose="020B0604020202020204" pitchFamily="34" charset="0"/>
                      </a:rPr>
                      <m:t>Ω</m:t>
                    </m:r>
                  </m:oMath>
                </a14:m>
                <a:r>
                  <a:rPr lang="en-IN" sz="2400" dirty="0">
                    <a:solidFill>
                      <a:srgbClr val="C00000"/>
                    </a:solidFill>
                    <a:latin typeface="Arial" panose="020B0604020202020204" pitchFamily="34" charset="0"/>
                    <a:cs typeface="Arial" panose="020B0604020202020204" pitchFamily="34" charset="0"/>
                  </a:rPr>
                  <a:t>: Volume</a:t>
                </a:r>
                <a:endParaRPr lang="en-IN" sz="2400" dirty="0">
                  <a:solidFill>
                    <a:srgbClr val="C00000"/>
                  </a:solidFill>
                  <a:cs typeface="Arial" panose="020B0604020202020204" pitchFamily="34" charset="0"/>
                </a:endParaRPr>
              </a:p>
            </p:txBody>
          </p:sp>
        </mc:Choice>
        <mc:Fallback xmlns="">
          <p:sp>
            <p:nvSpPr>
              <p:cNvPr id="25" name="TextBox 24">
                <a:extLst>
                  <a:ext uri="{FF2B5EF4-FFF2-40B4-BE49-F238E27FC236}">
                    <a16:creationId xmlns:a16="http://schemas.microsoft.com/office/drawing/2014/main" id="{182B1ACD-FC63-4AF8-94E6-A427B6081EAC}"/>
                  </a:ext>
                </a:extLst>
              </p:cNvPr>
              <p:cNvSpPr txBox="1">
                <a:spLocks noRot="1" noChangeAspect="1" noMove="1" noResize="1" noEditPoints="1" noAdjustHandles="1" noChangeArrowheads="1" noChangeShapeType="1" noTextEdit="1"/>
              </p:cNvSpPr>
              <p:nvPr/>
            </p:nvSpPr>
            <p:spPr>
              <a:xfrm>
                <a:off x="366516" y="5227497"/>
                <a:ext cx="1611166" cy="461665"/>
              </a:xfrm>
              <a:prstGeom prst="rect">
                <a:avLst/>
              </a:prstGeom>
              <a:blipFill>
                <a:blip r:embed="rId6"/>
                <a:stretch>
                  <a:fillRect l="-758" t="-12000" r="-3788" b="-29333"/>
                </a:stretch>
              </a:blipFill>
            </p:spPr>
            <p:txBody>
              <a:bodyPr/>
              <a:lstStyle/>
              <a:p>
                <a:r>
                  <a:rPr lang="en-IN">
                    <a:noFill/>
                  </a:rPr>
                  <a:t> </a:t>
                </a:r>
              </a:p>
            </p:txBody>
          </p:sp>
        </mc:Fallback>
      </mc:AlternateContent>
      <p:sp>
        <p:nvSpPr>
          <p:cNvPr id="26" name="TextBox 25">
            <a:extLst>
              <a:ext uri="{FF2B5EF4-FFF2-40B4-BE49-F238E27FC236}">
                <a16:creationId xmlns:a16="http://schemas.microsoft.com/office/drawing/2014/main" id="{94AF7A3A-B8F3-4891-BF47-B0AD056961B6}"/>
              </a:ext>
            </a:extLst>
          </p:cNvPr>
          <p:cNvSpPr txBox="1"/>
          <p:nvPr/>
        </p:nvSpPr>
        <p:spPr>
          <a:xfrm>
            <a:off x="3184256" y="764160"/>
            <a:ext cx="2400376" cy="830997"/>
          </a:xfrm>
          <a:prstGeom prst="rect">
            <a:avLst/>
          </a:prstGeom>
          <a:solidFill>
            <a:schemeClr val="accent6">
              <a:lumMod val="40000"/>
              <a:lumOff val="60000"/>
            </a:schemeClr>
          </a:solidFill>
        </p:spPr>
        <p:txBody>
          <a:bodyPr wrap="square" rtlCol="0">
            <a:spAutoFit/>
          </a:bodyPr>
          <a:lstStyle/>
          <a:p>
            <a:pPr algn="ctr"/>
            <a:r>
              <a:rPr lang="en-US" sz="2400" b="1" dirty="0"/>
              <a:t>In-plane </a:t>
            </a:r>
          </a:p>
          <a:p>
            <a:pPr algn="ctr"/>
            <a:r>
              <a:rPr lang="en-US" sz="2400" b="1" dirty="0"/>
              <a:t>Shape anisotropy</a:t>
            </a:r>
            <a:endParaRPr lang="en-IN" sz="2400" b="1"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E00A476-7BD3-4639-9075-C2C5C559A7B0}"/>
                  </a:ext>
                </a:extLst>
              </p:cNvPr>
              <p:cNvSpPr txBox="1"/>
              <p:nvPr/>
            </p:nvSpPr>
            <p:spPr>
              <a:xfrm>
                <a:off x="2976251" y="2310125"/>
                <a:ext cx="3494624" cy="5241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𝐻</m:t>
                          </m:r>
                        </m:e>
                        <m:sub>
                          <m:r>
                            <a:rPr lang="en-IN" sz="2400" b="0" i="1" smtClean="0">
                              <a:solidFill>
                                <a:schemeClr val="tx1"/>
                              </a:solidFill>
                              <a:latin typeface="Cambria Math" panose="02040503050406030204" pitchFamily="18" charset="0"/>
                            </a:rPr>
                            <m:t>𝑘</m:t>
                          </m:r>
                        </m:sub>
                      </m:sSub>
                      <m:r>
                        <a:rPr lang="en-IN" sz="2400" b="0" i="1" smtClean="0">
                          <a:solidFill>
                            <a:schemeClr val="tx1"/>
                          </a:solidFill>
                          <a:latin typeface="Cambria Math" panose="02040503050406030204" pitchFamily="18" charset="0"/>
                        </a:rPr>
                        <m:t>=</m:t>
                      </m:r>
                      <m:d>
                        <m:dPr>
                          <m:ctrlPr>
                            <a:rPr lang="en-IN" sz="2400" i="1" smtClean="0">
                              <a:solidFill>
                                <a:schemeClr val="tx1"/>
                              </a:solidFill>
                              <a:latin typeface="Cambria Math" panose="02040503050406030204" pitchFamily="18" charset="0"/>
                            </a:rPr>
                          </m:ctrlPr>
                        </m:dPr>
                        <m:e>
                          <m:sSub>
                            <m:sSubPr>
                              <m:ctrlPr>
                                <a:rPr lang="en-IN" sz="240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𝑁</m:t>
                              </m:r>
                            </m:e>
                            <m:sub>
                              <m:r>
                                <a:rPr lang="en-IN" sz="2400" b="0" i="1" smtClean="0">
                                  <a:solidFill>
                                    <a:schemeClr val="tx1"/>
                                  </a:solidFill>
                                  <a:latin typeface="Cambria Math" panose="02040503050406030204" pitchFamily="18" charset="0"/>
                                </a:rPr>
                                <m:t>𝑑</m:t>
                              </m:r>
                              <m:r>
                                <a:rPr lang="en-IN" sz="2400" b="0" i="1" smtClean="0">
                                  <a:solidFill>
                                    <a:schemeClr val="tx1"/>
                                  </a:solidFill>
                                  <a:latin typeface="Cambria Math" panose="02040503050406030204" pitchFamily="18" charset="0"/>
                                </a:rPr>
                                <m:t>_ </m:t>
                              </m:r>
                              <m:r>
                                <a:rPr lang="en-IN" sz="2400" b="0" i="1" smtClean="0">
                                  <a:solidFill>
                                    <a:schemeClr val="tx1"/>
                                  </a:solidFill>
                                  <a:latin typeface="Cambria Math" panose="02040503050406030204" pitchFamily="18" charset="0"/>
                                </a:rPr>
                                <m:t>𝑦𝑦</m:t>
                              </m:r>
                            </m:sub>
                          </m:sSub>
                          <m:r>
                            <a:rPr lang="en-IN" sz="2400" b="0" i="1" smtClean="0">
                              <a:solidFill>
                                <a:schemeClr val="tx1"/>
                              </a:solidFill>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b="0" i="1" smtClean="0">
                                  <a:latin typeface="Cambria Math" panose="02040503050406030204" pitchFamily="18" charset="0"/>
                                </a:rPr>
                                <m:t>_ </m:t>
                              </m:r>
                              <m:r>
                                <a:rPr lang="en-IN" sz="2400" b="0" i="1" smtClean="0">
                                  <a:latin typeface="Cambria Math" panose="02040503050406030204" pitchFamily="18" charset="0"/>
                                </a:rPr>
                                <m:t>𝑧𝑧</m:t>
                              </m:r>
                            </m:sub>
                          </m:sSub>
                        </m:e>
                      </m:d>
                      <m:sSub>
                        <m:sSubPr>
                          <m:ctrlPr>
                            <a:rPr lang="en-IN" sz="240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𝑀</m:t>
                          </m:r>
                        </m:e>
                        <m:sub>
                          <m:r>
                            <a:rPr lang="en-IN" sz="2400" b="0" i="1" smtClean="0">
                              <a:solidFill>
                                <a:schemeClr val="tx1"/>
                              </a:solidFill>
                              <a:latin typeface="Cambria Math" panose="02040503050406030204" pitchFamily="18" charset="0"/>
                            </a:rPr>
                            <m:t>𝑠</m:t>
                          </m:r>
                        </m:sub>
                      </m:sSub>
                    </m:oMath>
                  </m:oMathPara>
                </a14:m>
                <a:endParaRPr lang="en-IN" sz="2400" dirty="0">
                  <a:cs typeface="Arial" panose="020B0604020202020204" pitchFamily="34" charset="0"/>
                </a:endParaRPr>
              </a:p>
            </p:txBody>
          </p:sp>
        </mc:Choice>
        <mc:Fallback xmlns="">
          <p:sp>
            <p:nvSpPr>
              <p:cNvPr id="61" name="TextBox 60">
                <a:extLst>
                  <a:ext uri="{FF2B5EF4-FFF2-40B4-BE49-F238E27FC236}">
                    <a16:creationId xmlns:a16="http://schemas.microsoft.com/office/drawing/2014/main" id="{2E00A476-7BD3-4639-9075-C2C5C559A7B0}"/>
                  </a:ext>
                </a:extLst>
              </p:cNvPr>
              <p:cNvSpPr txBox="1">
                <a:spLocks noRot="1" noChangeAspect="1" noMove="1" noResize="1" noEditPoints="1" noAdjustHandles="1" noChangeArrowheads="1" noChangeShapeType="1" noTextEdit="1"/>
              </p:cNvSpPr>
              <p:nvPr/>
            </p:nvSpPr>
            <p:spPr>
              <a:xfrm>
                <a:off x="2976251" y="2310125"/>
                <a:ext cx="3494624" cy="524118"/>
              </a:xfrm>
              <a:prstGeom prst="rect">
                <a:avLst/>
              </a:prstGeom>
              <a:blipFill>
                <a:blip r:embed="rId7"/>
                <a:stretch>
                  <a:fillRect/>
                </a:stretch>
              </a:blipFill>
            </p:spPr>
            <p:txBody>
              <a:bodyPr/>
              <a:lstStyle/>
              <a:p>
                <a:r>
                  <a:rPr lang="en-IN">
                    <a:noFill/>
                  </a:rPr>
                  <a:t> </a:t>
                </a:r>
              </a:p>
            </p:txBody>
          </p:sp>
        </mc:Fallback>
      </mc:AlternateContent>
      <p:sp>
        <p:nvSpPr>
          <p:cNvPr id="62" name="TextBox 61">
            <a:extLst>
              <a:ext uri="{FF2B5EF4-FFF2-40B4-BE49-F238E27FC236}">
                <a16:creationId xmlns:a16="http://schemas.microsoft.com/office/drawing/2014/main" id="{9D222C5F-44AD-4F19-B924-807D501C21C1}"/>
              </a:ext>
            </a:extLst>
          </p:cNvPr>
          <p:cNvSpPr txBox="1"/>
          <p:nvPr/>
        </p:nvSpPr>
        <p:spPr>
          <a:xfrm>
            <a:off x="5641676" y="3433996"/>
            <a:ext cx="3371183" cy="461665"/>
          </a:xfrm>
          <a:prstGeom prst="rect">
            <a:avLst/>
          </a:prstGeom>
          <a:solidFill>
            <a:schemeClr val="accent6">
              <a:lumMod val="40000"/>
              <a:lumOff val="60000"/>
            </a:schemeClr>
          </a:solidFill>
        </p:spPr>
        <p:txBody>
          <a:bodyPr wrap="square" rtlCol="0">
            <a:spAutoFit/>
          </a:bodyPr>
          <a:lstStyle/>
          <a:p>
            <a:pPr algn="ctr"/>
            <a:r>
              <a:rPr lang="en-US" sz="2400" b="1" dirty="0"/>
              <a:t>Perpendicular anisotropy</a:t>
            </a:r>
            <a:endParaRPr lang="en-IN" sz="2400" b="1" dirty="0"/>
          </a:p>
        </p:txBody>
      </p:sp>
      <p:cxnSp>
        <p:nvCxnSpPr>
          <p:cNvPr id="64" name="Straight Connector 63">
            <a:extLst>
              <a:ext uri="{FF2B5EF4-FFF2-40B4-BE49-F238E27FC236}">
                <a16:creationId xmlns:a16="http://schemas.microsoft.com/office/drawing/2014/main" id="{DEFA6B23-E035-460F-B54B-ABA1FA10168B}"/>
              </a:ext>
            </a:extLst>
          </p:cNvPr>
          <p:cNvCxnSpPr>
            <a:cxnSpLocks/>
          </p:cNvCxnSpPr>
          <p:nvPr/>
        </p:nvCxnSpPr>
        <p:spPr>
          <a:xfrm>
            <a:off x="2940432" y="757268"/>
            <a:ext cx="36874" cy="1555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12EA10-76C3-437A-92FD-891D018CC8A9}"/>
              </a:ext>
            </a:extLst>
          </p:cNvPr>
          <p:cNvCxnSpPr>
            <a:cxnSpLocks/>
          </p:cNvCxnSpPr>
          <p:nvPr/>
        </p:nvCxnSpPr>
        <p:spPr>
          <a:xfrm flipH="1">
            <a:off x="3081762" y="1466164"/>
            <a:ext cx="99386" cy="5208558"/>
          </a:xfrm>
          <a:prstGeom prst="line">
            <a:avLst/>
          </a:prstGeom>
          <a:scene3d>
            <a:camera prst="orthographicFront">
              <a:rot lat="0" lon="54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9BA582-40CE-45E6-A680-1B0DB453C049}"/>
              </a:ext>
            </a:extLst>
          </p:cNvPr>
          <p:cNvCxnSpPr>
            <a:cxnSpLocks/>
          </p:cNvCxnSpPr>
          <p:nvPr/>
        </p:nvCxnSpPr>
        <p:spPr>
          <a:xfrm>
            <a:off x="2979054" y="2312908"/>
            <a:ext cx="616494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FF27E83-3F4D-4FF7-A260-D7395439ED11}"/>
              </a:ext>
            </a:extLst>
          </p:cNvPr>
          <p:cNvGrpSpPr/>
          <p:nvPr/>
        </p:nvGrpSpPr>
        <p:grpSpPr>
          <a:xfrm>
            <a:off x="4851778" y="4402522"/>
            <a:ext cx="1058917" cy="1808958"/>
            <a:chOff x="4100028" y="4473242"/>
            <a:chExt cx="1058917" cy="1808958"/>
          </a:xfrm>
        </p:grpSpPr>
        <p:sp>
          <p:nvSpPr>
            <p:cNvPr id="69" name="Cylinder 68">
              <a:extLst>
                <a:ext uri="{FF2B5EF4-FFF2-40B4-BE49-F238E27FC236}">
                  <a16:creationId xmlns:a16="http://schemas.microsoft.com/office/drawing/2014/main" id="{60053AE4-0B24-4CCD-9BF8-A20D2D03C3A9}"/>
                </a:ext>
              </a:extLst>
            </p:cNvPr>
            <p:cNvSpPr/>
            <p:nvPr/>
          </p:nvSpPr>
          <p:spPr>
            <a:xfrm>
              <a:off x="4205099" y="4894732"/>
              <a:ext cx="828068" cy="875825"/>
            </a:xfrm>
            <a:prstGeom prst="can">
              <a:avLst/>
            </a:prstGeom>
            <a:solidFill>
              <a:schemeClr val="accent1">
                <a:lumMod val="60000"/>
                <a:lumOff val="40000"/>
                <a:alpha val="70000"/>
              </a:schemeClr>
            </a:solidFill>
            <a:ln w="25400">
              <a:solidFill>
                <a:schemeClr val="accent1">
                  <a:lumMod val="50000"/>
                  <a:alpha val="4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Arrow: Left-Right 69">
              <a:extLst>
                <a:ext uri="{FF2B5EF4-FFF2-40B4-BE49-F238E27FC236}">
                  <a16:creationId xmlns:a16="http://schemas.microsoft.com/office/drawing/2014/main" id="{6390CEF9-7195-49A8-A5E1-DCB771E1F448}"/>
                </a:ext>
              </a:extLst>
            </p:cNvPr>
            <p:cNvSpPr/>
            <p:nvPr/>
          </p:nvSpPr>
          <p:spPr>
            <a:xfrm rot="16200000">
              <a:off x="4345692" y="5154174"/>
              <a:ext cx="567591" cy="255021"/>
            </a:xfrm>
            <a:prstGeom prst="leftRightArrow">
              <a:avLst/>
            </a:prstGeom>
            <a:solidFill>
              <a:schemeClr val="accent1">
                <a:lumMod val="40000"/>
                <a:lumOff val="60000"/>
              </a:schemeClr>
            </a:solidFill>
            <a:ln>
              <a:solidFill>
                <a:schemeClr val="accent1">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0">
              <a:extLst>
                <a:ext uri="{FF2B5EF4-FFF2-40B4-BE49-F238E27FC236}">
                  <a16:creationId xmlns:a16="http://schemas.microsoft.com/office/drawing/2014/main" id="{49683ADD-879B-4CD1-8D6B-E7B78C151806}"/>
                </a:ext>
              </a:extLst>
            </p:cNvPr>
            <p:cNvSpPr txBox="1"/>
            <p:nvPr/>
          </p:nvSpPr>
          <p:spPr>
            <a:xfrm>
              <a:off x="4100028" y="4473242"/>
              <a:ext cx="1058917" cy="461665"/>
            </a:xfrm>
            <a:prstGeom prst="rect">
              <a:avLst/>
            </a:prstGeom>
            <a:noFill/>
          </p:spPr>
          <p:txBody>
            <a:bodyPr wrap="square" rtlCol="0">
              <a:spAutoFit/>
            </a:bodyPr>
            <a:lstStyle/>
            <a:p>
              <a:r>
                <a:rPr lang="en-IN" sz="2400" i="0" dirty="0">
                  <a:latin typeface="+mj-lt"/>
                </a:rPr>
                <a:t>Co</a:t>
              </a:r>
              <a:r>
                <a:rPr lang="en-IN" sz="2400" b="0" i="0" dirty="0">
                  <a:latin typeface="+mj-lt"/>
                </a:rPr>
                <a:t>CrPt</a:t>
              </a:r>
              <a:endParaRPr lang="en-IN" sz="2400" dirty="0"/>
            </a:p>
          </p:txBody>
        </p:sp>
        <p:sp>
          <p:nvSpPr>
            <p:cNvPr id="73" name="TextBox 72">
              <a:extLst>
                <a:ext uri="{FF2B5EF4-FFF2-40B4-BE49-F238E27FC236}">
                  <a16:creationId xmlns:a16="http://schemas.microsoft.com/office/drawing/2014/main" id="{5B8DEC64-9960-41B2-ABF0-A6D49F0CE211}"/>
                </a:ext>
              </a:extLst>
            </p:cNvPr>
            <p:cNvSpPr txBox="1"/>
            <p:nvPr/>
          </p:nvSpPr>
          <p:spPr>
            <a:xfrm>
              <a:off x="4359113" y="5820535"/>
              <a:ext cx="704935" cy="461665"/>
            </a:xfrm>
            <a:prstGeom prst="rect">
              <a:avLst/>
            </a:prstGeom>
            <a:solidFill>
              <a:schemeClr val="bg1">
                <a:lumMod val="85000"/>
              </a:schemeClr>
            </a:solidFill>
          </p:spPr>
          <p:txBody>
            <a:bodyPr wrap="square" rtlCol="0">
              <a:spAutoFit/>
            </a:bodyPr>
            <a:lstStyle/>
            <a:p>
              <a:pPr algn="ctr"/>
              <a:r>
                <a:rPr lang="en-IN" sz="2400" b="1" i="0" dirty="0">
                  <a:solidFill>
                    <a:srgbClr val="C00000"/>
                  </a:solidFill>
                  <a:latin typeface="+mj-lt"/>
                  <a:cs typeface="Arial" panose="020B0604020202020204" pitchFamily="34" charset="0"/>
                </a:rPr>
                <a:t>Bulk</a:t>
              </a:r>
              <a:endParaRPr lang="en-IN" sz="2400" b="1" dirty="0">
                <a:solidFill>
                  <a:srgbClr val="C00000"/>
                </a:solidFill>
                <a:cs typeface="Arial" panose="020B0604020202020204" pitchFamily="34" charset="0"/>
              </a:endParaRPr>
            </a:p>
          </p:txBody>
        </p:sp>
      </p:grpSp>
      <p:grpSp>
        <p:nvGrpSpPr>
          <p:cNvPr id="21" name="Group 20">
            <a:extLst>
              <a:ext uri="{FF2B5EF4-FFF2-40B4-BE49-F238E27FC236}">
                <a16:creationId xmlns:a16="http://schemas.microsoft.com/office/drawing/2014/main" id="{5D751A69-1BF3-4595-AB57-9462AC00F72B}"/>
              </a:ext>
            </a:extLst>
          </p:cNvPr>
          <p:cNvGrpSpPr/>
          <p:nvPr/>
        </p:nvGrpSpPr>
        <p:grpSpPr>
          <a:xfrm>
            <a:off x="6493022" y="4350921"/>
            <a:ext cx="2935784" cy="1884435"/>
            <a:chOff x="6156306" y="4370035"/>
            <a:chExt cx="2905476" cy="1884435"/>
          </a:xfrm>
        </p:grpSpPr>
        <p:sp>
          <p:nvSpPr>
            <p:cNvPr id="80" name="TextBox 79">
              <a:extLst>
                <a:ext uri="{FF2B5EF4-FFF2-40B4-BE49-F238E27FC236}">
                  <a16:creationId xmlns:a16="http://schemas.microsoft.com/office/drawing/2014/main" id="{22F86418-A8C9-453F-826B-22D08B379EE0}"/>
                </a:ext>
              </a:extLst>
            </p:cNvPr>
            <p:cNvSpPr txBox="1"/>
            <p:nvPr/>
          </p:nvSpPr>
          <p:spPr>
            <a:xfrm>
              <a:off x="7093159" y="5308892"/>
              <a:ext cx="1968623" cy="461665"/>
            </a:xfrm>
            <a:prstGeom prst="rect">
              <a:avLst/>
            </a:prstGeom>
            <a:noFill/>
          </p:spPr>
          <p:txBody>
            <a:bodyPr wrap="square" rtlCol="0">
              <a:spAutoFit/>
            </a:bodyPr>
            <a:lstStyle/>
            <a:p>
              <a:r>
                <a:rPr lang="en-IN" sz="2400" i="0" dirty="0">
                  <a:latin typeface="+mj-lt"/>
                </a:rPr>
                <a:t>t</a:t>
              </a:r>
              <a:r>
                <a:rPr lang="en-IN" sz="2400" i="0" baseline="-25000" dirty="0">
                  <a:latin typeface="+mj-lt"/>
                </a:rPr>
                <a:t>CoFeB</a:t>
              </a:r>
              <a:r>
                <a:rPr lang="en-IN" sz="2400" i="0" dirty="0">
                  <a:latin typeface="+mj-lt"/>
                </a:rPr>
                <a:t>&lt;1.3 nm</a:t>
              </a:r>
              <a:endParaRPr lang="en-IN" sz="2400" baseline="-25000" dirty="0"/>
            </a:p>
          </p:txBody>
        </p:sp>
        <p:grpSp>
          <p:nvGrpSpPr>
            <p:cNvPr id="18" name="Group 17">
              <a:extLst>
                <a:ext uri="{FF2B5EF4-FFF2-40B4-BE49-F238E27FC236}">
                  <a16:creationId xmlns:a16="http://schemas.microsoft.com/office/drawing/2014/main" id="{D9BFB214-C200-4EF4-9F2D-68B7C87FD6ED}"/>
                </a:ext>
              </a:extLst>
            </p:cNvPr>
            <p:cNvGrpSpPr/>
            <p:nvPr/>
          </p:nvGrpSpPr>
          <p:grpSpPr>
            <a:xfrm>
              <a:off x="6156306" y="4370035"/>
              <a:ext cx="2006499" cy="1884435"/>
              <a:chOff x="6172542" y="4371879"/>
              <a:chExt cx="2006499" cy="1884435"/>
            </a:xfrm>
          </p:grpSpPr>
          <p:sp>
            <p:nvSpPr>
              <p:cNvPr id="78" name="TextBox 77">
                <a:extLst>
                  <a:ext uri="{FF2B5EF4-FFF2-40B4-BE49-F238E27FC236}">
                    <a16:creationId xmlns:a16="http://schemas.microsoft.com/office/drawing/2014/main" id="{535A8FD1-769A-49E7-866F-45EBAA23BDAA}"/>
                  </a:ext>
                </a:extLst>
              </p:cNvPr>
              <p:cNvSpPr txBox="1"/>
              <p:nvPr/>
            </p:nvSpPr>
            <p:spPr>
              <a:xfrm>
                <a:off x="7109395" y="4940811"/>
                <a:ext cx="1058917" cy="461665"/>
              </a:xfrm>
              <a:prstGeom prst="rect">
                <a:avLst/>
              </a:prstGeom>
              <a:noFill/>
            </p:spPr>
            <p:txBody>
              <a:bodyPr wrap="square" rtlCol="0">
                <a:spAutoFit/>
              </a:bodyPr>
              <a:lstStyle/>
              <a:p>
                <a:r>
                  <a:rPr lang="en-IN" sz="2400" i="0" dirty="0">
                    <a:latin typeface="+mj-lt"/>
                  </a:rPr>
                  <a:t>CoFeB</a:t>
                </a:r>
                <a:endParaRPr lang="en-IN" sz="2400" dirty="0"/>
              </a:p>
            </p:txBody>
          </p:sp>
          <p:sp>
            <p:nvSpPr>
              <p:cNvPr id="79" name="TextBox 78">
                <a:extLst>
                  <a:ext uri="{FF2B5EF4-FFF2-40B4-BE49-F238E27FC236}">
                    <a16:creationId xmlns:a16="http://schemas.microsoft.com/office/drawing/2014/main" id="{A30D3BCF-6A4E-4E93-8C1A-6FB6298D121F}"/>
                  </a:ext>
                </a:extLst>
              </p:cNvPr>
              <p:cNvSpPr txBox="1"/>
              <p:nvPr/>
            </p:nvSpPr>
            <p:spPr>
              <a:xfrm>
                <a:off x="7120124" y="4446458"/>
                <a:ext cx="1058917" cy="461665"/>
              </a:xfrm>
              <a:prstGeom prst="rect">
                <a:avLst/>
              </a:prstGeom>
              <a:noFill/>
            </p:spPr>
            <p:txBody>
              <a:bodyPr wrap="square" rtlCol="0">
                <a:spAutoFit/>
              </a:bodyPr>
              <a:lstStyle/>
              <a:p>
                <a:r>
                  <a:rPr lang="en-IN" sz="2400" dirty="0">
                    <a:latin typeface="+mj-lt"/>
                  </a:rPr>
                  <a:t>Mgo</a:t>
                </a:r>
                <a:endParaRPr lang="en-IN" sz="2400" dirty="0"/>
              </a:p>
            </p:txBody>
          </p:sp>
          <p:sp>
            <p:nvSpPr>
              <p:cNvPr id="86" name="TextBox 85">
                <a:extLst>
                  <a:ext uri="{FF2B5EF4-FFF2-40B4-BE49-F238E27FC236}">
                    <a16:creationId xmlns:a16="http://schemas.microsoft.com/office/drawing/2014/main" id="{84B4993D-CEAB-4982-B560-704842C4F166}"/>
                  </a:ext>
                </a:extLst>
              </p:cNvPr>
              <p:cNvSpPr txBox="1"/>
              <p:nvPr/>
            </p:nvSpPr>
            <p:spPr>
              <a:xfrm>
                <a:off x="6172542" y="5794649"/>
                <a:ext cx="1244276" cy="461665"/>
              </a:xfrm>
              <a:prstGeom prst="rect">
                <a:avLst/>
              </a:prstGeom>
              <a:solidFill>
                <a:schemeClr val="bg1">
                  <a:lumMod val="85000"/>
                </a:schemeClr>
              </a:solidFill>
            </p:spPr>
            <p:txBody>
              <a:bodyPr wrap="square" rtlCol="0">
                <a:spAutoFit/>
              </a:bodyPr>
              <a:lstStyle/>
              <a:p>
                <a:pPr algn="ctr"/>
                <a:r>
                  <a:rPr lang="en-IN" sz="2400" b="1" dirty="0">
                    <a:solidFill>
                      <a:srgbClr val="C00000"/>
                    </a:solidFill>
                    <a:latin typeface="+mj-lt"/>
                    <a:cs typeface="Arial" panose="020B0604020202020204" pitchFamily="34" charset="0"/>
                  </a:rPr>
                  <a:t>Interface</a:t>
                </a:r>
                <a:endParaRPr lang="en-IN" sz="2400" b="1" dirty="0">
                  <a:solidFill>
                    <a:srgbClr val="C00000"/>
                  </a:solidFill>
                  <a:cs typeface="Arial" panose="020B0604020202020204" pitchFamily="34" charset="0"/>
                </a:endParaRPr>
              </a:p>
            </p:txBody>
          </p:sp>
          <p:sp>
            <p:nvSpPr>
              <p:cNvPr id="87" name="Cylinder 86">
                <a:extLst>
                  <a:ext uri="{FF2B5EF4-FFF2-40B4-BE49-F238E27FC236}">
                    <a16:creationId xmlns:a16="http://schemas.microsoft.com/office/drawing/2014/main" id="{5A3A4E8F-8712-4CC9-922E-CF11DE28BA3F}"/>
                  </a:ext>
                </a:extLst>
              </p:cNvPr>
              <p:cNvSpPr/>
              <p:nvPr/>
            </p:nvSpPr>
            <p:spPr>
              <a:xfrm>
                <a:off x="6260406" y="4371879"/>
                <a:ext cx="828068" cy="875824"/>
              </a:xfrm>
              <a:prstGeom prst="can">
                <a:avLst/>
              </a:prstGeom>
              <a:solidFill>
                <a:schemeClr val="accent6">
                  <a:lumMod val="75000"/>
                </a:schemeClr>
              </a:solidFill>
              <a:ln>
                <a:solidFill>
                  <a:schemeClr val="accent1">
                    <a:shade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9" name="Cylinder 88">
                <a:extLst>
                  <a:ext uri="{FF2B5EF4-FFF2-40B4-BE49-F238E27FC236}">
                    <a16:creationId xmlns:a16="http://schemas.microsoft.com/office/drawing/2014/main" id="{E2B284A4-B0AD-46E5-ACDE-D502FDDC0418}"/>
                  </a:ext>
                </a:extLst>
              </p:cNvPr>
              <p:cNvSpPr/>
              <p:nvPr/>
            </p:nvSpPr>
            <p:spPr>
              <a:xfrm>
                <a:off x="6257932" y="4938129"/>
                <a:ext cx="828068" cy="875825"/>
              </a:xfrm>
              <a:prstGeom prst="can">
                <a:avLst/>
              </a:prstGeom>
              <a:solidFill>
                <a:schemeClr val="accent1">
                  <a:lumMod val="75000"/>
                  <a:alpha val="40000"/>
                </a:schemeClr>
              </a:solidFill>
              <a:ln w="25400">
                <a:solidFill>
                  <a:schemeClr val="accent1">
                    <a:lumMod val="50000"/>
                    <a:alpha val="70000"/>
                  </a:schemeClr>
                </a:solidFill>
              </a:ln>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Arrow: Left-Right 89">
                <a:extLst>
                  <a:ext uri="{FF2B5EF4-FFF2-40B4-BE49-F238E27FC236}">
                    <a16:creationId xmlns:a16="http://schemas.microsoft.com/office/drawing/2014/main" id="{90FD53CB-4862-4158-9221-AE8C7CF04B4C}"/>
                  </a:ext>
                </a:extLst>
              </p:cNvPr>
              <p:cNvSpPr/>
              <p:nvPr/>
            </p:nvSpPr>
            <p:spPr>
              <a:xfrm rot="16200000">
                <a:off x="6388297" y="5248531"/>
                <a:ext cx="567591" cy="255021"/>
              </a:xfrm>
              <a:prstGeom prst="leftRightArrow">
                <a:avLst/>
              </a:prstGeom>
              <a:solidFill>
                <a:schemeClr val="accent1">
                  <a:lumMod val="40000"/>
                  <a:lumOff val="60000"/>
                </a:schemeClr>
              </a:solidFill>
              <a:ln>
                <a:solidFill>
                  <a:schemeClr val="accent1">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761CD3-124A-41F3-AB9C-984CDFAAD5B9}"/>
                  </a:ext>
                </a:extLst>
              </p:cNvPr>
              <p:cNvSpPr txBox="1"/>
              <p:nvPr/>
            </p:nvSpPr>
            <p:spPr>
              <a:xfrm>
                <a:off x="52905" y="3951557"/>
                <a:ext cx="303738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rPr>
                        <m:t>𝐸</m:t>
                      </m:r>
                      <m:r>
                        <a:rPr lang="en-IN" sz="2400" i="0">
                          <a:latin typeface="Cambria Math" panose="02040503050406030204" pitchFamily="18" charset="0"/>
                        </a:rPr>
                        <m:t>=</m:t>
                      </m:r>
                      <m:f>
                        <m:fPr>
                          <m:ctrlPr>
                            <a:rPr lang="en-IN" sz="2400" i="1">
                              <a:solidFill>
                                <a:srgbClr val="836967"/>
                              </a:solidFill>
                              <a:latin typeface="Cambria Math" panose="02040503050406030204" pitchFamily="18" charset="0"/>
                            </a:rPr>
                          </m:ctrlPr>
                        </m:fPr>
                        <m:num>
                          <m:r>
                            <a:rPr lang="en-IN" sz="2400" i="0">
                              <a:latin typeface="Cambria Math" panose="02040503050406030204" pitchFamily="18" charset="0"/>
                            </a:rPr>
                            <m:t>1</m:t>
                          </m:r>
                        </m:num>
                        <m:den>
                          <m:r>
                            <a:rPr lang="en-IN" sz="2400" i="0">
                              <a:latin typeface="Cambria Math" panose="02040503050406030204" pitchFamily="18" charset="0"/>
                            </a:rPr>
                            <m:t>2</m:t>
                          </m:r>
                        </m:den>
                      </m:f>
                      <m:sSub>
                        <m:sSubPr>
                          <m:ctrlPr>
                            <a:rPr lang="en-IN" sz="2400" i="1">
                              <a:solidFill>
                                <a:srgbClr val="836967"/>
                              </a:solidFill>
                              <a:latin typeface="Cambria Math" panose="02040503050406030204" pitchFamily="18" charset="0"/>
                            </a:rPr>
                          </m:ctrlPr>
                        </m:sSubPr>
                        <m:e>
                          <m:r>
                            <a:rPr lang="el-GR" sz="2400" i="1" dirty="0" smtClean="0">
                              <a:solidFill>
                                <a:schemeClr val="tx1"/>
                              </a:solidFill>
                              <a:latin typeface="Cambria Math" panose="02040503050406030204" pitchFamily="18" charset="0"/>
                              <a:cs typeface="Arial" panose="020B0604020202020204" pitchFamily="34" charset="0"/>
                            </a:rPr>
                            <m:t>Ω</m:t>
                          </m:r>
                          <m:r>
                            <a:rPr lang="en-IN" sz="2400" b="0" i="1" dirty="0" smtClean="0">
                              <a:solidFill>
                                <a:schemeClr val="tx1"/>
                              </a:solidFill>
                              <a:latin typeface="Cambria Math" panose="02040503050406030204" pitchFamily="18" charset="0"/>
                              <a:cs typeface="Arial" panose="020B0604020202020204" pitchFamily="34" charset="0"/>
                            </a:rPr>
                            <m:t> </m:t>
                          </m:r>
                          <m:r>
                            <a:rPr lang="en-IN" sz="2400" i="1">
                              <a:latin typeface="Cambria Math" panose="02040503050406030204" pitchFamily="18" charset="0"/>
                            </a:rPr>
                            <m:t>𝜇</m:t>
                          </m:r>
                        </m:e>
                        <m:sub>
                          <m:r>
                            <a:rPr lang="en-IN" sz="2400" i="0">
                              <a:latin typeface="Cambria Math" panose="02040503050406030204" pitchFamily="18" charset="0"/>
                            </a:rPr>
                            <m:t>0</m:t>
                          </m:r>
                        </m:sub>
                      </m:sSub>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𝑀</m:t>
                          </m:r>
                        </m:e>
                        <m:sub>
                          <m:r>
                            <a:rPr lang="en-IN" sz="2400" i="1">
                              <a:latin typeface="Cambria Math" panose="02040503050406030204" pitchFamily="18" charset="0"/>
                            </a:rPr>
                            <m:t>𝑠</m:t>
                          </m:r>
                        </m:sub>
                      </m:sSub>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𝐻</m:t>
                          </m:r>
                        </m:e>
                        <m:sub>
                          <m:r>
                            <a:rPr lang="en-IN" sz="2400" i="1">
                              <a:latin typeface="Cambria Math" panose="02040503050406030204" pitchFamily="18" charset="0"/>
                            </a:rPr>
                            <m:t>𝑘</m:t>
                          </m:r>
                        </m:sub>
                      </m:sSub>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i="0">
                                  <a:latin typeface="Cambria Math" panose="02040503050406030204" pitchFamily="18" charset="0"/>
                                </a:rPr>
                                <m:t>sin</m:t>
                              </m:r>
                            </m:e>
                            <m:sup>
                              <m:r>
                                <a:rPr lang="en-IN" sz="2400" i="0">
                                  <a:latin typeface="Cambria Math" panose="02040503050406030204" pitchFamily="18" charset="0"/>
                                </a:rPr>
                                <m:t>2</m:t>
                              </m:r>
                            </m:sup>
                          </m:sSup>
                        </m:fName>
                        <m:e>
                          <m:r>
                            <a:rPr lang="en-IN" sz="2400" i="1">
                              <a:latin typeface="Cambria Math" panose="02040503050406030204" pitchFamily="18" charset="0"/>
                            </a:rPr>
                            <m:t>𝜃</m:t>
                          </m:r>
                        </m:e>
                      </m:func>
                    </m:oMath>
                  </m:oMathPara>
                </a14:m>
                <a:endParaRPr lang="en-IN" sz="2400" dirty="0"/>
              </a:p>
            </p:txBody>
          </p:sp>
        </mc:Choice>
        <mc:Fallback xmlns="">
          <p:sp>
            <p:nvSpPr>
              <p:cNvPr id="15" name="TextBox 14">
                <a:extLst>
                  <a:ext uri="{FF2B5EF4-FFF2-40B4-BE49-F238E27FC236}">
                    <a16:creationId xmlns:a16="http://schemas.microsoft.com/office/drawing/2014/main" id="{CA761CD3-124A-41F3-AB9C-984CDFAAD5B9}"/>
                  </a:ext>
                </a:extLst>
              </p:cNvPr>
              <p:cNvSpPr txBox="1">
                <a:spLocks noRot="1" noChangeAspect="1" noMove="1" noResize="1" noEditPoints="1" noAdjustHandles="1" noChangeArrowheads="1" noChangeShapeType="1" noTextEdit="1"/>
              </p:cNvSpPr>
              <p:nvPr/>
            </p:nvSpPr>
            <p:spPr>
              <a:xfrm>
                <a:off x="52905" y="3951557"/>
                <a:ext cx="3037381" cy="691471"/>
              </a:xfrm>
              <a:prstGeom prst="rect">
                <a:avLst/>
              </a:prstGeom>
              <a:blipFill>
                <a:blip r:embed="rId8"/>
                <a:stretch>
                  <a:fillRect/>
                </a:stretch>
              </a:blipFill>
            </p:spPr>
            <p:txBody>
              <a:bodyPr/>
              <a:lstStyle/>
              <a:p>
                <a:r>
                  <a:rPr lang="en-IN">
                    <a:noFill/>
                  </a:rPr>
                  <a:t> </a:t>
                </a:r>
              </a:p>
            </p:txBody>
          </p:sp>
        </mc:Fallback>
      </mc:AlternateContent>
      <p:grpSp>
        <p:nvGrpSpPr>
          <p:cNvPr id="29" name="Group 28">
            <a:extLst>
              <a:ext uri="{FF2B5EF4-FFF2-40B4-BE49-F238E27FC236}">
                <a16:creationId xmlns:a16="http://schemas.microsoft.com/office/drawing/2014/main" id="{D1674850-BE2F-4537-B9A7-CB508D05E446}"/>
              </a:ext>
            </a:extLst>
          </p:cNvPr>
          <p:cNvGrpSpPr/>
          <p:nvPr/>
        </p:nvGrpSpPr>
        <p:grpSpPr>
          <a:xfrm>
            <a:off x="2022349" y="4845336"/>
            <a:ext cx="1989383" cy="1820327"/>
            <a:chOff x="647779" y="3071444"/>
            <a:chExt cx="1989383" cy="1820327"/>
          </a:xfrm>
        </p:grpSpPr>
        <p:sp>
          <p:nvSpPr>
            <p:cNvPr id="74" name="TextBox 73">
              <a:extLst>
                <a:ext uri="{FF2B5EF4-FFF2-40B4-BE49-F238E27FC236}">
                  <a16:creationId xmlns:a16="http://schemas.microsoft.com/office/drawing/2014/main" id="{72E460A9-487A-400A-9492-336E3D518898}"/>
                </a:ext>
              </a:extLst>
            </p:cNvPr>
            <p:cNvSpPr txBox="1"/>
            <p:nvPr/>
          </p:nvSpPr>
          <p:spPr>
            <a:xfrm>
              <a:off x="1389865" y="3071444"/>
              <a:ext cx="414319" cy="461665"/>
            </a:xfrm>
            <a:prstGeom prst="rect">
              <a:avLst/>
            </a:prstGeom>
            <a:noFill/>
          </p:spPr>
          <p:txBody>
            <a:bodyPr wrap="square" rtlCol="0">
              <a:spAutoFit/>
            </a:bodyPr>
            <a:lstStyle/>
            <a:p>
              <a:r>
                <a:rPr lang="en-IN" sz="2400" dirty="0"/>
                <a:t>B</a:t>
              </a:r>
            </a:p>
          </p:txBody>
        </p:sp>
        <p:grpSp>
          <p:nvGrpSpPr>
            <p:cNvPr id="27" name="Group 26">
              <a:extLst>
                <a:ext uri="{FF2B5EF4-FFF2-40B4-BE49-F238E27FC236}">
                  <a16:creationId xmlns:a16="http://schemas.microsoft.com/office/drawing/2014/main" id="{A6457B36-32D4-432D-B28C-0498CC24350A}"/>
                </a:ext>
              </a:extLst>
            </p:cNvPr>
            <p:cNvGrpSpPr/>
            <p:nvPr/>
          </p:nvGrpSpPr>
          <p:grpSpPr>
            <a:xfrm>
              <a:off x="647779" y="3408110"/>
              <a:ext cx="1989383" cy="1483661"/>
              <a:chOff x="3081736" y="3394699"/>
              <a:chExt cx="1989383" cy="1483661"/>
            </a:xfrm>
          </p:grpSpPr>
          <p:pic>
            <p:nvPicPr>
              <p:cNvPr id="34" name="Picture 33">
                <a:extLst>
                  <a:ext uri="{FF2B5EF4-FFF2-40B4-BE49-F238E27FC236}">
                    <a16:creationId xmlns:a16="http://schemas.microsoft.com/office/drawing/2014/main" id="{A99CACA4-74DC-4BDE-8097-965A566215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1736" y="3394699"/>
                <a:ext cx="1747255" cy="1483661"/>
              </a:xfrm>
              <a:prstGeom prst="rect">
                <a:avLst/>
              </a:prstGeom>
            </p:spPr>
          </p:pic>
          <p:sp>
            <p:nvSpPr>
              <p:cNvPr id="75" name="TextBox 74">
                <a:extLst>
                  <a:ext uri="{FF2B5EF4-FFF2-40B4-BE49-F238E27FC236}">
                    <a16:creationId xmlns:a16="http://schemas.microsoft.com/office/drawing/2014/main" id="{61637271-1D56-41E5-AE2A-93D21B967E07}"/>
                  </a:ext>
                </a:extLst>
              </p:cNvPr>
              <p:cNvSpPr txBox="1"/>
              <p:nvPr/>
            </p:nvSpPr>
            <p:spPr>
              <a:xfrm>
                <a:off x="4656800" y="3892561"/>
                <a:ext cx="414319" cy="461665"/>
              </a:xfrm>
              <a:prstGeom prst="rect">
                <a:avLst/>
              </a:prstGeom>
              <a:noFill/>
            </p:spPr>
            <p:txBody>
              <a:bodyPr wrap="square" rtlCol="0">
                <a:spAutoFit/>
              </a:bodyPr>
              <a:lstStyle/>
              <a:p>
                <a:r>
                  <a:rPr lang="en-IN" sz="2400" dirty="0"/>
                  <a:t>H</a:t>
                </a:r>
              </a:p>
            </p:txBody>
          </p:sp>
          <p:sp>
            <p:nvSpPr>
              <p:cNvPr id="76" name="TextBox 75">
                <a:extLst>
                  <a:ext uri="{FF2B5EF4-FFF2-40B4-BE49-F238E27FC236}">
                    <a16:creationId xmlns:a16="http://schemas.microsoft.com/office/drawing/2014/main" id="{9A5D1ACE-C8B3-4FCF-BA98-1D09910528DD}"/>
                  </a:ext>
                </a:extLst>
              </p:cNvPr>
              <p:cNvSpPr txBox="1"/>
              <p:nvPr/>
            </p:nvSpPr>
            <p:spPr>
              <a:xfrm>
                <a:off x="4207276" y="4217724"/>
                <a:ext cx="521861" cy="461665"/>
              </a:xfrm>
              <a:prstGeom prst="rect">
                <a:avLst/>
              </a:prstGeom>
              <a:noFill/>
            </p:spPr>
            <p:txBody>
              <a:bodyPr wrap="square" rtlCol="0">
                <a:spAutoFit/>
              </a:bodyPr>
              <a:lstStyle/>
              <a:p>
                <a:r>
                  <a:rPr lang="en-IN" sz="2400" dirty="0" err="1"/>
                  <a:t>H</a:t>
                </a:r>
                <a:r>
                  <a:rPr lang="en-IN" sz="2400" baseline="-25000" dirty="0" err="1"/>
                  <a:t>k</a:t>
                </a:r>
                <a:endParaRPr lang="en-IN" sz="2400" baseline="-25000" dirty="0"/>
              </a:p>
            </p:txBody>
          </p:sp>
          <p:cxnSp>
            <p:nvCxnSpPr>
              <p:cNvPr id="36" name="Straight Arrow Connector 35">
                <a:extLst>
                  <a:ext uri="{FF2B5EF4-FFF2-40B4-BE49-F238E27FC236}">
                    <a16:creationId xmlns:a16="http://schemas.microsoft.com/office/drawing/2014/main" id="{B5537161-784D-4DA2-B7AD-157FAE598466}"/>
                  </a:ext>
                </a:extLst>
              </p:cNvPr>
              <p:cNvCxnSpPr/>
              <p:nvPr/>
            </p:nvCxnSpPr>
            <p:spPr>
              <a:xfrm flipH="1" flipV="1">
                <a:off x="4170772" y="4138518"/>
                <a:ext cx="246515" cy="2308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72" name="Straight Connector 71">
            <a:extLst>
              <a:ext uri="{FF2B5EF4-FFF2-40B4-BE49-F238E27FC236}">
                <a16:creationId xmlns:a16="http://schemas.microsoft.com/office/drawing/2014/main" id="{EB4C7747-FD90-4594-8FB7-1EBD04ABE8D1}"/>
              </a:ext>
            </a:extLst>
          </p:cNvPr>
          <p:cNvCxnSpPr>
            <a:cxnSpLocks/>
          </p:cNvCxnSpPr>
          <p:nvPr/>
        </p:nvCxnSpPr>
        <p:spPr>
          <a:xfrm>
            <a:off x="4672676" y="3228148"/>
            <a:ext cx="8194" cy="31417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BDC3160D-21F0-4B5E-94E4-22B3CBF91149}"/>
              </a:ext>
            </a:extLst>
          </p:cNvPr>
          <p:cNvGrpSpPr/>
          <p:nvPr/>
        </p:nvGrpSpPr>
        <p:grpSpPr>
          <a:xfrm>
            <a:off x="6536416" y="479781"/>
            <a:ext cx="2706971" cy="1671522"/>
            <a:chOff x="2976752" y="852434"/>
            <a:chExt cx="3260734" cy="1763790"/>
          </a:xfrm>
        </p:grpSpPr>
        <p:cxnSp>
          <p:nvCxnSpPr>
            <p:cNvPr id="28" name="Straight Arrow Connector 27">
              <a:extLst>
                <a:ext uri="{FF2B5EF4-FFF2-40B4-BE49-F238E27FC236}">
                  <a16:creationId xmlns:a16="http://schemas.microsoft.com/office/drawing/2014/main" id="{DD59545E-CD15-4625-BAC2-5E15D31918A6}"/>
                </a:ext>
              </a:extLst>
            </p:cNvPr>
            <p:cNvCxnSpPr>
              <a:cxnSpLocks/>
            </p:cNvCxnSpPr>
            <p:nvPr/>
          </p:nvCxnSpPr>
          <p:spPr>
            <a:xfrm flipV="1">
              <a:off x="4055338" y="1315282"/>
              <a:ext cx="6424" cy="7436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F70406E-6000-4C2E-A909-127179576AFC}"/>
                </a:ext>
              </a:extLst>
            </p:cNvPr>
            <p:cNvCxnSpPr/>
            <p:nvPr/>
          </p:nvCxnSpPr>
          <p:spPr>
            <a:xfrm>
              <a:off x="4055888" y="2056605"/>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09B6A3A-30B2-4C38-9D32-9561383C34A9}"/>
                </a:ext>
              </a:extLst>
            </p:cNvPr>
            <p:cNvCxnSpPr/>
            <p:nvPr/>
          </p:nvCxnSpPr>
          <p:spPr>
            <a:xfrm flipH="1">
              <a:off x="3246326" y="2056605"/>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6DD2265-2302-4CAF-9599-752A69F853EE}"/>
                </a:ext>
              </a:extLst>
            </p:cNvPr>
            <p:cNvCxnSpPr>
              <a:cxnSpLocks/>
            </p:cNvCxnSpPr>
            <p:nvPr/>
          </p:nvCxnSpPr>
          <p:spPr>
            <a:xfrm flipV="1">
              <a:off x="4055888" y="1597712"/>
              <a:ext cx="1011742" cy="4460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FEE755B-CA6F-42AD-BACF-B0964A0ADF2E}"/>
                </a:ext>
              </a:extLst>
            </p:cNvPr>
            <p:cNvSpPr txBox="1"/>
            <p:nvPr/>
          </p:nvSpPr>
          <p:spPr>
            <a:xfrm>
              <a:off x="5262871" y="1812896"/>
              <a:ext cx="362122" cy="461665"/>
            </a:xfrm>
            <a:prstGeom prst="rect">
              <a:avLst/>
            </a:prstGeom>
            <a:noFill/>
          </p:spPr>
          <p:txBody>
            <a:bodyPr wrap="square" rtlCol="0">
              <a:spAutoFit/>
            </a:bodyPr>
            <a:lstStyle/>
            <a:p>
              <a:r>
                <a:rPr lang="en-IN" sz="2400" b="1" dirty="0"/>
                <a:t>z</a:t>
              </a:r>
            </a:p>
          </p:txBody>
        </p:sp>
        <p:sp>
          <p:nvSpPr>
            <p:cNvPr id="40" name="TextBox 39">
              <a:extLst>
                <a:ext uri="{FF2B5EF4-FFF2-40B4-BE49-F238E27FC236}">
                  <a16:creationId xmlns:a16="http://schemas.microsoft.com/office/drawing/2014/main" id="{D1B0A856-B8E9-4450-9B6D-B12FF149AB56}"/>
                </a:ext>
              </a:extLst>
            </p:cNvPr>
            <p:cNvSpPr txBox="1"/>
            <p:nvPr/>
          </p:nvSpPr>
          <p:spPr>
            <a:xfrm>
              <a:off x="2976752" y="2096906"/>
              <a:ext cx="362122" cy="461665"/>
            </a:xfrm>
            <a:prstGeom prst="rect">
              <a:avLst/>
            </a:prstGeom>
            <a:noFill/>
          </p:spPr>
          <p:txBody>
            <a:bodyPr wrap="square" rtlCol="0">
              <a:spAutoFit/>
            </a:bodyPr>
            <a:lstStyle/>
            <a:p>
              <a:r>
                <a:rPr lang="en-IN" sz="2400" b="1" dirty="0"/>
                <a:t>y</a:t>
              </a:r>
            </a:p>
          </p:txBody>
        </p:sp>
        <p:cxnSp>
          <p:nvCxnSpPr>
            <p:cNvPr id="43" name="Straight Connector 42">
              <a:extLst>
                <a:ext uri="{FF2B5EF4-FFF2-40B4-BE49-F238E27FC236}">
                  <a16:creationId xmlns:a16="http://schemas.microsoft.com/office/drawing/2014/main" id="{0641158E-58C6-4A6A-A9A8-B3C95A498FE1}"/>
                </a:ext>
              </a:extLst>
            </p:cNvPr>
            <p:cNvCxnSpPr/>
            <p:nvPr/>
          </p:nvCxnSpPr>
          <p:spPr>
            <a:xfrm flipH="1">
              <a:off x="3651107" y="1597712"/>
              <a:ext cx="1364676"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41A6BC-2D06-433A-BDA3-1658C45748E5}"/>
                </a:ext>
              </a:extLst>
            </p:cNvPr>
            <p:cNvCxnSpPr/>
            <p:nvPr/>
          </p:nvCxnSpPr>
          <p:spPr>
            <a:xfrm flipH="1" flipV="1">
              <a:off x="3651107" y="1597712"/>
              <a:ext cx="404781" cy="41549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5472224-5C7C-421A-8ADE-FC4A5E0BFA4A}"/>
                    </a:ext>
                  </a:extLst>
                </p:cNvPr>
                <p:cNvSpPr txBox="1"/>
                <p:nvPr/>
              </p:nvSpPr>
              <p:spPr>
                <a:xfrm>
                  <a:off x="4834722" y="1676479"/>
                  <a:ext cx="3621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oMath>
                    </m:oMathPara>
                  </a14:m>
                  <a:endParaRPr lang="en-IN" sz="2400" b="1" dirty="0"/>
                </a:p>
              </p:txBody>
            </p:sp>
          </mc:Choice>
          <mc:Fallback xmlns="">
            <p:sp>
              <p:nvSpPr>
                <p:cNvPr id="55" name="TextBox 54">
                  <a:extLst>
                    <a:ext uri="{FF2B5EF4-FFF2-40B4-BE49-F238E27FC236}">
                      <a16:creationId xmlns:a16="http://schemas.microsoft.com/office/drawing/2014/main" id="{B5472224-5C7C-421A-8ADE-FC4A5E0BFA4A}"/>
                    </a:ext>
                  </a:extLst>
                </p:cNvPr>
                <p:cNvSpPr txBox="1">
                  <a:spLocks noRot="1" noChangeAspect="1" noMove="1" noResize="1" noEditPoints="1" noAdjustHandles="1" noChangeArrowheads="1" noChangeShapeType="1" noTextEdit="1"/>
                </p:cNvSpPr>
                <p:nvPr/>
              </p:nvSpPr>
              <p:spPr>
                <a:xfrm>
                  <a:off x="4834722" y="1676479"/>
                  <a:ext cx="362122" cy="461665"/>
                </a:xfrm>
                <a:prstGeom prst="rect">
                  <a:avLst/>
                </a:prstGeom>
                <a:blipFill>
                  <a:blip r:embed="rId10"/>
                  <a:stretch>
                    <a:fillRect l="-6122" r="-224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C161B9F-16D9-44B8-AD21-04D6FE8B982A}"/>
                    </a:ext>
                  </a:extLst>
                </p:cNvPr>
                <p:cNvSpPr txBox="1"/>
                <p:nvPr/>
              </p:nvSpPr>
              <p:spPr>
                <a:xfrm>
                  <a:off x="3552949" y="1751475"/>
                  <a:ext cx="3621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i="1" dirty="0" smtClean="0">
                            <a:latin typeface="Cambria Math" panose="02040503050406030204" pitchFamily="18" charset="0"/>
                          </a:rPr>
                          <m:t>ϕ</m:t>
                        </m:r>
                      </m:oMath>
                    </m:oMathPara>
                  </a14:m>
                  <a:endParaRPr lang="en-IN" sz="2400" dirty="0"/>
                </a:p>
              </p:txBody>
            </p:sp>
          </mc:Choice>
          <mc:Fallback xmlns="">
            <p:sp>
              <p:nvSpPr>
                <p:cNvPr id="56" name="TextBox 55">
                  <a:extLst>
                    <a:ext uri="{FF2B5EF4-FFF2-40B4-BE49-F238E27FC236}">
                      <a16:creationId xmlns:a16="http://schemas.microsoft.com/office/drawing/2014/main" id="{1C161B9F-16D9-44B8-AD21-04D6FE8B982A}"/>
                    </a:ext>
                  </a:extLst>
                </p:cNvPr>
                <p:cNvSpPr txBox="1">
                  <a:spLocks noRot="1" noChangeAspect="1" noMove="1" noResize="1" noEditPoints="1" noAdjustHandles="1" noChangeArrowheads="1" noChangeShapeType="1" noTextEdit="1"/>
                </p:cNvSpPr>
                <p:nvPr/>
              </p:nvSpPr>
              <p:spPr>
                <a:xfrm>
                  <a:off x="3552949" y="1751475"/>
                  <a:ext cx="362122" cy="461665"/>
                </a:xfrm>
                <a:prstGeom prst="rect">
                  <a:avLst/>
                </a:prstGeom>
                <a:blipFill>
                  <a:blip r:embed="rId11"/>
                  <a:stretch>
                    <a:fillRect l="-16327" r="-48980" b="-23944"/>
                  </a:stretch>
                </a:blipFill>
              </p:spPr>
              <p:txBody>
                <a:bodyPr/>
                <a:lstStyle/>
                <a:p>
                  <a:r>
                    <a:rPr lang="en-IN">
                      <a:noFill/>
                    </a:rPr>
                    <a:t> </a:t>
                  </a:r>
                </a:p>
              </p:txBody>
            </p:sp>
          </mc:Fallback>
        </mc:AlternateContent>
        <p:sp>
          <p:nvSpPr>
            <p:cNvPr id="60" name="TextBox 59">
              <a:extLst>
                <a:ext uri="{FF2B5EF4-FFF2-40B4-BE49-F238E27FC236}">
                  <a16:creationId xmlns:a16="http://schemas.microsoft.com/office/drawing/2014/main" id="{00E9FD21-F88A-4AA1-895A-29B51601F68F}"/>
                </a:ext>
              </a:extLst>
            </p:cNvPr>
            <p:cNvSpPr txBox="1"/>
            <p:nvPr/>
          </p:nvSpPr>
          <p:spPr>
            <a:xfrm>
              <a:off x="4159413" y="1107539"/>
              <a:ext cx="2078073" cy="422196"/>
            </a:xfrm>
            <a:prstGeom prst="rect">
              <a:avLst/>
            </a:prstGeom>
            <a:noFill/>
          </p:spPr>
          <p:txBody>
            <a:bodyPr wrap="square" rtlCol="0">
              <a:spAutoFit/>
            </a:bodyPr>
            <a:lstStyle/>
            <a:p>
              <a:r>
                <a:rPr lang="en-IN" sz="2000" b="1" dirty="0">
                  <a:solidFill>
                    <a:srgbClr val="C00000"/>
                  </a:solidFill>
                </a:rPr>
                <a:t>Magnetization</a:t>
              </a:r>
            </a:p>
          </p:txBody>
        </p:sp>
        <p:cxnSp>
          <p:nvCxnSpPr>
            <p:cNvPr id="91" name="Straight Arrow Connector 90">
              <a:extLst>
                <a:ext uri="{FF2B5EF4-FFF2-40B4-BE49-F238E27FC236}">
                  <a16:creationId xmlns:a16="http://schemas.microsoft.com/office/drawing/2014/main" id="{FBE82BC1-8062-4055-AE0B-1BF6223875FD}"/>
                </a:ext>
              </a:extLst>
            </p:cNvPr>
            <p:cNvCxnSpPr/>
            <p:nvPr/>
          </p:nvCxnSpPr>
          <p:spPr>
            <a:xfrm>
              <a:off x="4055888" y="2056604"/>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8DB5120-720A-46D1-8EB0-A53B777E86EB}"/>
                </a:ext>
              </a:extLst>
            </p:cNvPr>
            <p:cNvCxnSpPr/>
            <p:nvPr/>
          </p:nvCxnSpPr>
          <p:spPr>
            <a:xfrm flipH="1">
              <a:off x="3246326" y="2056604"/>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5C82299-DE89-4CCC-BA66-06FDAD2B837B}"/>
                </a:ext>
              </a:extLst>
            </p:cNvPr>
            <p:cNvCxnSpPr/>
            <p:nvPr/>
          </p:nvCxnSpPr>
          <p:spPr>
            <a:xfrm flipH="1">
              <a:off x="3651107" y="1596528"/>
              <a:ext cx="1364676"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01F4C21-C7B2-4004-A236-5FE15BAFAF16}"/>
                </a:ext>
              </a:extLst>
            </p:cNvPr>
            <p:cNvCxnSpPr/>
            <p:nvPr/>
          </p:nvCxnSpPr>
          <p:spPr>
            <a:xfrm>
              <a:off x="4055338" y="2056175"/>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F81923B-B016-4C1F-A043-A6FA59CE7FD0}"/>
                </a:ext>
              </a:extLst>
            </p:cNvPr>
            <p:cNvCxnSpPr/>
            <p:nvPr/>
          </p:nvCxnSpPr>
          <p:spPr>
            <a:xfrm flipH="1">
              <a:off x="3245776" y="2056603"/>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72B93AE-1A21-4EAC-8038-6D9512FBB2D1}"/>
                </a:ext>
              </a:extLst>
            </p:cNvPr>
            <p:cNvSpPr txBox="1"/>
            <p:nvPr/>
          </p:nvSpPr>
          <p:spPr>
            <a:xfrm>
              <a:off x="3880701" y="852434"/>
              <a:ext cx="362122" cy="461665"/>
            </a:xfrm>
            <a:prstGeom prst="rect">
              <a:avLst/>
            </a:prstGeom>
            <a:noFill/>
          </p:spPr>
          <p:txBody>
            <a:bodyPr wrap="square" rtlCol="0">
              <a:spAutoFit/>
            </a:bodyPr>
            <a:lstStyle/>
            <a:p>
              <a:r>
                <a:rPr lang="en-IN" sz="2400" b="1"/>
                <a:t>x</a:t>
              </a:r>
              <a:endParaRPr lang="en-IN" sz="2400" b="1" dirty="0"/>
            </a:p>
          </p:txBody>
        </p:sp>
        <p:pic>
          <p:nvPicPr>
            <p:cNvPr id="35" name="Graphic 34" descr="Line arrow Counter clockwise curve">
              <a:extLst>
                <a:ext uri="{FF2B5EF4-FFF2-40B4-BE49-F238E27FC236}">
                  <a16:creationId xmlns:a16="http://schemas.microsoft.com/office/drawing/2014/main" id="{D00BED16-8144-4DFF-B0F9-0B4B03C500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3411" y="1769946"/>
              <a:ext cx="290867" cy="290867"/>
            </a:xfrm>
            <a:prstGeom prst="rect">
              <a:avLst/>
            </a:prstGeom>
          </p:spPr>
        </p:pic>
        <p:pic>
          <p:nvPicPr>
            <p:cNvPr id="77" name="Graphic 76" descr="Line arrow Counter clockwise curve">
              <a:extLst>
                <a:ext uri="{FF2B5EF4-FFF2-40B4-BE49-F238E27FC236}">
                  <a16:creationId xmlns:a16="http://schemas.microsoft.com/office/drawing/2014/main" id="{CB30E544-0229-4D4A-9BB1-FFFF3029BD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4566399">
              <a:off x="3833968" y="1612550"/>
              <a:ext cx="264425" cy="264425"/>
            </a:xfrm>
            <a:prstGeom prst="rect">
              <a:avLst/>
            </a:prstGeom>
          </p:spPr>
        </p:pic>
      </p:grpSp>
      <p:grpSp>
        <p:nvGrpSpPr>
          <p:cNvPr id="41" name="Group 40">
            <a:extLst>
              <a:ext uri="{FF2B5EF4-FFF2-40B4-BE49-F238E27FC236}">
                <a16:creationId xmlns:a16="http://schemas.microsoft.com/office/drawing/2014/main" id="{F3AA8061-80E6-4520-A7C5-0EFB2959BB83}"/>
              </a:ext>
            </a:extLst>
          </p:cNvPr>
          <p:cNvGrpSpPr/>
          <p:nvPr/>
        </p:nvGrpSpPr>
        <p:grpSpPr>
          <a:xfrm>
            <a:off x="391045" y="791809"/>
            <a:ext cx="2365217" cy="3036086"/>
            <a:chOff x="395345" y="787766"/>
            <a:chExt cx="2365217" cy="3036086"/>
          </a:xfrm>
        </p:grpSpPr>
        <p:grpSp>
          <p:nvGrpSpPr>
            <p:cNvPr id="3" name="Group 2">
              <a:extLst>
                <a:ext uri="{FF2B5EF4-FFF2-40B4-BE49-F238E27FC236}">
                  <a16:creationId xmlns:a16="http://schemas.microsoft.com/office/drawing/2014/main" id="{E3256D20-F666-484F-8A56-1661462580E5}"/>
                </a:ext>
              </a:extLst>
            </p:cNvPr>
            <p:cNvGrpSpPr/>
            <p:nvPr/>
          </p:nvGrpSpPr>
          <p:grpSpPr>
            <a:xfrm>
              <a:off x="441024" y="787766"/>
              <a:ext cx="2273413" cy="2540097"/>
              <a:chOff x="440943" y="1278558"/>
              <a:chExt cx="2273413" cy="2540097"/>
            </a:xfrm>
          </p:grpSpPr>
          <p:sp>
            <p:nvSpPr>
              <p:cNvPr id="7" name="Freeform: Shape 6">
                <a:extLst>
                  <a:ext uri="{FF2B5EF4-FFF2-40B4-BE49-F238E27FC236}">
                    <a16:creationId xmlns:a16="http://schemas.microsoft.com/office/drawing/2014/main" id="{49A15AE2-7D82-43A2-A084-A9ACEACB5D5A}"/>
                  </a:ext>
                </a:extLst>
              </p:cNvPr>
              <p:cNvSpPr/>
              <p:nvPr/>
            </p:nvSpPr>
            <p:spPr>
              <a:xfrm>
                <a:off x="440943" y="1814046"/>
                <a:ext cx="2158737" cy="1362532"/>
              </a:xfrm>
              <a:custGeom>
                <a:avLst/>
                <a:gdLst>
                  <a:gd name="connsiteX0" fmla="*/ 0 w 2158738"/>
                  <a:gd name="connsiteY0" fmla="*/ 0 h 1362532"/>
                  <a:gd name="connsiteX1" fmla="*/ 688156 w 2158738"/>
                  <a:gd name="connsiteY1" fmla="*/ 1329179 h 1362532"/>
                  <a:gd name="connsiteX2" fmla="*/ 1168923 w 2158738"/>
                  <a:gd name="connsiteY2" fmla="*/ 772998 h 1362532"/>
                  <a:gd name="connsiteX3" fmla="*/ 1630837 w 2158738"/>
                  <a:gd name="connsiteY3" fmla="*/ 1348033 h 1362532"/>
                  <a:gd name="connsiteX4" fmla="*/ 2158738 w 2158738"/>
                  <a:gd name="connsiteY4" fmla="*/ 37707 h 1362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38" h="1362532">
                    <a:moveTo>
                      <a:pt x="0" y="0"/>
                    </a:moveTo>
                    <a:cubicBezTo>
                      <a:pt x="246668" y="600173"/>
                      <a:pt x="493336" y="1200346"/>
                      <a:pt x="688156" y="1329179"/>
                    </a:cubicBezTo>
                    <a:cubicBezTo>
                      <a:pt x="882977" y="1458012"/>
                      <a:pt x="1011810" y="769856"/>
                      <a:pt x="1168923" y="772998"/>
                    </a:cubicBezTo>
                    <a:cubicBezTo>
                      <a:pt x="1326036" y="776140"/>
                      <a:pt x="1465868" y="1470581"/>
                      <a:pt x="1630837" y="1348033"/>
                    </a:cubicBezTo>
                    <a:cubicBezTo>
                      <a:pt x="1795806" y="1225485"/>
                      <a:pt x="1977272" y="631596"/>
                      <a:pt x="2158738" y="37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6A38DAE5-096D-4346-A521-12319EE7104C}"/>
                  </a:ext>
                </a:extLst>
              </p:cNvPr>
              <p:cNvSpPr/>
              <p:nvPr/>
            </p:nvSpPr>
            <p:spPr>
              <a:xfrm>
                <a:off x="942135" y="2811453"/>
                <a:ext cx="443060" cy="365125"/>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E1B46838-F983-4C67-A38E-D75C7AC70C01}"/>
                  </a:ext>
                </a:extLst>
              </p:cNvPr>
              <p:cNvSpPr/>
              <p:nvPr/>
            </p:nvSpPr>
            <p:spPr>
              <a:xfrm>
                <a:off x="1847109" y="2811453"/>
                <a:ext cx="443060" cy="365125"/>
              </a:xfrm>
              <a:prstGeom prst="ellipse">
                <a:avLst/>
              </a:prstGeom>
              <a:solidFill>
                <a:schemeClr val="accent2">
                  <a:lumMod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Up 9">
                <a:extLst>
                  <a:ext uri="{FF2B5EF4-FFF2-40B4-BE49-F238E27FC236}">
                    <a16:creationId xmlns:a16="http://schemas.microsoft.com/office/drawing/2014/main" id="{677F723E-9BDB-4659-B91D-A67DB3C569D1}"/>
                  </a:ext>
                </a:extLst>
              </p:cNvPr>
              <p:cNvSpPr/>
              <p:nvPr/>
            </p:nvSpPr>
            <p:spPr>
              <a:xfrm>
                <a:off x="1496054" y="2604311"/>
                <a:ext cx="210910" cy="521974"/>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Straight Connector 10">
                <a:extLst>
                  <a:ext uri="{FF2B5EF4-FFF2-40B4-BE49-F238E27FC236}">
                    <a16:creationId xmlns:a16="http://schemas.microsoft.com/office/drawing/2014/main" id="{231094F2-B3A4-4FEB-8180-46071DE9478F}"/>
                  </a:ext>
                </a:extLst>
              </p:cNvPr>
              <p:cNvCxnSpPr>
                <a:cxnSpLocks/>
              </p:cNvCxnSpPr>
              <p:nvPr/>
            </p:nvCxnSpPr>
            <p:spPr>
              <a:xfrm>
                <a:off x="440943" y="3176578"/>
                <a:ext cx="2273413"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12" name="Arrow: Up 11">
                <a:extLst>
                  <a:ext uri="{FF2B5EF4-FFF2-40B4-BE49-F238E27FC236}">
                    <a16:creationId xmlns:a16="http://schemas.microsoft.com/office/drawing/2014/main" id="{BC2A0744-DACF-4619-919B-AC0D3F0BD79C}"/>
                  </a:ext>
                </a:extLst>
              </p:cNvPr>
              <p:cNvSpPr/>
              <p:nvPr/>
            </p:nvSpPr>
            <p:spPr>
              <a:xfrm>
                <a:off x="1931558" y="3252427"/>
                <a:ext cx="274162" cy="566228"/>
              </a:xfrm>
              <a:prstGeom prst="upArrow">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Up 12">
                <a:extLst>
                  <a:ext uri="{FF2B5EF4-FFF2-40B4-BE49-F238E27FC236}">
                    <a16:creationId xmlns:a16="http://schemas.microsoft.com/office/drawing/2014/main" id="{82543E3C-794B-4197-B485-60351CAA4C78}"/>
                  </a:ext>
                </a:extLst>
              </p:cNvPr>
              <p:cNvSpPr/>
              <p:nvPr/>
            </p:nvSpPr>
            <p:spPr>
              <a:xfrm>
                <a:off x="1026584" y="3252427"/>
                <a:ext cx="274162" cy="566228"/>
              </a:xfrm>
              <a:prstGeom prst="upArrow">
                <a:avLst/>
              </a:prstGeom>
              <a:solidFill>
                <a:schemeClr val="bg2">
                  <a:lumMod val="75000"/>
                </a:schemeClr>
              </a:solidFill>
              <a:ln w="25400">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BA9B2B5-B2A3-4EE8-9E08-251EB14940DC}"/>
                      </a:ext>
                    </a:extLst>
                  </p:cNvPr>
                  <p:cNvSpPr txBox="1"/>
                  <p:nvPr/>
                </p:nvSpPr>
                <p:spPr>
                  <a:xfrm>
                    <a:off x="1157576" y="2059862"/>
                    <a:ext cx="85037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𝑬</m:t>
                          </m:r>
                          <m:r>
                            <a:rPr lang="en-IN" sz="2000" b="1" i="1" dirty="0" smtClean="0">
                              <a:latin typeface="Cambria Math" panose="02040503050406030204" pitchFamily="18" charset="0"/>
                            </a:rPr>
                            <m:t> </m:t>
                          </m:r>
                          <m:r>
                            <a:rPr lang="en-IN" sz="2000" b="1" i="1" baseline="-25000" dirty="0">
                              <a:latin typeface="Cambria Math" panose="02040503050406030204" pitchFamily="18" charset="0"/>
                            </a:rPr>
                            <m:t>𝒃𝒂𝒓𝒓𝒊𝒆𝒓</m:t>
                          </m:r>
                        </m:oMath>
                      </m:oMathPara>
                    </a14:m>
                    <a:endParaRPr lang="en-IN" sz="2000" b="1" baseline="-25000" dirty="0"/>
                  </a:p>
                </p:txBody>
              </p:sp>
            </mc:Choice>
            <mc:Fallback xmlns="">
              <p:sp>
                <p:nvSpPr>
                  <p:cNvPr id="14" name="TextBox 13">
                    <a:extLst>
                      <a:ext uri="{FF2B5EF4-FFF2-40B4-BE49-F238E27FC236}">
                        <a16:creationId xmlns:a16="http://schemas.microsoft.com/office/drawing/2014/main" id="{0BA9B2B5-B2A3-4EE8-9E08-251EB14940DC}"/>
                      </a:ext>
                    </a:extLst>
                  </p:cNvPr>
                  <p:cNvSpPr txBox="1">
                    <a:spLocks noRot="1" noChangeAspect="1" noMove="1" noResize="1" noEditPoints="1" noAdjustHandles="1" noChangeArrowheads="1" noChangeShapeType="1" noTextEdit="1"/>
                  </p:cNvSpPr>
                  <p:nvPr/>
                </p:nvSpPr>
                <p:spPr>
                  <a:xfrm>
                    <a:off x="1157576" y="2059862"/>
                    <a:ext cx="850377" cy="400110"/>
                  </a:xfrm>
                  <a:prstGeom prst="rect">
                    <a:avLst/>
                  </a:prstGeom>
                  <a:blipFill>
                    <a:blip r:embed="rId16"/>
                    <a:stretch>
                      <a:fillRect r="-20144" b="-3030"/>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2BADD5A4-3638-4CD2-ABB7-08CE8046AED5}"/>
                  </a:ext>
                </a:extLst>
              </p:cNvPr>
              <p:cNvSpPr txBox="1"/>
              <p:nvPr/>
            </p:nvSpPr>
            <p:spPr>
              <a:xfrm>
                <a:off x="952958" y="1278558"/>
                <a:ext cx="1286286" cy="830997"/>
              </a:xfrm>
              <a:prstGeom prst="rect">
                <a:avLst/>
              </a:prstGeom>
              <a:solidFill>
                <a:schemeClr val="accent6">
                  <a:lumMod val="40000"/>
                  <a:lumOff val="60000"/>
                </a:schemeClr>
              </a:solidFill>
            </p:spPr>
            <p:txBody>
              <a:bodyPr wrap="square" rtlCol="0">
                <a:spAutoFit/>
              </a:bodyPr>
              <a:lstStyle/>
              <a:p>
                <a:pPr algn="ctr"/>
                <a:r>
                  <a:rPr lang="en-US" sz="2400" b="1" dirty="0"/>
                  <a:t>30-80 KT at 300K</a:t>
                </a:r>
                <a:endParaRPr lang="en-IN" sz="2400" b="1" dirty="0"/>
              </a:p>
            </p:txBody>
          </p:sp>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97AA14B-E51C-4D01-AEEB-A43753E113DB}"/>
                    </a:ext>
                  </a:extLst>
                </p:cNvPr>
                <p:cNvSpPr txBox="1"/>
                <p:nvPr/>
              </p:nvSpPr>
              <p:spPr>
                <a:xfrm>
                  <a:off x="395345" y="3401943"/>
                  <a:ext cx="12262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IN" sz="2000" b="0" i="1" dirty="0" smtClean="0">
                                <a:latin typeface="Cambria Math" panose="02040503050406030204" pitchFamily="18" charset="0"/>
                              </a:rPr>
                              <m:t>18</m:t>
                            </m:r>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81" name="TextBox 80">
                  <a:extLst>
                    <a:ext uri="{FF2B5EF4-FFF2-40B4-BE49-F238E27FC236}">
                      <a16:creationId xmlns:a16="http://schemas.microsoft.com/office/drawing/2014/main" id="{F97AA14B-E51C-4D01-AEEB-A43753E113DB}"/>
                    </a:ext>
                  </a:extLst>
                </p:cNvPr>
                <p:cNvSpPr txBox="1">
                  <a:spLocks noRot="1" noChangeAspect="1" noMove="1" noResize="1" noEditPoints="1" noAdjustHandles="1" noChangeArrowheads="1" noChangeShapeType="1" noTextEdit="1"/>
                </p:cNvSpPr>
                <p:nvPr/>
              </p:nvSpPr>
              <p:spPr>
                <a:xfrm>
                  <a:off x="395345" y="3401943"/>
                  <a:ext cx="1226200" cy="400110"/>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3BD5C3F1-479C-4C0A-902B-B4BAC2822F9E}"/>
                    </a:ext>
                  </a:extLst>
                </p:cNvPr>
                <p:cNvSpPr txBox="1"/>
                <p:nvPr/>
              </p:nvSpPr>
              <p:spPr>
                <a:xfrm>
                  <a:off x="1747174" y="3423742"/>
                  <a:ext cx="101338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82" name="TextBox 81">
                  <a:extLst>
                    <a:ext uri="{FF2B5EF4-FFF2-40B4-BE49-F238E27FC236}">
                      <a16:creationId xmlns:a16="http://schemas.microsoft.com/office/drawing/2014/main" id="{3BD5C3F1-479C-4C0A-902B-B4BAC2822F9E}"/>
                    </a:ext>
                  </a:extLst>
                </p:cNvPr>
                <p:cNvSpPr txBox="1">
                  <a:spLocks noRot="1" noChangeAspect="1" noMove="1" noResize="1" noEditPoints="1" noAdjustHandles="1" noChangeArrowheads="1" noChangeShapeType="1" noTextEdit="1"/>
                </p:cNvSpPr>
                <p:nvPr/>
              </p:nvSpPr>
              <p:spPr>
                <a:xfrm>
                  <a:off x="1747174" y="3423742"/>
                  <a:ext cx="1013388" cy="400110"/>
                </a:xfrm>
                <a:prstGeom prst="rect">
                  <a:avLst/>
                </a:prstGeom>
                <a:blipFill>
                  <a:blip r:embed="rId18"/>
                  <a:stretch>
                    <a:fillRect/>
                  </a:stretch>
                </a:blipFill>
              </p:spPr>
              <p:txBody>
                <a:bodyPr/>
                <a:lstStyle/>
                <a:p>
                  <a:r>
                    <a:rPr lang="en-IN">
                      <a:noFill/>
                    </a:rPr>
                    <a:t> </a:t>
                  </a:r>
                </a:p>
              </p:txBody>
            </p:sp>
          </mc:Fallback>
        </mc:AlternateContent>
      </p:grpSp>
      <p:grpSp>
        <p:nvGrpSpPr>
          <p:cNvPr id="31" name="Group 30">
            <a:extLst>
              <a:ext uri="{FF2B5EF4-FFF2-40B4-BE49-F238E27FC236}">
                <a16:creationId xmlns:a16="http://schemas.microsoft.com/office/drawing/2014/main" id="{5E90561B-1571-4EFF-B6D1-9BFDECBC945E}"/>
              </a:ext>
            </a:extLst>
          </p:cNvPr>
          <p:cNvGrpSpPr/>
          <p:nvPr/>
        </p:nvGrpSpPr>
        <p:grpSpPr>
          <a:xfrm>
            <a:off x="3276177" y="1636799"/>
            <a:ext cx="2656525" cy="613032"/>
            <a:chOff x="7362414" y="2400872"/>
            <a:chExt cx="2656525" cy="613032"/>
          </a:xfrm>
        </p:grpSpPr>
        <p:grpSp>
          <p:nvGrpSpPr>
            <p:cNvPr id="19" name="Group 18">
              <a:extLst>
                <a:ext uri="{FF2B5EF4-FFF2-40B4-BE49-F238E27FC236}">
                  <a16:creationId xmlns:a16="http://schemas.microsoft.com/office/drawing/2014/main" id="{08B00500-51C4-4286-8FCA-51C5DC77BDCD}"/>
                </a:ext>
              </a:extLst>
            </p:cNvPr>
            <p:cNvGrpSpPr/>
            <p:nvPr/>
          </p:nvGrpSpPr>
          <p:grpSpPr>
            <a:xfrm>
              <a:off x="7362414" y="2400872"/>
              <a:ext cx="1668544" cy="613032"/>
              <a:chOff x="6900613" y="1912013"/>
              <a:chExt cx="1668544" cy="613032"/>
            </a:xfrm>
          </p:grpSpPr>
          <p:sp>
            <p:nvSpPr>
              <p:cNvPr id="57" name="Cylinder 56">
                <a:extLst>
                  <a:ext uri="{FF2B5EF4-FFF2-40B4-BE49-F238E27FC236}">
                    <a16:creationId xmlns:a16="http://schemas.microsoft.com/office/drawing/2014/main" id="{58592F3B-55AF-4667-B1E4-9E00E7BC13A0}"/>
                  </a:ext>
                </a:extLst>
              </p:cNvPr>
              <p:cNvSpPr/>
              <p:nvPr/>
            </p:nvSpPr>
            <p:spPr>
              <a:xfrm>
                <a:off x="6900613" y="1912013"/>
                <a:ext cx="1668544" cy="6130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Arrow: Left-Right 57">
                <a:extLst>
                  <a:ext uri="{FF2B5EF4-FFF2-40B4-BE49-F238E27FC236}">
                    <a16:creationId xmlns:a16="http://schemas.microsoft.com/office/drawing/2014/main" id="{641B5B87-CA48-40FB-A128-7ACCC275FDD0}"/>
                  </a:ext>
                </a:extLst>
              </p:cNvPr>
              <p:cNvSpPr/>
              <p:nvPr/>
            </p:nvSpPr>
            <p:spPr>
              <a:xfrm>
                <a:off x="7296327" y="2138899"/>
                <a:ext cx="877116" cy="251187"/>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3" name="TextBox 82">
              <a:extLst>
                <a:ext uri="{FF2B5EF4-FFF2-40B4-BE49-F238E27FC236}">
                  <a16:creationId xmlns:a16="http://schemas.microsoft.com/office/drawing/2014/main" id="{C891DE33-011A-4F84-BA70-F3965E77C5E7}"/>
                </a:ext>
              </a:extLst>
            </p:cNvPr>
            <p:cNvSpPr txBox="1"/>
            <p:nvPr/>
          </p:nvSpPr>
          <p:spPr>
            <a:xfrm>
              <a:off x="8960022" y="2495520"/>
              <a:ext cx="1058917" cy="461665"/>
            </a:xfrm>
            <a:prstGeom prst="rect">
              <a:avLst/>
            </a:prstGeom>
            <a:noFill/>
          </p:spPr>
          <p:txBody>
            <a:bodyPr wrap="square" rtlCol="0">
              <a:spAutoFit/>
            </a:bodyPr>
            <a:lstStyle/>
            <a:p>
              <a:r>
                <a:rPr lang="en-IN" sz="2400" i="0" dirty="0">
                  <a:latin typeface="+mj-lt"/>
                </a:rPr>
                <a:t>CoFeB</a:t>
              </a:r>
              <a:endParaRPr lang="en-IN" sz="2400" dirty="0"/>
            </a:p>
          </p:txBody>
        </p:sp>
      </p:grpSp>
      <p:sp>
        <p:nvSpPr>
          <p:cNvPr id="84" name="TextBox 83">
            <a:extLst>
              <a:ext uri="{FF2B5EF4-FFF2-40B4-BE49-F238E27FC236}">
                <a16:creationId xmlns:a16="http://schemas.microsoft.com/office/drawing/2014/main" id="{CDBAAEA7-28FA-4F05-87EA-0AB45AB02CEA}"/>
              </a:ext>
            </a:extLst>
          </p:cNvPr>
          <p:cNvSpPr txBox="1"/>
          <p:nvPr/>
        </p:nvSpPr>
        <p:spPr>
          <a:xfrm>
            <a:off x="3224132" y="3651576"/>
            <a:ext cx="1247193" cy="461665"/>
          </a:xfrm>
          <a:prstGeom prst="rect">
            <a:avLst/>
          </a:prstGeom>
          <a:solidFill>
            <a:schemeClr val="accent6">
              <a:lumMod val="40000"/>
              <a:lumOff val="60000"/>
            </a:schemeClr>
          </a:solidFill>
        </p:spPr>
        <p:txBody>
          <a:bodyPr wrap="square" rtlCol="0">
            <a:spAutoFit/>
          </a:bodyPr>
          <a:lstStyle/>
          <a:p>
            <a:pPr algn="ctr"/>
            <a:r>
              <a:rPr lang="en-IN" sz="2400" b="1" i="0" dirty="0"/>
              <a:t>Ellipsoid</a:t>
            </a:r>
            <a:endParaRPr lang="en-IN" sz="2400" b="1" dirty="0"/>
          </a:p>
        </p:txBody>
      </p:sp>
      <p:cxnSp>
        <p:nvCxnSpPr>
          <p:cNvPr id="97" name="Straight Connector 96">
            <a:extLst>
              <a:ext uri="{FF2B5EF4-FFF2-40B4-BE49-F238E27FC236}">
                <a16:creationId xmlns:a16="http://schemas.microsoft.com/office/drawing/2014/main" id="{006E247C-67C8-4ACC-9835-A671E43E1D52}"/>
              </a:ext>
            </a:extLst>
          </p:cNvPr>
          <p:cNvCxnSpPr>
            <a:cxnSpLocks/>
          </p:cNvCxnSpPr>
          <p:nvPr/>
        </p:nvCxnSpPr>
        <p:spPr>
          <a:xfrm>
            <a:off x="4668681" y="3224929"/>
            <a:ext cx="4473193" cy="2182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2B46E11-E171-4F64-8600-197364028B8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57522" y="2976458"/>
            <a:ext cx="1339871" cy="656264"/>
          </a:xfrm>
          <a:prstGeom prst="rect">
            <a:avLst/>
          </a:prstGeom>
        </p:spPr>
      </p:pic>
      <p:sp>
        <p:nvSpPr>
          <p:cNvPr id="42" name="Slide Number Placeholder 41">
            <a:extLst>
              <a:ext uri="{FF2B5EF4-FFF2-40B4-BE49-F238E27FC236}">
                <a16:creationId xmlns:a16="http://schemas.microsoft.com/office/drawing/2014/main" id="{90E083A1-0C33-4A4B-9A05-1BC4E6857AFD}"/>
              </a:ext>
            </a:extLst>
          </p:cNvPr>
          <p:cNvSpPr>
            <a:spLocks noGrp="1"/>
          </p:cNvSpPr>
          <p:nvPr>
            <p:ph type="sldNum" sz="quarter" idx="12"/>
          </p:nvPr>
        </p:nvSpPr>
        <p:spPr/>
        <p:txBody>
          <a:bodyPr/>
          <a:lstStyle/>
          <a:p>
            <a:fld id="{4E3495D0-1C20-4D5C-AE9D-42F7DC54160D}" type="slidenum">
              <a:rPr lang="en-US" smtClean="0"/>
              <a:t>9</a:t>
            </a:fld>
            <a:endParaRPr lang="en-US"/>
          </a:p>
        </p:txBody>
      </p:sp>
    </p:spTree>
    <p:custDataLst>
      <p:tags r:id="rId1"/>
    </p:custDataLst>
    <p:extLst>
      <p:ext uri="{BB962C8B-B14F-4D97-AF65-F5344CB8AC3E}">
        <p14:creationId xmlns:p14="http://schemas.microsoft.com/office/powerpoint/2010/main" val="2622284683"/>
      </p:ext>
    </p:extLst>
  </p:cSld>
  <p:clrMapOvr>
    <a:masterClrMapping/>
  </p:clrMapOvr>
  <mc:AlternateContent xmlns:mc="http://schemas.openxmlformats.org/markup-compatibility/2006" xmlns:p14="http://schemas.microsoft.com/office/powerpoint/2010/main">
    <mc:Choice Requires="p14">
      <p:transition spd="slow" p14:dur="2000" advTm="104410"/>
    </mc:Choice>
    <mc:Fallback xmlns="">
      <p:transition spd="slow" advTm="104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1" grpId="0"/>
      <p:bldP spid="6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ags/tag10.xml><?xml version="1.0" encoding="utf-8"?>
<p:tagLst xmlns:a="http://schemas.openxmlformats.org/drawingml/2006/main" xmlns:r="http://schemas.openxmlformats.org/officeDocument/2006/relationships" xmlns:p="http://schemas.openxmlformats.org/presentationml/2006/main">
  <p:tag name="TIMING" val="|38.6|39.6|3.1"/>
</p:tagLst>
</file>

<file path=ppt/tags/tag11.xml><?xml version="1.0" encoding="utf-8"?>
<p:tagLst xmlns:a="http://schemas.openxmlformats.org/drawingml/2006/main" xmlns:r="http://schemas.openxmlformats.org/officeDocument/2006/relationships" xmlns:p="http://schemas.openxmlformats.org/presentationml/2006/main">
  <p:tag name="TIMING" val="|10|54.4"/>
</p:tagLst>
</file>

<file path=ppt/tags/tag12.xml><?xml version="1.0" encoding="utf-8"?>
<p:tagLst xmlns:a="http://schemas.openxmlformats.org/drawingml/2006/main" xmlns:r="http://schemas.openxmlformats.org/officeDocument/2006/relationships" xmlns:p="http://schemas.openxmlformats.org/presentationml/2006/main">
  <p:tag name="TIMING" val="|22.2|8.8"/>
</p:tagLst>
</file>

<file path=ppt/tags/tag13.xml><?xml version="1.0" encoding="utf-8"?>
<p:tagLst xmlns:a="http://schemas.openxmlformats.org/drawingml/2006/main" xmlns:r="http://schemas.openxmlformats.org/officeDocument/2006/relationships" xmlns:p="http://schemas.openxmlformats.org/presentationml/2006/main">
  <p:tag name="TIMING" val="|17.2|9|19.1|8.6|5.1|5.7|8|12.4"/>
</p:tagLst>
</file>

<file path=ppt/tags/tag14.xml><?xml version="1.0" encoding="utf-8"?>
<p:tagLst xmlns:a="http://schemas.openxmlformats.org/drawingml/2006/main" xmlns:r="http://schemas.openxmlformats.org/officeDocument/2006/relationships" xmlns:p="http://schemas.openxmlformats.org/presentationml/2006/main">
  <p:tag name="TIMING" val="|9"/>
</p:tagLst>
</file>

<file path=ppt/tags/tag15.xml><?xml version="1.0" encoding="utf-8"?>
<p:tagLst xmlns:a="http://schemas.openxmlformats.org/drawingml/2006/main" xmlns:r="http://schemas.openxmlformats.org/officeDocument/2006/relationships" xmlns:p="http://schemas.openxmlformats.org/presentationml/2006/main">
  <p:tag name="TIMING" val="|84.2"/>
</p:tagLst>
</file>

<file path=ppt/tags/tag16.xml><?xml version="1.0" encoding="utf-8"?>
<p:tagLst xmlns:a="http://schemas.openxmlformats.org/drawingml/2006/main" xmlns:r="http://schemas.openxmlformats.org/officeDocument/2006/relationships" xmlns:p="http://schemas.openxmlformats.org/presentationml/2006/main">
  <p:tag name="TIMING" val="|25.2|26.2|44.4"/>
</p:tagLst>
</file>

<file path=ppt/tags/tag17.xml><?xml version="1.0" encoding="utf-8"?>
<p:tagLst xmlns:a="http://schemas.openxmlformats.org/drawingml/2006/main" xmlns:r="http://schemas.openxmlformats.org/officeDocument/2006/relationships" xmlns:p="http://schemas.openxmlformats.org/presentationml/2006/main">
  <p:tag name="TIMING" val="|33|52.3"/>
</p:tagLst>
</file>

<file path=ppt/tags/tag18.xml><?xml version="1.0" encoding="utf-8"?>
<p:tagLst xmlns:a="http://schemas.openxmlformats.org/drawingml/2006/main" xmlns:r="http://schemas.openxmlformats.org/officeDocument/2006/relationships" xmlns:p="http://schemas.openxmlformats.org/presentationml/2006/main">
  <p:tag name="TIMING" val="|32|3.3|11.7"/>
</p:tagLst>
</file>

<file path=ppt/tags/tag19.xml><?xml version="1.0" encoding="utf-8"?>
<p:tagLst xmlns:a="http://schemas.openxmlformats.org/drawingml/2006/main" xmlns:r="http://schemas.openxmlformats.org/officeDocument/2006/relationships" xmlns:p="http://schemas.openxmlformats.org/presentationml/2006/main">
  <p:tag name="TIMING" val="|17.3"/>
</p:tagLst>
</file>

<file path=ppt/tags/tag2.xml><?xml version="1.0" encoding="utf-8"?>
<p:tagLst xmlns:a="http://schemas.openxmlformats.org/drawingml/2006/main" xmlns:r="http://schemas.openxmlformats.org/officeDocument/2006/relationships" xmlns:p="http://schemas.openxmlformats.org/presentationml/2006/main">
  <p:tag name="TIMING" val="|9.4|19.1|15"/>
</p:tagLst>
</file>

<file path=ppt/tags/tag20.xml><?xml version="1.0" encoding="utf-8"?>
<p:tagLst xmlns:a="http://schemas.openxmlformats.org/drawingml/2006/main" xmlns:r="http://schemas.openxmlformats.org/officeDocument/2006/relationships" xmlns:p="http://schemas.openxmlformats.org/presentationml/2006/main">
  <p:tag name="TIMING" val="|40|38.2"/>
</p:tagLst>
</file>

<file path=ppt/tags/tag21.xml><?xml version="1.0" encoding="utf-8"?>
<p:tagLst xmlns:a="http://schemas.openxmlformats.org/drawingml/2006/main" xmlns:r="http://schemas.openxmlformats.org/officeDocument/2006/relationships" xmlns:p="http://schemas.openxmlformats.org/presentationml/2006/main">
  <p:tag name="TIMING" val="|36.7"/>
</p:tagLst>
</file>

<file path=ppt/tags/tag3.xml><?xml version="1.0" encoding="utf-8"?>
<p:tagLst xmlns:a="http://schemas.openxmlformats.org/drawingml/2006/main" xmlns:r="http://schemas.openxmlformats.org/officeDocument/2006/relationships" xmlns:p="http://schemas.openxmlformats.org/presentationml/2006/main">
  <p:tag name="TIMING" val="|20"/>
</p:tagLst>
</file>

<file path=ppt/tags/tag4.xml><?xml version="1.0" encoding="utf-8"?>
<p:tagLst xmlns:a="http://schemas.openxmlformats.org/drawingml/2006/main" xmlns:r="http://schemas.openxmlformats.org/officeDocument/2006/relationships" xmlns:p="http://schemas.openxmlformats.org/presentationml/2006/main">
  <p:tag name="TIMING" val="|24.1|12.8"/>
</p:tagLst>
</file>

<file path=ppt/tags/tag5.xml><?xml version="1.0" encoding="utf-8"?>
<p:tagLst xmlns:a="http://schemas.openxmlformats.org/drawingml/2006/main" xmlns:r="http://schemas.openxmlformats.org/officeDocument/2006/relationships" xmlns:p="http://schemas.openxmlformats.org/presentationml/2006/main">
  <p:tag name="TIMING" val="|66.2|13.4"/>
</p:tagLst>
</file>

<file path=ppt/tags/tag6.xml><?xml version="1.0" encoding="utf-8"?>
<p:tagLst xmlns:a="http://schemas.openxmlformats.org/drawingml/2006/main" xmlns:r="http://schemas.openxmlformats.org/officeDocument/2006/relationships" xmlns:p="http://schemas.openxmlformats.org/presentationml/2006/main">
  <p:tag name="TIMING" val="|14.8|22.7|22.7"/>
</p:tagLst>
</file>

<file path=ppt/tags/tag7.xml><?xml version="1.0" encoding="utf-8"?>
<p:tagLst xmlns:a="http://schemas.openxmlformats.org/drawingml/2006/main" xmlns:r="http://schemas.openxmlformats.org/officeDocument/2006/relationships" xmlns:p="http://schemas.openxmlformats.org/presentationml/2006/main">
  <p:tag name="TIMING" val="|11.8|30.5|21.8"/>
</p:tagLst>
</file>

<file path=ppt/tags/tag8.xml><?xml version="1.0" encoding="utf-8"?>
<p:tagLst xmlns:a="http://schemas.openxmlformats.org/drawingml/2006/main" xmlns:r="http://schemas.openxmlformats.org/officeDocument/2006/relationships" xmlns:p="http://schemas.openxmlformats.org/presentationml/2006/main">
  <p:tag name="TIMING" val="|19.3|55.4|6.8"/>
</p:tagLst>
</file>

<file path=ppt/tags/tag9.xml><?xml version="1.0" encoding="utf-8"?>
<p:tagLst xmlns:a="http://schemas.openxmlformats.org/drawingml/2006/main" xmlns:r="http://schemas.openxmlformats.org/officeDocument/2006/relationships" xmlns:p="http://schemas.openxmlformats.org/presentationml/2006/main">
  <p:tag name="TIMING" val="|14.4|17.8|11.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416832</TotalTime>
  <Words>4840</Words>
  <Application>Microsoft Office PowerPoint</Application>
  <PresentationFormat>On-screen Show (4:3)</PresentationFormat>
  <Paragraphs>1148</Paragraphs>
  <Slides>58</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Arial</vt:lpstr>
      <vt:lpstr>Bookman Old Style</vt:lpstr>
      <vt:lpstr>Calibri</vt:lpstr>
      <vt:lpstr>Calibri Light</vt:lpstr>
      <vt:lpstr>Cambria Math</vt:lpstr>
      <vt:lpstr>Times New Roman</vt:lpstr>
      <vt:lpstr>Office Theme</vt:lpstr>
      <vt:lpstr>1_Office Theme</vt:lpstr>
      <vt:lpstr>PowerPoint Presentation</vt:lpstr>
      <vt:lpstr>Contents</vt:lpstr>
      <vt:lpstr>Electronics: Development and Future</vt:lpstr>
      <vt:lpstr>Electronics: Development and Future</vt:lpstr>
      <vt:lpstr>Spintronics: Spin-Electronics</vt:lpstr>
      <vt:lpstr>Single-domain nanomagnets</vt:lpstr>
      <vt:lpstr>Macrospin/Giant spin</vt:lpstr>
      <vt:lpstr>Charge current versus spin current </vt:lpstr>
      <vt:lpstr>Magnetic anisotropy</vt:lpstr>
      <vt:lpstr>3D potential landscape of nanomagnet</vt:lpstr>
      <vt:lpstr>Magnetic Field, H: Simplified 2D analysis</vt:lpstr>
      <vt:lpstr>Potential Profiles  H is along in-plane hard-axis</vt:lpstr>
      <vt:lpstr>Potential profiles: H is along easy-axis</vt:lpstr>
      <vt:lpstr>Perpendicular anisotropy</vt:lpstr>
      <vt:lpstr>Perpendicular interface anisotropy</vt:lpstr>
      <vt:lpstr>Magnetization dynamics Landau-Lifshitz (LL) equation</vt:lpstr>
      <vt:lpstr>Magnetization dynamics Landau-Lifshitz-Gilbert (LLG) equation</vt:lpstr>
      <vt:lpstr>Magnetization switching: Magnetic field</vt:lpstr>
      <vt:lpstr>Giant Magneto-Resistance (GMR)</vt:lpstr>
      <vt:lpstr>Tunneling magneto-resistance (TMR)</vt:lpstr>
      <vt:lpstr>Spin-transfer-torque (STT)</vt:lpstr>
      <vt:lpstr>Switching nanomagnets with STT</vt:lpstr>
      <vt:lpstr>Spin Hall effect</vt:lpstr>
      <vt:lpstr>Spin-orbit-torque (SOT)</vt:lpstr>
      <vt:lpstr>Spin-transfer-torque (Direct SHE)  and Spin pumping (Inverse SHE)</vt:lpstr>
      <vt:lpstr>Ferromagnetic resonance with damping</vt:lpstr>
      <vt:lpstr>Spin pumping</vt:lpstr>
      <vt:lpstr>Contents</vt:lpstr>
      <vt:lpstr>Four-probe method</vt:lpstr>
      <vt:lpstr>Spin-torque ferromagnetic resonance (ST-FMR)</vt:lpstr>
      <vt:lpstr> Switching perpendicular magnets</vt:lpstr>
      <vt:lpstr>Contents</vt:lpstr>
      <vt:lpstr>Scanning electron microscope (SEM)</vt:lpstr>
      <vt:lpstr>Working principle of SEM</vt:lpstr>
      <vt:lpstr>Electronic beam lithography (EBL)</vt:lpstr>
      <vt:lpstr>EBL result</vt:lpstr>
      <vt:lpstr>Vibrating sample magnetometer (VSM)</vt:lpstr>
      <vt:lpstr>Vibrating sample magnetometer (VSM)</vt:lpstr>
      <vt:lpstr>Vibrating sample magnetometer (VSM)</vt:lpstr>
      <vt:lpstr>Ferromagnetic resonance (FMR)</vt:lpstr>
      <vt:lpstr>Ferromagnetic resonance (FMR)</vt:lpstr>
      <vt:lpstr>PowerPoint Presentation</vt:lpstr>
      <vt:lpstr>I have done</vt:lpstr>
      <vt:lpstr>LL and LLG</vt:lpstr>
      <vt:lpstr>FMR</vt:lpstr>
      <vt:lpstr>FMR</vt:lpstr>
      <vt:lpstr>FMR</vt:lpstr>
      <vt:lpstr>FMR</vt:lpstr>
      <vt:lpstr>FMR</vt:lpstr>
      <vt:lpstr>FMR</vt:lpstr>
      <vt:lpstr>SAF: Interlayer exchange coupling</vt:lpstr>
      <vt:lpstr>Four-probe method</vt:lpstr>
      <vt:lpstr>ST-FMR setup</vt:lpstr>
      <vt:lpstr>Single-domain and Multi-domain</vt:lpstr>
      <vt:lpstr>Depth of field</vt:lpstr>
      <vt:lpstr>Contents</vt:lpstr>
      <vt:lpstr>Hy vs θmin</vt:lpstr>
      <vt:lpstr>Spin-transfer-torque (Direct SHE)  and Spin pumping (Inverse SHE)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royk</dc:creator>
  <cp:lastModifiedBy>priyesh kumar</cp:lastModifiedBy>
  <cp:revision>3202</cp:revision>
  <dcterms:created xsi:type="dcterms:W3CDTF">2017-09-08T13:21:34Z</dcterms:created>
  <dcterms:modified xsi:type="dcterms:W3CDTF">2021-08-30T13:21:05Z</dcterms:modified>
</cp:coreProperties>
</file>